
<file path=[Content_Types].xml><?xml version="1.0" encoding="utf-8"?>
<Types xmlns="http://schemas.openxmlformats.org/package/2006/content-types">
  <Default Extension="xml" ContentType="application/xml"/>
  <Default Extension="wmf" ContentType="image/x-wmf"/>
  <Default Extension="jpg" ContentType="image/jpeg"/>
  <Default Extension="jpeg" ContentType="image/jpeg"/>
  <Default Extension="emf" ContentType="image/x-emf"/>
  <Default Extension="rels" ContentType="application/vnd.openxmlformats-package.relationships+xml"/>
  <Default Extension="au" ContentType="audio/unknown"/>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notesSlides/notesSlide2.xml" ContentType="application/vnd.openxmlformats-officedocument.presentationml.notesSlide+xml"/>
  <Override PartName="/ppt/embeddings/oleObject19.bin" ContentType="application/vnd.openxmlformats-officedocument.oleObject"/>
  <Override PartName="/ppt/embeddings/oleObject20.bin" ContentType="application/vnd.openxmlformats-officedocument.oleObject"/>
  <Override PartName="/ppt/notesSlides/notesSlide3.xml" ContentType="application/vnd.openxmlformats-officedocument.presentationml.notesSlide+xml"/>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notesSlides/notesSlide4.xml" ContentType="application/vnd.openxmlformats-officedocument.presentationml.notesSlide+xml"/>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embeddings/oleObject62.bin" ContentType="application/vnd.openxmlformats-officedocument.oleObject"/>
  <Override PartName="/ppt/embeddings/oleObject63.bin" ContentType="application/vnd.openxmlformats-officedocument.oleObject"/>
  <Override PartName="/ppt/notesSlides/notesSlide5.xml" ContentType="application/vnd.openxmlformats-officedocument.presentationml.notesSlide+xml"/>
  <Override PartName="/ppt/embeddings/oleObject64.bin" ContentType="application/vnd.openxmlformats-officedocument.oleObject"/>
  <Override PartName="/ppt/embeddings/oleObject65.bin" ContentType="application/vnd.openxmlformats-officedocument.oleObject"/>
  <Override PartName="/ppt/embeddings/oleObject66.bin" ContentType="application/vnd.openxmlformats-officedocument.oleObject"/>
  <Override PartName="/ppt/embeddings/oleObject67.bin" ContentType="application/vnd.openxmlformats-officedocument.oleObject"/>
  <Override PartName="/ppt/embeddings/oleObject68.bin" ContentType="application/vnd.openxmlformats-officedocument.oleObject"/>
  <Override PartName="/ppt/embeddings/oleObject69.bin" ContentType="application/vnd.openxmlformats-officedocument.oleObject"/>
  <Override PartName="/ppt/embeddings/oleObject70.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71.bin" ContentType="application/vnd.openxmlformats-officedocument.oleObject"/>
  <Override PartName="/ppt/embeddings/oleObject72.bin" ContentType="application/vnd.openxmlformats-officedocument.oleObject"/>
  <Override PartName="/ppt/embeddings/oleObject73.bin" ContentType="application/vnd.openxmlformats-officedocument.oleObject"/>
  <Override PartName="/ppt/embeddings/oleObject74.bin" ContentType="application/vnd.openxmlformats-officedocument.oleObject"/>
  <Override PartName="/ppt/embeddings/oleObject75.bin" ContentType="application/vnd.openxmlformats-officedocument.oleObject"/>
  <Override PartName="/ppt/notesSlides/notesSlide8.xml" ContentType="application/vnd.openxmlformats-officedocument.presentationml.notesSlide+xml"/>
  <Override PartName="/ppt/embeddings/oleObject76.bin" ContentType="application/vnd.openxmlformats-officedocument.oleObject"/>
  <Override PartName="/ppt/notesSlides/notesSlide9.xml" ContentType="application/vnd.openxmlformats-officedocument.presentationml.notesSlide+xml"/>
  <Override PartName="/ppt/embeddings/oleObject77.bin" ContentType="application/vnd.openxmlformats-officedocument.oleObject"/>
  <Override PartName="/ppt/embeddings/oleObject78.bin" ContentType="application/vnd.openxmlformats-officedocument.oleObject"/>
  <Override PartName="/ppt/embeddings/oleObject79.bin" ContentType="application/vnd.openxmlformats-officedocument.oleObject"/>
  <Override PartName="/ppt/embeddings/oleObject80.bin" ContentType="application/vnd.openxmlformats-officedocument.oleObject"/>
  <Override PartName="/ppt/embeddings/oleObject81.bin" ContentType="application/vnd.openxmlformats-officedocument.oleObject"/>
  <Override PartName="/ppt/embeddings/oleObject82.bin" ContentType="application/vnd.openxmlformats-officedocument.oleObject"/>
  <Override PartName="/ppt/embeddings/oleObject83.bin" ContentType="application/vnd.openxmlformats-officedocument.oleObject"/>
  <Override PartName="/ppt/embeddings/oleObject84.bin" ContentType="application/vnd.openxmlformats-officedocument.oleObject"/>
  <Override PartName="/ppt/embeddings/oleObject85.bin" ContentType="application/vnd.openxmlformats-officedocument.oleObject"/>
  <Override PartName="/ppt/embeddings/oleObject86.bin" ContentType="application/vnd.openxmlformats-officedocument.oleObject"/>
  <Override PartName="/ppt/embeddings/oleObject87.bin" ContentType="application/vnd.openxmlformats-officedocument.oleObject"/>
  <Override PartName="/ppt/notesSlides/notesSlide10.xml" ContentType="application/vnd.openxmlformats-officedocument.presentationml.notesSlide+xml"/>
  <Override PartName="/ppt/embeddings/oleObject88.bin" ContentType="application/vnd.openxmlformats-officedocument.oleObject"/>
  <Override PartName="/ppt/embeddings/oleObject89.bin" ContentType="application/vnd.openxmlformats-officedocument.oleObject"/>
  <Override PartName="/ppt/embeddings/oleObject90.bin" ContentType="application/vnd.openxmlformats-officedocument.oleObject"/>
  <Override PartName="/ppt/embeddings/oleObject91.bin" ContentType="application/vnd.openxmlformats-officedocument.oleObject"/>
  <Override PartName="/ppt/embeddings/oleObject92.bin" ContentType="application/vnd.openxmlformats-officedocument.oleObject"/>
  <Override PartName="/ppt/embeddings/oleObject93.bin" ContentType="application/vnd.openxmlformats-officedocument.oleObject"/>
  <Override PartName="/ppt/embeddings/oleObject94.bin" ContentType="application/vnd.openxmlformats-officedocument.oleObject"/>
  <Override PartName="/ppt/embeddings/oleObject95.bin" ContentType="application/vnd.openxmlformats-officedocument.oleObject"/>
  <Override PartName="/ppt/embeddings/oleObject96.bin" ContentType="application/vnd.openxmlformats-officedocument.oleObject"/>
  <Override PartName="/ppt/embeddings/oleObject97.bin" ContentType="application/vnd.openxmlformats-officedocument.oleObject"/>
  <Override PartName="/ppt/embeddings/oleObject98.bin" ContentType="application/vnd.openxmlformats-officedocument.oleObject"/>
  <Override PartName="/ppt/embeddings/oleObject99.bin" ContentType="application/vnd.openxmlformats-officedocument.oleObject"/>
  <Override PartName="/ppt/embeddings/oleObject100.bin" ContentType="application/vnd.openxmlformats-officedocument.oleObject"/>
  <Override PartName="/ppt/embeddings/oleObject101.bin" ContentType="application/vnd.openxmlformats-officedocument.oleObject"/>
  <Override PartName="/ppt/embeddings/oleObject102.bin" ContentType="application/vnd.openxmlformats-officedocument.oleObject"/>
  <Override PartName="/ppt/embeddings/oleObject103.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04.bin" ContentType="application/vnd.openxmlformats-officedocument.oleObject"/>
  <Override PartName="/ppt/embeddings/oleObject105.bin" ContentType="application/vnd.openxmlformats-officedocument.oleObject"/>
  <Override PartName="/ppt/embeddings/oleObject106.bin" ContentType="application/vnd.openxmlformats-officedocument.oleObject"/>
  <Override PartName="/ppt/embeddings/oleObject107.bin" ContentType="application/vnd.openxmlformats-officedocument.oleObject"/>
  <Override PartName="/ppt/embeddings/oleObject108.bin" ContentType="application/vnd.openxmlformats-officedocument.oleObject"/>
  <Override PartName="/ppt/embeddings/oleObject109.bin" ContentType="application/vnd.openxmlformats-officedocument.oleObject"/>
  <Override PartName="/ppt/embeddings/oleObject110.bin" ContentType="application/vnd.openxmlformats-officedocument.oleObject"/>
  <Override PartName="/ppt/embeddings/oleObject111.bin" ContentType="application/vnd.openxmlformats-officedocument.oleObject"/>
  <Override PartName="/ppt/embeddings/oleObject112.bin" ContentType="application/vnd.openxmlformats-officedocument.oleObject"/>
  <Override PartName="/ppt/embeddings/oleObject113.bin" ContentType="application/vnd.openxmlformats-officedocument.oleObject"/>
  <Override PartName="/ppt/embeddings/oleObject114.bin" ContentType="application/vnd.openxmlformats-officedocument.oleObject"/>
  <Override PartName="/ppt/embeddings/oleObject115.bin" ContentType="application/vnd.openxmlformats-officedocument.oleObject"/>
  <Override PartName="/ppt/embeddings/oleObject116.bin" ContentType="application/vnd.openxmlformats-officedocument.oleObject"/>
  <Override PartName="/ppt/embeddings/oleObject117.bin" ContentType="application/vnd.openxmlformats-officedocument.oleObject"/>
  <Override PartName="/ppt/embeddings/oleObject118.bin" ContentType="application/vnd.openxmlformats-officedocument.oleObject"/>
  <Override PartName="/ppt/embeddings/oleObject119.bin" ContentType="application/vnd.openxmlformats-officedocument.oleObject"/>
  <Override PartName="/ppt/embeddings/oleObject120.bin" ContentType="application/vnd.openxmlformats-officedocument.oleObject"/>
  <Override PartName="/ppt/embeddings/oleObject121.bin" ContentType="application/vnd.openxmlformats-officedocument.oleObject"/>
  <Override PartName="/ppt/embeddings/oleObject122.bin" ContentType="application/vnd.openxmlformats-officedocument.oleObject"/>
  <Override PartName="/ppt/embeddings/oleObject123.bin" ContentType="application/vnd.openxmlformats-officedocument.oleObject"/>
  <Override PartName="/ppt/embeddings/oleObject124.bin" ContentType="application/vnd.openxmlformats-officedocument.oleObject"/>
  <Override PartName="/ppt/embeddings/oleObject125.bin" ContentType="application/vnd.openxmlformats-officedocument.oleObject"/>
  <Override PartName="/ppt/embeddings/oleObject126.bin" ContentType="application/vnd.openxmlformats-officedocument.oleObject"/>
  <Override PartName="/ppt/embeddings/oleObject127.bin" ContentType="application/vnd.openxmlformats-officedocument.oleObject"/>
  <Override PartName="/ppt/embeddings/oleObject128.bin" ContentType="application/vnd.openxmlformats-officedocument.oleObject"/>
  <Override PartName="/ppt/embeddings/oleObject129.bin" ContentType="application/vnd.openxmlformats-officedocument.oleObject"/>
  <Override PartName="/ppt/embeddings/oleObject130.bin" ContentType="application/vnd.openxmlformats-officedocument.oleObject"/>
  <Override PartName="/ppt/embeddings/oleObject131.bin" ContentType="application/vnd.openxmlformats-officedocument.oleObject"/>
  <Override PartName="/ppt/embeddings/oleObject132.bin" ContentType="application/vnd.openxmlformats-officedocument.oleObject"/>
  <Override PartName="/ppt/embeddings/oleObject133.bin" ContentType="application/vnd.openxmlformats-officedocument.oleObject"/>
  <Override PartName="/ppt/embeddings/oleObject134.bin" ContentType="application/vnd.openxmlformats-officedocument.oleObject"/>
  <Override PartName="/ppt/embeddings/oleObject135.bin" ContentType="application/vnd.openxmlformats-officedocument.oleObject"/>
  <Override PartName="/ppt/embeddings/oleObject136.bin" ContentType="application/vnd.openxmlformats-officedocument.oleObject"/>
  <Override PartName="/ppt/embeddings/oleObject137.bin" ContentType="application/vnd.openxmlformats-officedocument.oleObject"/>
  <Override PartName="/ppt/embeddings/oleObject138.bin" ContentType="application/vnd.openxmlformats-officedocument.oleObject"/>
  <Override PartName="/ppt/embeddings/oleObject139.bin" ContentType="application/vnd.openxmlformats-officedocument.oleObject"/>
  <Override PartName="/ppt/embeddings/oleObject140.bin" ContentType="application/vnd.openxmlformats-officedocument.oleObject"/>
  <Override PartName="/ppt/embeddings/oleObject141.bin" ContentType="application/vnd.openxmlformats-officedocument.oleObject"/>
  <Override PartName="/ppt/embeddings/oleObject142.bin" ContentType="application/vnd.openxmlformats-officedocument.oleObject"/>
  <Override PartName="/ppt/embeddings/oleObject143.bin" ContentType="application/vnd.openxmlformats-officedocument.oleObject"/>
  <Override PartName="/ppt/embeddings/oleObject144.bin" ContentType="application/vnd.openxmlformats-officedocument.oleObject"/>
  <Override PartName="/ppt/embeddings/oleObject145.bin" ContentType="application/vnd.openxmlformats-officedocument.oleObject"/>
  <Override PartName="/ppt/embeddings/oleObject146.bin" ContentType="application/vnd.openxmlformats-officedocument.oleObject"/>
  <Override PartName="/ppt/embeddings/oleObject147.bin" ContentType="application/vnd.openxmlformats-officedocument.oleObject"/>
  <Override PartName="/ppt/embeddings/oleObject148.bin" ContentType="application/vnd.openxmlformats-officedocument.oleObject"/>
  <Override PartName="/ppt/embeddings/oleObject149.bin" ContentType="application/vnd.openxmlformats-officedocument.oleObject"/>
  <Override PartName="/ppt/embeddings/oleObject150.bin" ContentType="application/vnd.openxmlformats-officedocument.oleObject"/>
  <Override PartName="/ppt/embeddings/oleObject15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105"/>
  </p:notesMasterIdLst>
  <p:handoutMasterIdLst>
    <p:handoutMasterId r:id="rId106"/>
  </p:handoutMasterIdLst>
  <p:sldIdLst>
    <p:sldId id="256" r:id="rId2"/>
    <p:sldId id="257" r:id="rId3"/>
    <p:sldId id="272" r:id="rId4"/>
    <p:sldId id="273" r:id="rId5"/>
    <p:sldId id="478" r:id="rId6"/>
    <p:sldId id="479" r:id="rId7"/>
    <p:sldId id="275" r:id="rId8"/>
    <p:sldId id="461" r:id="rId9"/>
    <p:sldId id="480" r:id="rId10"/>
    <p:sldId id="462" r:id="rId11"/>
    <p:sldId id="278" r:id="rId12"/>
    <p:sldId id="279" r:id="rId13"/>
    <p:sldId id="280" r:id="rId14"/>
    <p:sldId id="283" r:id="rId15"/>
    <p:sldId id="464" r:id="rId16"/>
    <p:sldId id="303" r:id="rId17"/>
    <p:sldId id="304" r:id="rId18"/>
    <p:sldId id="305" r:id="rId19"/>
    <p:sldId id="483" r:id="rId20"/>
    <p:sldId id="484" r:id="rId21"/>
    <p:sldId id="485" r:id="rId22"/>
    <p:sldId id="481" r:id="rId23"/>
    <p:sldId id="486" r:id="rId24"/>
    <p:sldId id="488" r:id="rId25"/>
    <p:sldId id="487" r:id="rId26"/>
    <p:sldId id="292" r:id="rId27"/>
    <p:sldId id="293" r:id="rId28"/>
    <p:sldId id="295" r:id="rId29"/>
    <p:sldId id="296" r:id="rId30"/>
    <p:sldId id="489" r:id="rId31"/>
    <p:sldId id="309" r:id="rId32"/>
    <p:sldId id="310" r:id="rId33"/>
    <p:sldId id="311" r:id="rId34"/>
    <p:sldId id="444" r:id="rId35"/>
    <p:sldId id="445" r:id="rId36"/>
    <p:sldId id="446" r:id="rId37"/>
    <p:sldId id="490" r:id="rId38"/>
    <p:sldId id="447" r:id="rId39"/>
    <p:sldId id="448" r:id="rId40"/>
    <p:sldId id="330" r:id="rId41"/>
    <p:sldId id="331" r:id="rId42"/>
    <p:sldId id="332" r:id="rId43"/>
    <p:sldId id="333" r:id="rId44"/>
    <p:sldId id="491" r:id="rId45"/>
    <p:sldId id="334" r:id="rId46"/>
    <p:sldId id="335" r:id="rId47"/>
    <p:sldId id="336" r:id="rId48"/>
    <p:sldId id="337" r:id="rId49"/>
    <p:sldId id="338" r:id="rId50"/>
    <p:sldId id="360" r:id="rId51"/>
    <p:sldId id="361" r:id="rId52"/>
    <p:sldId id="362" r:id="rId53"/>
    <p:sldId id="492" r:id="rId54"/>
    <p:sldId id="364" r:id="rId55"/>
    <p:sldId id="367" r:id="rId56"/>
    <p:sldId id="493" r:id="rId57"/>
    <p:sldId id="368" r:id="rId58"/>
    <p:sldId id="370" r:id="rId59"/>
    <p:sldId id="372" r:id="rId60"/>
    <p:sldId id="497" r:id="rId61"/>
    <p:sldId id="377" r:id="rId62"/>
    <p:sldId id="381" r:id="rId63"/>
    <p:sldId id="383" r:id="rId64"/>
    <p:sldId id="384" r:id="rId65"/>
    <p:sldId id="469" r:id="rId66"/>
    <p:sldId id="392" r:id="rId67"/>
    <p:sldId id="470" r:id="rId68"/>
    <p:sldId id="393" r:id="rId69"/>
    <p:sldId id="471" r:id="rId70"/>
    <p:sldId id="394" r:id="rId71"/>
    <p:sldId id="495" r:id="rId72"/>
    <p:sldId id="496" r:id="rId73"/>
    <p:sldId id="498" r:id="rId74"/>
    <p:sldId id="501" r:id="rId75"/>
    <p:sldId id="500" r:id="rId76"/>
    <p:sldId id="499" r:id="rId77"/>
    <p:sldId id="504" r:id="rId78"/>
    <p:sldId id="503" r:id="rId79"/>
    <p:sldId id="502" r:id="rId80"/>
    <p:sldId id="472" r:id="rId81"/>
    <p:sldId id="473" r:id="rId82"/>
    <p:sldId id="422" r:id="rId83"/>
    <p:sldId id="474" r:id="rId84"/>
    <p:sldId id="387" r:id="rId85"/>
    <p:sldId id="389" r:id="rId86"/>
    <p:sldId id="414" r:id="rId87"/>
    <p:sldId id="415" r:id="rId88"/>
    <p:sldId id="416" r:id="rId89"/>
    <p:sldId id="417" r:id="rId90"/>
    <p:sldId id="418" r:id="rId91"/>
    <p:sldId id="419" r:id="rId92"/>
    <p:sldId id="427" r:id="rId93"/>
    <p:sldId id="476" r:id="rId94"/>
    <p:sldId id="429" r:id="rId95"/>
    <p:sldId id="430" r:id="rId96"/>
    <p:sldId id="431" r:id="rId97"/>
    <p:sldId id="432" r:id="rId98"/>
    <p:sldId id="433" r:id="rId99"/>
    <p:sldId id="434" r:id="rId100"/>
    <p:sldId id="435" r:id="rId101"/>
    <p:sldId id="436" r:id="rId102"/>
    <p:sldId id="437" r:id="rId103"/>
    <p:sldId id="438" r:id="rId104"/>
  </p:sldIdLst>
  <p:sldSz cx="9144000" cy="6858000" type="screen4x3"/>
  <p:notesSz cx="6858000" cy="9144000"/>
  <p:custDataLst>
    <p:tags r:id="rId108"/>
  </p:custDataLst>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xmlns="">
        <p15:guide id="1" orient="horz" pos="2160">
          <p15:clr>
            <a:srgbClr val="A4A3A4"/>
          </p15:clr>
        </p15:guide>
        <p15:guide id="2" orient="horz" pos="4032">
          <p15:clr>
            <a:srgbClr val="A4A3A4"/>
          </p15:clr>
        </p15:guide>
        <p15:guide id="3" pos="288">
          <p15:clr>
            <a:srgbClr val="A4A3A4"/>
          </p15:clr>
        </p15:guide>
        <p15:guide id="4" pos="2880">
          <p15:clr>
            <a:srgbClr val="A4A3A4"/>
          </p15:clr>
        </p15:guide>
        <p15:guide id="5" orient="horz" pos="3670">
          <p15:clr>
            <a:srgbClr val="A4A3A4"/>
          </p15:clr>
        </p15:guide>
        <p15:guide id="6" orient="horz" pos="2087">
          <p15:clr>
            <a:srgbClr val="A4A3A4"/>
          </p15:clr>
        </p15:guide>
        <p15:guide id="7" orient="horz" pos="1905">
          <p15:clr>
            <a:srgbClr val="A4A3A4"/>
          </p15:clr>
        </p15:guide>
        <p15:guide id="8" orient="horz" pos="2977">
          <p15:clr>
            <a:srgbClr val="A4A3A4"/>
          </p15:clr>
        </p15:guide>
        <p15:guide id="9" orient="horz" pos="3855">
          <p15:clr>
            <a:srgbClr val="A4A3A4"/>
          </p15:clr>
        </p15:guide>
        <p15:guide id="10" pos="210">
          <p15:clr>
            <a:srgbClr val="A4A3A4"/>
          </p15:clr>
        </p15:guide>
        <p15:guide id="11" orient="horz" pos="1862">
          <p15:clr>
            <a:srgbClr val="A4A3A4"/>
          </p15:clr>
        </p15:guide>
        <p15:guide id="12" pos="2483">
          <p15:clr>
            <a:srgbClr val="A4A3A4"/>
          </p15:clr>
        </p15:guide>
        <p15:guide id="13" orient="horz" pos="2671">
          <p15:clr>
            <a:srgbClr val="A4A3A4"/>
          </p15:clr>
        </p15:guide>
        <p15:guide id="14" orient="horz" pos="2944">
          <p15:clr>
            <a:srgbClr val="A4A3A4"/>
          </p15:clr>
        </p15:guide>
        <p15:guide id="15" pos="426">
          <p15:clr>
            <a:srgbClr val="A4A3A4"/>
          </p15:clr>
        </p15:guide>
        <p15:guide id="16" pos="1579">
          <p15:clr>
            <a:srgbClr val="A4A3A4"/>
          </p15:clr>
        </p15:guide>
        <p15:guide id="17" pos="1099">
          <p15:clr>
            <a:srgbClr val="A4A3A4"/>
          </p15:clr>
        </p15:guide>
        <p15:guide id="18" pos="49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FF0000"/>
    <a:srgbClr val="AF2A42"/>
    <a:srgbClr val="AF2A21"/>
    <a:srgbClr val="AF2A4C"/>
    <a:srgbClr val="87888C"/>
    <a:srgbClr val="004A8F"/>
    <a:srgbClr val="009247"/>
    <a:srgbClr val="93C8A6"/>
    <a:srgbClr val="0083A2"/>
    <a:srgbClr val="EF3F4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194" autoAdjust="0"/>
    <p:restoredTop sz="80597" autoAdjust="0"/>
  </p:normalViewPr>
  <p:slideViewPr>
    <p:cSldViewPr snapToGrid="0">
      <p:cViewPr varScale="1">
        <p:scale>
          <a:sx n="146" d="100"/>
          <a:sy n="146" d="100"/>
        </p:scale>
        <p:origin x="-1304" y="-104"/>
      </p:cViewPr>
      <p:guideLst>
        <p:guide orient="horz" pos="2160"/>
        <p:guide orient="horz" pos="4032"/>
        <p:guide orient="horz" pos="3670"/>
        <p:guide orient="horz" pos="2087"/>
        <p:guide orient="horz" pos="1905"/>
        <p:guide orient="horz" pos="2977"/>
        <p:guide orient="horz" pos="3855"/>
        <p:guide orient="horz" pos="1862"/>
        <p:guide orient="horz" pos="2671"/>
        <p:guide orient="horz" pos="2944"/>
        <p:guide pos="288"/>
        <p:guide pos="2880"/>
        <p:guide pos="210"/>
        <p:guide pos="2483"/>
        <p:guide pos="426"/>
        <p:guide pos="1579"/>
        <p:guide pos="1099"/>
        <p:guide pos="499"/>
      </p:guideLst>
    </p:cSldViewPr>
  </p:slideViewPr>
  <p:outlineViewPr>
    <p:cViewPr>
      <p:scale>
        <a:sx n="33" d="100"/>
        <a:sy n="33" d="100"/>
      </p:scale>
      <p:origin x="0" y="25760"/>
    </p:cViewPr>
  </p:outlineViewPr>
  <p:notesTextViewPr>
    <p:cViewPr>
      <p:scale>
        <a:sx n="100" d="100"/>
        <a:sy n="100" d="100"/>
      </p:scale>
      <p:origin x="0" y="0"/>
    </p:cViewPr>
  </p:notesTextViewPr>
  <p:sorterViewPr>
    <p:cViewPr>
      <p:scale>
        <a:sx n="115" d="100"/>
        <a:sy n="115" d="100"/>
      </p:scale>
      <p:origin x="0" y="0"/>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notesMaster" Target="notesMasters/notesMaster1.xml"/><Relationship Id="rId106" Type="http://schemas.openxmlformats.org/officeDocument/2006/relationships/handoutMaster" Target="handoutMasters/handoutMaster1.xml"/><Relationship Id="rId107"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tags" Target="tags/tag1.xml"/><Relationship Id="rId109"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viewProps" Target="viewProp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theme" Target="theme/theme1.xml"/><Relationship Id="rId11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5" Type="http://schemas.openxmlformats.org/officeDocument/2006/relationships/image" Target="../media/image13.emf"/><Relationship Id="rId1" Type="http://schemas.openxmlformats.org/officeDocument/2006/relationships/image" Target="../media/image9.emf"/><Relationship Id="rId2" Type="http://schemas.openxmlformats.org/officeDocument/2006/relationships/image" Target="../media/image10.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2.emf"/><Relationship Id="rId2" Type="http://schemas.openxmlformats.org/officeDocument/2006/relationships/image" Target="../media/image6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8.wmf"/><Relationship Id="rId2" Type="http://schemas.openxmlformats.org/officeDocument/2006/relationships/image" Target="../media/image6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1.emf"/><Relationship Id="rId2" Type="http://schemas.openxmlformats.org/officeDocument/2006/relationships/image" Target="../media/image72.emf"/><Relationship Id="rId3" Type="http://schemas.openxmlformats.org/officeDocument/2006/relationships/image" Target="../media/image7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4.emf"/><Relationship Id="rId2" Type="http://schemas.openxmlformats.org/officeDocument/2006/relationships/image" Target="../media/image7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6.emf"/><Relationship Id="rId2" Type="http://schemas.openxmlformats.org/officeDocument/2006/relationships/image" Target="../media/image7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6.emf"/><Relationship Id="rId2" Type="http://schemas.openxmlformats.org/officeDocument/2006/relationships/image" Target="../media/image87.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emf"/><Relationship Id="rId5" Type="http://schemas.openxmlformats.org/officeDocument/2006/relationships/image" Target="../media/image21.emf"/><Relationship Id="rId6" Type="http://schemas.openxmlformats.org/officeDocument/2006/relationships/image" Target="../media/image22.emf"/><Relationship Id="rId7" Type="http://schemas.openxmlformats.org/officeDocument/2006/relationships/image" Target="../media/image23.emf"/><Relationship Id="rId8" Type="http://schemas.openxmlformats.org/officeDocument/2006/relationships/image" Target="../media/image24.emf"/><Relationship Id="rId9" Type="http://schemas.openxmlformats.org/officeDocument/2006/relationships/image" Target="../media/image25.emf"/><Relationship Id="rId1" Type="http://schemas.openxmlformats.org/officeDocument/2006/relationships/image" Target="../media/image17.emf"/><Relationship Id="rId2" Type="http://schemas.openxmlformats.org/officeDocument/2006/relationships/image" Target="../media/image18.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emf"/><Relationship Id="rId1" Type="http://schemas.openxmlformats.org/officeDocument/2006/relationships/image" Target="../media/image89.emf"/><Relationship Id="rId2" Type="http://schemas.openxmlformats.org/officeDocument/2006/relationships/image" Target="../media/image90.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95.emf"/><Relationship Id="rId2" Type="http://schemas.openxmlformats.org/officeDocument/2006/relationships/image" Target="../media/image96.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99.emf"/><Relationship Id="rId4" Type="http://schemas.openxmlformats.org/officeDocument/2006/relationships/image" Target="../media/image100.emf"/><Relationship Id="rId5" Type="http://schemas.openxmlformats.org/officeDocument/2006/relationships/image" Target="../media/image101.emf"/><Relationship Id="rId6" Type="http://schemas.openxmlformats.org/officeDocument/2006/relationships/image" Target="../media/image102.emf"/><Relationship Id="rId1" Type="http://schemas.openxmlformats.org/officeDocument/2006/relationships/image" Target="../media/image97.emf"/><Relationship Id="rId2" Type="http://schemas.openxmlformats.org/officeDocument/2006/relationships/image" Target="../media/image98.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07.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10.emf"/><Relationship Id="rId2" Type="http://schemas.openxmlformats.org/officeDocument/2006/relationships/image" Target="../media/image111.emf"/><Relationship Id="rId3" Type="http://schemas.openxmlformats.org/officeDocument/2006/relationships/image" Target="../media/image112.e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10.emf"/><Relationship Id="rId4" Type="http://schemas.openxmlformats.org/officeDocument/2006/relationships/image" Target="../media/image115.emf"/><Relationship Id="rId1" Type="http://schemas.openxmlformats.org/officeDocument/2006/relationships/image" Target="../media/image113.wmf"/><Relationship Id="rId2" Type="http://schemas.openxmlformats.org/officeDocument/2006/relationships/image" Target="../media/image114.e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92.emf"/><Relationship Id="rId4" Type="http://schemas.openxmlformats.org/officeDocument/2006/relationships/image" Target="../media/image119.emf"/><Relationship Id="rId5" Type="http://schemas.openxmlformats.org/officeDocument/2006/relationships/image" Target="../media/image120.emf"/><Relationship Id="rId1" Type="http://schemas.openxmlformats.org/officeDocument/2006/relationships/image" Target="../media/image89.emf"/><Relationship Id="rId2" Type="http://schemas.openxmlformats.org/officeDocument/2006/relationships/image" Target="../media/image9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23.e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31.emf"/><Relationship Id="rId4" Type="http://schemas.openxmlformats.org/officeDocument/2006/relationships/image" Target="../media/image132.emf"/><Relationship Id="rId5" Type="http://schemas.openxmlformats.org/officeDocument/2006/relationships/image" Target="../media/image133.emf"/><Relationship Id="rId6" Type="http://schemas.openxmlformats.org/officeDocument/2006/relationships/image" Target="../media/image134.emf"/><Relationship Id="rId7" Type="http://schemas.openxmlformats.org/officeDocument/2006/relationships/image" Target="../media/image135.emf"/><Relationship Id="rId8" Type="http://schemas.openxmlformats.org/officeDocument/2006/relationships/image" Target="../media/image136.emf"/><Relationship Id="rId9" Type="http://schemas.openxmlformats.org/officeDocument/2006/relationships/image" Target="../media/image137.emf"/><Relationship Id="rId10" Type="http://schemas.openxmlformats.org/officeDocument/2006/relationships/image" Target="../media/image138.emf"/><Relationship Id="rId11" Type="http://schemas.openxmlformats.org/officeDocument/2006/relationships/image" Target="../media/image139.emf"/><Relationship Id="rId1" Type="http://schemas.openxmlformats.org/officeDocument/2006/relationships/image" Target="../media/image129.emf"/><Relationship Id="rId2" Type="http://schemas.openxmlformats.org/officeDocument/2006/relationships/image" Target="../media/image13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wmf"/><Relationship Id="rId2" Type="http://schemas.openxmlformats.org/officeDocument/2006/relationships/image" Target="../media/image29.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131.emf"/><Relationship Id="rId4" Type="http://schemas.openxmlformats.org/officeDocument/2006/relationships/image" Target="../media/image132.emf"/><Relationship Id="rId5" Type="http://schemas.openxmlformats.org/officeDocument/2006/relationships/image" Target="../media/image133.emf"/><Relationship Id="rId6" Type="http://schemas.openxmlformats.org/officeDocument/2006/relationships/image" Target="../media/image134.emf"/><Relationship Id="rId7" Type="http://schemas.openxmlformats.org/officeDocument/2006/relationships/image" Target="../media/image135.emf"/><Relationship Id="rId8" Type="http://schemas.openxmlformats.org/officeDocument/2006/relationships/image" Target="../media/image136.emf"/><Relationship Id="rId9" Type="http://schemas.openxmlformats.org/officeDocument/2006/relationships/image" Target="../media/image137.emf"/><Relationship Id="rId10" Type="http://schemas.openxmlformats.org/officeDocument/2006/relationships/image" Target="../media/image138.emf"/><Relationship Id="rId11" Type="http://schemas.openxmlformats.org/officeDocument/2006/relationships/image" Target="../media/image139.emf"/><Relationship Id="rId1" Type="http://schemas.openxmlformats.org/officeDocument/2006/relationships/image" Target="../media/image129.emf"/><Relationship Id="rId2" Type="http://schemas.openxmlformats.org/officeDocument/2006/relationships/image" Target="../media/image130.e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144.emf"/><Relationship Id="rId4" Type="http://schemas.openxmlformats.org/officeDocument/2006/relationships/image" Target="../media/image145.emf"/><Relationship Id="rId1" Type="http://schemas.openxmlformats.org/officeDocument/2006/relationships/image" Target="../media/image133.emf"/><Relationship Id="rId2" Type="http://schemas.openxmlformats.org/officeDocument/2006/relationships/image" Target="../media/image143.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46.e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152.emf"/><Relationship Id="rId4" Type="http://schemas.openxmlformats.org/officeDocument/2006/relationships/image" Target="../media/image153.emf"/><Relationship Id="rId1" Type="http://schemas.openxmlformats.org/officeDocument/2006/relationships/image" Target="../media/image60.emf"/><Relationship Id="rId2" Type="http://schemas.openxmlformats.org/officeDocument/2006/relationships/image" Target="../media/image15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55.emf"/><Relationship Id="rId2" Type="http://schemas.openxmlformats.org/officeDocument/2006/relationships/image" Target="../media/image156.emf"/><Relationship Id="rId3" Type="http://schemas.openxmlformats.org/officeDocument/2006/relationships/image" Target="../media/image157.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59.emf"/><Relationship Id="rId2" Type="http://schemas.openxmlformats.org/officeDocument/2006/relationships/image" Target="../media/image160.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62.emf"/><Relationship Id="rId2" Type="http://schemas.openxmlformats.org/officeDocument/2006/relationships/image" Target="../media/image163.emf"/><Relationship Id="rId3" Type="http://schemas.openxmlformats.org/officeDocument/2006/relationships/image" Target="../media/image160.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64.emf"/><Relationship Id="rId2" Type="http://schemas.openxmlformats.org/officeDocument/2006/relationships/image" Target="../media/image160.e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168.emf"/><Relationship Id="rId4" Type="http://schemas.openxmlformats.org/officeDocument/2006/relationships/image" Target="../media/image169.emf"/><Relationship Id="rId5" Type="http://schemas.openxmlformats.org/officeDocument/2006/relationships/image" Target="../media/image170.emf"/><Relationship Id="rId6" Type="http://schemas.openxmlformats.org/officeDocument/2006/relationships/image" Target="../media/image171.emf"/><Relationship Id="rId7" Type="http://schemas.openxmlformats.org/officeDocument/2006/relationships/image" Target="../media/image172.emf"/><Relationship Id="rId8" Type="http://schemas.openxmlformats.org/officeDocument/2006/relationships/image" Target="../media/image173.emf"/><Relationship Id="rId1" Type="http://schemas.openxmlformats.org/officeDocument/2006/relationships/image" Target="../media/image166.emf"/><Relationship Id="rId2" Type="http://schemas.openxmlformats.org/officeDocument/2006/relationships/image" Target="../media/image167.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74.emf"/><Relationship Id="rId2" Type="http://schemas.openxmlformats.org/officeDocument/2006/relationships/image" Target="../media/image175.emf"/><Relationship Id="rId3" Type="http://schemas.openxmlformats.org/officeDocument/2006/relationships/image" Target="../media/image14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emf"/><Relationship Id="rId2" Type="http://schemas.openxmlformats.org/officeDocument/2006/relationships/image" Target="../media/image3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76.emf"/><Relationship Id="rId2" Type="http://schemas.openxmlformats.org/officeDocument/2006/relationships/image" Target="../media/image177.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78.emf"/><Relationship Id="rId2" Type="http://schemas.openxmlformats.org/officeDocument/2006/relationships/image" Target="../media/image179.emf"/><Relationship Id="rId3" Type="http://schemas.openxmlformats.org/officeDocument/2006/relationships/image" Target="../media/image180.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183.emf"/><Relationship Id="rId4" Type="http://schemas.openxmlformats.org/officeDocument/2006/relationships/image" Target="../media/image184.emf"/><Relationship Id="rId1" Type="http://schemas.openxmlformats.org/officeDocument/2006/relationships/image" Target="../media/image181.emf"/><Relationship Id="rId2" Type="http://schemas.openxmlformats.org/officeDocument/2006/relationships/image" Target="../media/image182.emf"/></Relationships>
</file>

<file path=ppt/drawings/_rels/vmlDrawing44.vml.rels><?xml version="1.0" encoding="UTF-8" standalone="yes"?>
<Relationships xmlns="http://schemas.openxmlformats.org/package/2006/relationships"><Relationship Id="rId3" Type="http://schemas.openxmlformats.org/officeDocument/2006/relationships/image" Target="../media/image187.emf"/><Relationship Id="rId4" Type="http://schemas.openxmlformats.org/officeDocument/2006/relationships/image" Target="../media/image188.emf"/><Relationship Id="rId5" Type="http://schemas.openxmlformats.org/officeDocument/2006/relationships/image" Target="../media/image189.emf"/><Relationship Id="rId6" Type="http://schemas.openxmlformats.org/officeDocument/2006/relationships/image" Target="../media/image190.emf"/><Relationship Id="rId7" Type="http://schemas.openxmlformats.org/officeDocument/2006/relationships/image" Target="../media/image191.emf"/><Relationship Id="rId8" Type="http://schemas.openxmlformats.org/officeDocument/2006/relationships/image" Target="../media/image192.emf"/><Relationship Id="rId9" Type="http://schemas.openxmlformats.org/officeDocument/2006/relationships/image" Target="../media/image193.emf"/><Relationship Id="rId1" Type="http://schemas.openxmlformats.org/officeDocument/2006/relationships/image" Target="../media/image185.emf"/><Relationship Id="rId2" Type="http://schemas.openxmlformats.org/officeDocument/2006/relationships/image" Target="../media/image18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1" Type="http://schemas.openxmlformats.org/officeDocument/2006/relationships/image" Target="../media/image36.emf"/><Relationship Id="rId2" Type="http://schemas.openxmlformats.org/officeDocument/2006/relationships/image" Target="../media/image3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1.emf"/><Relationship Id="rId2" Type="http://schemas.openxmlformats.org/officeDocument/2006/relationships/image" Target="../media/image4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2.emf"/><Relationship Id="rId2" Type="http://schemas.openxmlformats.org/officeDocument/2006/relationships/image" Target="../media/image41.emf"/><Relationship Id="rId3" Type="http://schemas.openxmlformats.org/officeDocument/2006/relationships/image" Target="../media/image4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FFCAE23-4D2E-2F4E-8AF9-A93C6DBEAC74}" type="datetimeFigureOut">
              <a:rPr lang="en-US" smtClean="0"/>
              <a:t>11/17/15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E44CFC-8BF9-2C4E-9289-81FEC5A72F21}" type="slidenum">
              <a:rPr lang="en-US" smtClean="0"/>
              <a:t>‹#›</a:t>
            </a:fld>
            <a:endParaRPr lang="en-US" dirty="0"/>
          </a:p>
        </p:txBody>
      </p:sp>
    </p:spTree>
    <p:extLst>
      <p:ext uri="{BB962C8B-B14F-4D97-AF65-F5344CB8AC3E}">
        <p14:creationId xmlns:p14="http://schemas.microsoft.com/office/powerpoint/2010/main" val="1393750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69116663-B372-3E48-9F73-B21AA219DBD6}" type="slidenum">
              <a:rPr lang="en-US"/>
              <a:pPr/>
              <a:t>‹#›</a:t>
            </a:fld>
            <a:endParaRPr lang="en-US" dirty="0"/>
          </a:p>
        </p:txBody>
      </p:sp>
    </p:spTree>
    <p:extLst>
      <p:ext uri="{BB962C8B-B14F-4D97-AF65-F5344CB8AC3E}">
        <p14:creationId xmlns:p14="http://schemas.microsoft.com/office/powerpoint/2010/main" val="3496497741"/>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FE69F1-2C49-8541-A1A5-EFBA37142D8A}" type="slidenum">
              <a:rPr lang="en-US"/>
              <a:pPr/>
              <a:t>1</a:t>
            </a:fld>
            <a:endParaRPr lang="en-US" dirty="0"/>
          </a:p>
        </p:txBody>
      </p:sp>
      <p:sp>
        <p:nvSpPr>
          <p:cNvPr id="14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23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272083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discussion on https://</a:t>
            </a:r>
            <a:r>
              <a:rPr lang="en-US" dirty="0" err="1" smtClean="0"/>
              <a:t>www.physicsforums.com</a:t>
            </a:r>
            <a:r>
              <a:rPr lang="en-US" smtClean="0"/>
              <a:t>/threads/torque-in-a-non-inertial-reference-frame.590315/</a:t>
            </a:r>
            <a:endParaRPr lang="en-US"/>
          </a:p>
        </p:txBody>
      </p:sp>
      <p:sp>
        <p:nvSpPr>
          <p:cNvPr id="4" name="Slide Number Placeholder 3"/>
          <p:cNvSpPr>
            <a:spLocks noGrp="1"/>
          </p:cNvSpPr>
          <p:nvPr>
            <p:ph type="sldNum" sz="quarter" idx="10"/>
          </p:nvPr>
        </p:nvSpPr>
        <p:spPr/>
        <p:txBody>
          <a:bodyPr/>
          <a:lstStyle/>
          <a:p>
            <a:fld id="{69116663-B372-3E48-9F73-B21AA219DBD6}" type="slidenum">
              <a:rPr lang="en-US" smtClean="0"/>
              <a:pPr/>
              <a:t>77</a:t>
            </a:fld>
            <a:endParaRPr lang="en-US" dirty="0"/>
          </a:p>
        </p:txBody>
      </p:sp>
    </p:spTree>
    <p:extLst>
      <p:ext uri="{BB962C8B-B14F-4D97-AF65-F5344CB8AC3E}">
        <p14:creationId xmlns:p14="http://schemas.microsoft.com/office/powerpoint/2010/main" val="73365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i="1" dirty="0" smtClean="0"/>
              <a:t>Answer: </a:t>
            </a:r>
            <a:r>
              <a:rPr lang="en-US" dirty="0" smtClean="0"/>
              <a:t>3. The force </a:t>
            </a:r>
            <a:r>
              <a:rPr lang="en-US" i="1" dirty="0" smtClean="0"/>
              <a:t>F </a:t>
            </a:r>
            <a:r>
              <a:rPr lang="en-US" dirty="0" smtClean="0"/>
              <a:t>makes the ball go around the circle faster than before, and so the ball’s angular momentum increases in magnitude without changing direction. According to the right-hand rule, the angular velocity is in the +</a:t>
            </a:r>
            <a:r>
              <a:rPr lang="en-US" i="1" dirty="0" smtClean="0"/>
              <a:t>z </a:t>
            </a:r>
            <a:r>
              <a:rPr lang="en-US" dirty="0" smtClean="0"/>
              <a:t>direction, and so the change in angular momentum must also be in the +</a:t>
            </a:r>
            <a:r>
              <a:rPr lang="en-US" i="1" dirty="0" smtClean="0"/>
              <a:t>z </a:t>
            </a:r>
            <a:r>
              <a:rPr lang="en-US" dirty="0" smtClean="0"/>
              <a:t>direction.</a:t>
            </a:r>
          </a:p>
        </p:txBody>
      </p:sp>
      <p:sp>
        <p:nvSpPr>
          <p:cNvPr id="4" name="Slide Number Placeholder 3"/>
          <p:cNvSpPr>
            <a:spLocks noGrp="1"/>
          </p:cNvSpPr>
          <p:nvPr>
            <p:ph type="sldNum" sz="quarter" idx="10"/>
          </p:nvPr>
        </p:nvSpPr>
        <p:spPr/>
        <p:txBody>
          <a:bodyPr/>
          <a:lstStyle/>
          <a:p>
            <a:fld id="{69116663-B372-3E48-9F73-B21AA219DBD6}" type="slidenum">
              <a:rPr lang="en-US" smtClean="0"/>
              <a:pPr/>
              <a:t>81</a:t>
            </a:fld>
            <a:endParaRPr lang="en-US" dirty="0"/>
          </a:p>
        </p:txBody>
      </p:sp>
    </p:spTree>
    <p:extLst>
      <p:ext uri="{BB962C8B-B14F-4D97-AF65-F5344CB8AC3E}">
        <p14:creationId xmlns:p14="http://schemas.microsoft.com/office/powerpoint/2010/main" val="1514443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Answer: </a:t>
            </a:r>
            <a:r>
              <a:rPr lang="en-US" dirty="0" smtClean="0"/>
              <a:t>1. As it receives the blow, the ball accelerates downward and its velocity gains a downward component. Still constrained by the string to go around in a circle, the ball moves in a new circular path the plane of which is determined by the instantaneous velocity </a:t>
            </a:r>
            <a:r>
              <a:rPr lang="en-US" i="1" dirty="0" smtClean="0"/>
              <a:t>v </a:t>
            </a:r>
            <a:r>
              <a:rPr lang="en-US" dirty="0" smtClean="0"/>
              <a:t>the ball has immediately after the blow. This velocity </a:t>
            </a:r>
            <a:r>
              <a:rPr lang="en-US" i="1" dirty="0" smtClean="0"/>
              <a:t>v</a:t>
            </a:r>
            <a:r>
              <a:rPr lang="en-US" dirty="0" smtClean="0"/>
              <a:t>′ defines a plane that is tilted downward in the forward direction (+</a:t>
            </a:r>
            <a:r>
              <a:rPr lang="en-US" i="1" dirty="0" smtClean="0"/>
              <a:t>x </a:t>
            </a:r>
            <a:r>
              <a:rPr lang="en-US" dirty="0" smtClean="0"/>
              <a:t>direction). The angular momentum therefore also tilts forward in the +</a:t>
            </a:r>
            <a:r>
              <a:rPr lang="en-US" i="1" dirty="0" smtClean="0"/>
              <a:t>x </a:t>
            </a:r>
            <a:r>
              <a:rPr lang="en-US" dirty="0" smtClean="0"/>
              <a:t>direction. The change in angular momentum is the dashed vector connecting </a:t>
            </a:r>
            <a:r>
              <a:rPr lang="en-US" i="1" dirty="0" smtClean="0"/>
              <a:t>L </a:t>
            </a:r>
            <a:r>
              <a:rPr lang="en-US" dirty="0" smtClean="0"/>
              <a:t>and </a:t>
            </a:r>
            <a:r>
              <a:rPr lang="en-US" i="1" dirty="0" smtClean="0"/>
              <a:t>L</a:t>
            </a:r>
            <a:r>
              <a:rPr lang="en-US" dirty="0" smtClean="0"/>
              <a:t>′.</a:t>
            </a:r>
          </a:p>
          <a:p>
            <a:r>
              <a:rPr lang="en-US" dirty="0" smtClean="0"/>
              <a:t>Explanation using torque: According to the right-hand rule, the torque exerted by the force is in the forward direction (+</a:t>
            </a:r>
            <a:r>
              <a:rPr lang="en-US" i="1" dirty="0" smtClean="0"/>
              <a:t>x</a:t>
            </a:r>
            <a:r>
              <a:rPr lang="en-US" dirty="0" smtClean="0"/>
              <a:t>), and so the change in angular momentum must also be in this direction.</a:t>
            </a:r>
          </a:p>
        </p:txBody>
      </p:sp>
      <p:sp>
        <p:nvSpPr>
          <p:cNvPr id="4" name="Slide Number Placeholder 3"/>
          <p:cNvSpPr>
            <a:spLocks noGrp="1"/>
          </p:cNvSpPr>
          <p:nvPr>
            <p:ph type="sldNum" sz="quarter" idx="10"/>
          </p:nvPr>
        </p:nvSpPr>
        <p:spPr/>
        <p:txBody>
          <a:bodyPr/>
          <a:lstStyle/>
          <a:p>
            <a:fld id="{69116663-B372-3E48-9F73-B21AA219DBD6}" type="slidenum">
              <a:rPr lang="en-US" smtClean="0"/>
              <a:pPr/>
              <a:t>83</a:t>
            </a:fld>
            <a:endParaRPr lang="en-US" dirty="0"/>
          </a:p>
        </p:txBody>
      </p:sp>
    </p:spTree>
    <p:extLst>
      <p:ext uri="{BB962C8B-B14F-4D97-AF65-F5344CB8AC3E}">
        <p14:creationId xmlns:p14="http://schemas.microsoft.com/office/powerpoint/2010/main" val="3093960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i="1" dirty="0" smtClean="0"/>
              <a:t>Answer: </a:t>
            </a:r>
            <a:r>
              <a:rPr lang="en-US" dirty="0" smtClean="0"/>
              <a:t>2&gt;1=4&gt;3. To increase a torque, you can increase either the applied force or the moment arm. Here the force is the same in all four situations, and so this question boils down to comparing moment arms.</a:t>
            </a:r>
          </a:p>
        </p:txBody>
      </p:sp>
      <p:sp>
        <p:nvSpPr>
          <p:cNvPr id="4" name="Slide Number Placeholder 3"/>
          <p:cNvSpPr>
            <a:spLocks noGrp="1"/>
          </p:cNvSpPr>
          <p:nvPr>
            <p:ph type="sldNum" sz="quarter" idx="10"/>
          </p:nvPr>
        </p:nvSpPr>
        <p:spPr/>
        <p:txBody>
          <a:bodyPr/>
          <a:lstStyle/>
          <a:p>
            <a:fld id="{69116663-B372-3E48-9F73-B21AA219DBD6}" type="slidenum">
              <a:rPr lang="en-US" smtClean="0"/>
              <a:pPr/>
              <a:t>15</a:t>
            </a:fld>
            <a:endParaRPr lang="en-US" dirty="0"/>
          </a:p>
        </p:txBody>
      </p:sp>
    </p:spTree>
    <p:extLst>
      <p:ext uri="{BB962C8B-B14F-4D97-AF65-F5344CB8AC3E}">
        <p14:creationId xmlns:p14="http://schemas.microsoft.com/office/powerpoint/2010/main" val="1284036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FE69F1-2C49-8541-A1A5-EFBA37142D8A}" type="slidenum">
              <a:rPr lang="en-US"/>
              <a:pPr/>
              <a:t>24</a:t>
            </a:fld>
            <a:endParaRPr lang="en-US" dirty="0"/>
          </a:p>
        </p:txBody>
      </p:sp>
      <p:sp>
        <p:nvSpPr>
          <p:cNvPr id="14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23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272083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FE69F1-2C49-8541-A1A5-EFBA37142D8A}" type="slidenum">
              <a:rPr lang="en-US"/>
              <a:pPr/>
              <a:t>44</a:t>
            </a:fld>
            <a:endParaRPr lang="en-US" dirty="0"/>
          </a:p>
        </p:txBody>
      </p:sp>
      <p:sp>
        <p:nvSpPr>
          <p:cNvPr id="14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23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272083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FE69F1-2C49-8541-A1A5-EFBA37142D8A}" type="slidenum">
              <a:rPr lang="en-US"/>
              <a:pPr/>
              <a:t>60</a:t>
            </a:fld>
            <a:endParaRPr lang="en-US" dirty="0"/>
          </a:p>
        </p:txBody>
      </p:sp>
      <p:sp>
        <p:nvSpPr>
          <p:cNvPr id="14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23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272083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i="1" dirty="0" smtClean="0"/>
              <a:t>Answer: </a:t>
            </a:r>
            <a:r>
              <a:rPr lang="en-US" dirty="0" smtClean="0"/>
              <a:t>2. When the cylinders roll down the incline, gravitational potential energy gets converted to translational and rotational kinetic energy: </a:t>
            </a:r>
            <a:r>
              <a:rPr lang="en-US" i="1" dirty="0" err="1" smtClean="0"/>
              <a:t>mgh</a:t>
            </a:r>
            <a:r>
              <a:rPr lang="en-US" i="1" dirty="0" smtClean="0"/>
              <a:t> = </a:t>
            </a:r>
            <a:r>
              <a:rPr lang="en-US" dirty="0" smtClean="0"/>
              <a:t>1⁄2 </a:t>
            </a:r>
            <a:r>
              <a:rPr lang="en-US" i="1" dirty="0" smtClean="0"/>
              <a:t>mv</a:t>
            </a:r>
            <a:r>
              <a:rPr lang="en-US" baseline="30000" dirty="0" smtClean="0"/>
              <a:t>2</a:t>
            </a:r>
            <a:r>
              <a:rPr lang="en-US" dirty="0" smtClean="0"/>
              <a:t> </a:t>
            </a:r>
            <a:r>
              <a:rPr lang="en-US" i="1" dirty="0" smtClean="0"/>
              <a:t>+</a:t>
            </a:r>
            <a:r>
              <a:rPr lang="en-US" i="1" baseline="0" dirty="0" smtClean="0"/>
              <a:t> </a:t>
            </a:r>
            <a:r>
              <a:rPr lang="en-US" dirty="0" smtClean="0"/>
              <a:t>1⁄2 </a:t>
            </a:r>
            <a:r>
              <a:rPr lang="en-US" i="1" dirty="0" smtClean="0"/>
              <a:t>Iω</a:t>
            </a:r>
            <a:r>
              <a:rPr lang="en-US" baseline="30000" dirty="0" smtClean="0"/>
              <a:t>2</a:t>
            </a:r>
            <a:r>
              <a:rPr lang="en-US" dirty="0" smtClean="0"/>
              <a:t>. We can substitute </a:t>
            </a:r>
            <a:r>
              <a:rPr lang="en-US" i="1" dirty="0" smtClean="0"/>
              <a:t>v</a:t>
            </a:r>
            <a:r>
              <a:rPr lang="en-US" dirty="0" smtClean="0"/>
              <a:t>/</a:t>
            </a:r>
            <a:r>
              <a:rPr lang="en-US" i="1" dirty="0" smtClean="0"/>
              <a:t>r </a:t>
            </a:r>
            <a:r>
              <a:rPr lang="en-US" dirty="0" smtClean="0"/>
              <a:t>for </a:t>
            </a:r>
            <a:r>
              <a:rPr lang="en-US" i="1" dirty="0" err="1" smtClean="0"/>
              <a:t>ω</a:t>
            </a:r>
            <a:r>
              <a:rPr lang="en-US" i="1" dirty="0" smtClean="0"/>
              <a:t> </a:t>
            </a:r>
            <a:r>
              <a:rPr lang="en-US" dirty="0" smtClean="0"/>
              <a:t>and write </a:t>
            </a:r>
            <a:r>
              <a:rPr lang="en-US" i="1" dirty="0" err="1" smtClean="0"/>
              <a:t>mgh</a:t>
            </a:r>
            <a:r>
              <a:rPr lang="en-US" i="1" dirty="0" smtClean="0"/>
              <a:t> </a:t>
            </a:r>
            <a:r>
              <a:rPr lang="en-US" dirty="0" smtClean="0"/>
              <a:t>= 1⁄2 (</a:t>
            </a:r>
            <a:r>
              <a:rPr lang="en-US" i="1" dirty="0" smtClean="0"/>
              <a:t>m </a:t>
            </a:r>
            <a:r>
              <a:rPr lang="en-US" dirty="0" smtClean="0"/>
              <a:t>+ </a:t>
            </a:r>
            <a:r>
              <a:rPr lang="en-US" i="1" dirty="0" smtClean="0"/>
              <a:t>I</a:t>
            </a:r>
            <a:r>
              <a:rPr lang="en-US" dirty="0" smtClean="0"/>
              <a:t>/</a:t>
            </a:r>
            <a:r>
              <a:rPr lang="en-US" i="1" dirty="0" smtClean="0"/>
              <a:t>r</a:t>
            </a:r>
            <a:r>
              <a:rPr lang="en-US" baseline="30000" dirty="0" smtClean="0"/>
              <a:t>2</a:t>
            </a:r>
            <a:r>
              <a:rPr lang="en-US" dirty="0" smtClean="0"/>
              <a:t>)</a:t>
            </a:r>
            <a:r>
              <a:rPr lang="en-US" i="1" dirty="0" smtClean="0"/>
              <a:t>v</a:t>
            </a:r>
            <a:r>
              <a:rPr lang="en-US" baseline="30000" dirty="0" smtClean="0"/>
              <a:t>2</a:t>
            </a:r>
            <a:r>
              <a:rPr lang="en-US" dirty="0" smtClean="0"/>
              <a:t>. The values for </a:t>
            </a:r>
            <a:r>
              <a:rPr lang="en-US" i="1" dirty="0" smtClean="0"/>
              <a:t>m </a:t>
            </a:r>
            <a:r>
              <a:rPr lang="en-US" dirty="0" smtClean="0"/>
              <a:t>and </a:t>
            </a:r>
            <a:r>
              <a:rPr lang="en-US" i="1" dirty="0" smtClean="0"/>
              <a:t>r </a:t>
            </a:r>
            <a:r>
              <a:rPr lang="en-US" dirty="0" smtClean="0"/>
              <a:t>are the same for both cylinders, and so the cylinder having the smaller rotational inertia has the larger speed. The smaller rotational inertia is obtained when more of the mass is concentrated near the center.</a:t>
            </a:r>
          </a:p>
        </p:txBody>
      </p:sp>
      <p:sp>
        <p:nvSpPr>
          <p:cNvPr id="4" name="Slide Number Placeholder 3"/>
          <p:cNvSpPr>
            <a:spLocks noGrp="1"/>
          </p:cNvSpPr>
          <p:nvPr>
            <p:ph type="sldNum" sz="quarter" idx="10"/>
          </p:nvPr>
        </p:nvSpPr>
        <p:spPr/>
        <p:txBody>
          <a:bodyPr/>
          <a:lstStyle/>
          <a:p>
            <a:fld id="{69116663-B372-3E48-9F73-B21AA219DBD6}" type="slidenum">
              <a:rPr lang="en-US" smtClean="0"/>
              <a:pPr/>
              <a:t>67</a:t>
            </a:fld>
            <a:endParaRPr lang="en-US" dirty="0"/>
          </a:p>
        </p:txBody>
      </p:sp>
    </p:spTree>
    <p:extLst>
      <p:ext uri="{BB962C8B-B14F-4D97-AF65-F5344CB8AC3E}">
        <p14:creationId xmlns:p14="http://schemas.microsoft.com/office/powerpoint/2010/main" val="821521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Answer: </a:t>
            </a:r>
            <a:r>
              <a:rPr lang="en-US" dirty="0" smtClean="0"/>
              <a:t>4. The ring has more rotational inertia per unit mass than the disk. Therefore as it starts rolling, it has a relatively larger fraction of its total kinetic energy in rotational form and so its translational kinetic energy is lower than that of the disk.</a:t>
            </a:r>
          </a:p>
          <a:p>
            <a:r>
              <a:rPr lang="en-US" dirty="0" smtClean="0"/>
              <a:t>As the disk and ring roll down the incline, the potential energy of each is reduced by an amount </a:t>
            </a:r>
            <a:r>
              <a:rPr lang="en-US" i="1" dirty="0" err="1" smtClean="0"/>
              <a:t>mgh</a:t>
            </a:r>
            <a:r>
              <a:rPr lang="en-US" dirty="0" smtClean="0"/>
              <a:t>, where </a:t>
            </a:r>
            <a:r>
              <a:rPr lang="en-US" i="1" dirty="0" smtClean="0"/>
              <a:t>h </a:t>
            </a:r>
            <a:r>
              <a:rPr lang="en-US" dirty="0" smtClean="0"/>
              <a:t>is the difference in height between the bottom and top of the incline. This energy is converted to kinetic energy (translational and rotational): </a:t>
            </a:r>
            <a:r>
              <a:rPr lang="en-US" i="1" dirty="0" err="1" smtClean="0"/>
              <a:t>mgh</a:t>
            </a:r>
            <a:r>
              <a:rPr lang="en-US" i="1" dirty="0" smtClean="0"/>
              <a:t> </a:t>
            </a:r>
            <a:r>
              <a:rPr lang="en-US" dirty="0" smtClean="0"/>
              <a:t>= 1⁄2 </a:t>
            </a:r>
            <a:r>
              <a:rPr lang="en-US" i="1" dirty="0" smtClean="0"/>
              <a:t>mv</a:t>
            </a:r>
            <a:r>
              <a:rPr lang="en-US" dirty="0" smtClean="0"/>
              <a:t>2 + 1⁄2 </a:t>
            </a:r>
            <a:r>
              <a:rPr lang="en-US" i="1" dirty="0" smtClean="0"/>
              <a:t>Iω</a:t>
            </a:r>
            <a:r>
              <a:rPr lang="en-US" dirty="0" smtClean="0"/>
              <a:t>2. We can write the rotational inertia as </a:t>
            </a:r>
            <a:r>
              <a:rPr lang="en-US" i="1" dirty="0" smtClean="0"/>
              <a:t>I </a:t>
            </a:r>
            <a:r>
              <a:rPr lang="en-US" dirty="0" smtClean="0"/>
              <a:t>= </a:t>
            </a:r>
            <a:r>
              <a:rPr lang="en-US" i="1" dirty="0" smtClean="0"/>
              <a:t>cmR</a:t>
            </a:r>
            <a:r>
              <a:rPr lang="en-US" dirty="0" smtClean="0"/>
              <a:t>2, where </a:t>
            </a:r>
            <a:r>
              <a:rPr lang="en-US" i="1" dirty="0" smtClean="0"/>
              <a:t>c </a:t>
            </a:r>
            <a:r>
              <a:rPr lang="en-US" dirty="0" smtClean="0"/>
              <a:t>is a constant equal to 1 for the ring and 1⁄2 for the disk. Because </a:t>
            </a:r>
            <a:r>
              <a:rPr lang="en-US" i="1" dirty="0" err="1" smtClean="0"/>
              <a:t>ω</a:t>
            </a:r>
            <a:r>
              <a:rPr lang="en-US" i="1" dirty="0" smtClean="0"/>
              <a:t> </a:t>
            </a:r>
            <a:r>
              <a:rPr lang="en-US" dirty="0" smtClean="0"/>
              <a:t>= </a:t>
            </a:r>
            <a:r>
              <a:rPr lang="en-US" i="1" dirty="0" smtClean="0"/>
              <a:t>v/R</a:t>
            </a:r>
            <a:r>
              <a:rPr lang="en-US" dirty="0" smtClean="0"/>
              <a:t>, we have: </a:t>
            </a:r>
            <a:r>
              <a:rPr lang="en-US" i="1" dirty="0" err="1" smtClean="0"/>
              <a:t>mgh</a:t>
            </a:r>
            <a:r>
              <a:rPr lang="en-US" i="1" dirty="0" smtClean="0"/>
              <a:t> </a:t>
            </a:r>
            <a:r>
              <a:rPr lang="en-US" dirty="0" smtClean="0"/>
              <a:t>= 1⁄2</a:t>
            </a:r>
            <a:r>
              <a:rPr lang="en-US" i="1" dirty="0" smtClean="0"/>
              <a:t>mv</a:t>
            </a:r>
            <a:r>
              <a:rPr lang="en-US" dirty="0" smtClean="0"/>
              <a:t>2 + 1⁄2 </a:t>
            </a:r>
            <a:r>
              <a:rPr lang="en-US" i="1" dirty="0" smtClean="0"/>
              <a:t>cmR</a:t>
            </a:r>
            <a:r>
              <a:rPr lang="en-US" dirty="0" smtClean="0"/>
              <a:t>2(</a:t>
            </a:r>
            <a:r>
              <a:rPr lang="en-US" i="1" dirty="0" smtClean="0"/>
              <a:t>v/R</a:t>
            </a:r>
            <a:r>
              <a:rPr lang="en-US" dirty="0" smtClean="0"/>
              <a:t>)2 = 1⁄2 (1 + </a:t>
            </a:r>
            <a:r>
              <a:rPr lang="en-US" i="1" dirty="0" smtClean="0"/>
              <a:t>c</a:t>
            </a:r>
            <a:r>
              <a:rPr lang="en-US" dirty="0" smtClean="0"/>
              <a:t>)</a:t>
            </a:r>
            <a:r>
              <a:rPr lang="en-US" i="1" dirty="0" smtClean="0"/>
              <a:t>mv</a:t>
            </a:r>
            <a:r>
              <a:rPr lang="en-US" dirty="0" smtClean="0"/>
              <a:t>2.</a:t>
            </a:r>
          </a:p>
          <a:p>
            <a:r>
              <a:rPr lang="en-US" dirty="0" smtClean="0"/>
              <a:t>The larger </a:t>
            </a:r>
            <a:r>
              <a:rPr lang="en-US" i="1" dirty="0" smtClean="0"/>
              <a:t>c</a:t>
            </a:r>
            <a:r>
              <a:rPr lang="en-US" dirty="0" smtClean="0"/>
              <a:t>, therefore, the smaller </a:t>
            </a:r>
            <a:r>
              <a:rPr lang="en-US" i="1" dirty="0" smtClean="0"/>
              <a:t>v</a:t>
            </a:r>
            <a:r>
              <a:rPr lang="en-US" dirty="0" smtClean="0"/>
              <a:t>. Thus the ring, which has the larger rotational inertia, takes longer to go down the incline, regardless of inertia and radius.</a:t>
            </a:r>
          </a:p>
        </p:txBody>
      </p:sp>
      <p:sp>
        <p:nvSpPr>
          <p:cNvPr id="4" name="Slide Number Placeholder 3"/>
          <p:cNvSpPr>
            <a:spLocks noGrp="1"/>
          </p:cNvSpPr>
          <p:nvPr>
            <p:ph type="sldNum" sz="quarter" idx="10"/>
          </p:nvPr>
        </p:nvSpPr>
        <p:spPr/>
        <p:txBody>
          <a:bodyPr/>
          <a:lstStyle/>
          <a:p>
            <a:fld id="{69116663-B372-3E48-9F73-B21AA219DBD6}" type="slidenum">
              <a:rPr lang="en-US" smtClean="0"/>
              <a:pPr/>
              <a:t>69</a:t>
            </a:fld>
            <a:endParaRPr lang="en-US" dirty="0"/>
          </a:p>
        </p:txBody>
      </p:sp>
    </p:spTree>
    <p:extLst>
      <p:ext uri="{BB962C8B-B14F-4D97-AF65-F5344CB8AC3E}">
        <p14:creationId xmlns:p14="http://schemas.microsoft.com/office/powerpoint/2010/main" val="3387752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Answer: </a:t>
            </a:r>
            <a:r>
              <a:rPr lang="en-US" dirty="0" smtClean="0"/>
              <a:t>4. The ring has more rotational inertia per unit mass than the disk. Therefore as it starts rolling, it has a relatively larger fraction of its total kinetic energy in rotational form and so its translational kinetic energy is lower than that of the disk.</a:t>
            </a:r>
          </a:p>
          <a:p>
            <a:r>
              <a:rPr lang="en-US" dirty="0" smtClean="0"/>
              <a:t>As the disk and ring roll down the incline, the potential energy of each is reduced by an amount </a:t>
            </a:r>
            <a:r>
              <a:rPr lang="en-US" i="1" dirty="0" err="1" smtClean="0"/>
              <a:t>mgh</a:t>
            </a:r>
            <a:r>
              <a:rPr lang="en-US" dirty="0" smtClean="0"/>
              <a:t>, where </a:t>
            </a:r>
            <a:r>
              <a:rPr lang="en-US" i="1" dirty="0" smtClean="0"/>
              <a:t>h </a:t>
            </a:r>
            <a:r>
              <a:rPr lang="en-US" dirty="0" smtClean="0"/>
              <a:t>is the difference in height between the bottom and top of the incline. This energy is converted to kinetic energy (translational and rotational): </a:t>
            </a:r>
            <a:r>
              <a:rPr lang="en-US" i="1" dirty="0" err="1" smtClean="0"/>
              <a:t>mgh</a:t>
            </a:r>
            <a:r>
              <a:rPr lang="en-US" i="1" dirty="0" smtClean="0"/>
              <a:t> </a:t>
            </a:r>
            <a:r>
              <a:rPr lang="en-US" dirty="0" smtClean="0"/>
              <a:t>= 1⁄2 </a:t>
            </a:r>
            <a:r>
              <a:rPr lang="en-US" i="1" dirty="0" smtClean="0"/>
              <a:t>mv</a:t>
            </a:r>
            <a:r>
              <a:rPr lang="en-US" dirty="0" smtClean="0"/>
              <a:t>2 + 1⁄2 </a:t>
            </a:r>
            <a:r>
              <a:rPr lang="en-US" i="1" dirty="0" smtClean="0"/>
              <a:t>Iω</a:t>
            </a:r>
            <a:r>
              <a:rPr lang="en-US" dirty="0" smtClean="0"/>
              <a:t>2. We can write the rotational inertia as </a:t>
            </a:r>
            <a:r>
              <a:rPr lang="en-US" i="1" dirty="0" smtClean="0"/>
              <a:t>I </a:t>
            </a:r>
            <a:r>
              <a:rPr lang="en-US" dirty="0" smtClean="0"/>
              <a:t>= </a:t>
            </a:r>
            <a:r>
              <a:rPr lang="en-US" i="1" dirty="0" smtClean="0"/>
              <a:t>cmR</a:t>
            </a:r>
            <a:r>
              <a:rPr lang="en-US" dirty="0" smtClean="0"/>
              <a:t>2, where </a:t>
            </a:r>
            <a:r>
              <a:rPr lang="en-US" i="1" dirty="0" smtClean="0"/>
              <a:t>c </a:t>
            </a:r>
            <a:r>
              <a:rPr lang="en-US" dirty="0" smtClean="0"/>
              <a:t>is a constant equal to 1 for the ring and 1⁄2 for the disk. Because </a:t>
            </a:r>
            <a:r>
              <a:rPr lang="en-US" i="1" dirty="0" err="1" smtClean="0"/>
              <a:t>ω</a:t>
            </a:r>
            <a:r>
              <a:rPr lang="en-US" i="1" dirty="0" smtClean="0"/>
              <a:t> </a:t>
            </a:r>
            <a:r>
              <a:rPr lang="en-US" dirty="0" smtClean="0"/>
              <a:t>= </a:t>
            </a:r>
            <a:r>
              <a:rPr lang="en-US" i="1" dirty="0" smtClean="0"/>
              <a:t>v/R</a:t>
            </a:r>
            <a:r>
              <a:rPr lang="en-US" dirty="0" smtClean="0"/>
              <a:t>, we have: </a:t>
            </a:r>
            <a:r>
              <a:rPr lang="en-US" i="1" dirty="0" err="1" smtClean="0"/>
              <a:t>mgh</a:t>
            </a:r>
            <a:r>
              <a:rPr lang="en-US" i="1" dirty="0" smtClean="0"/>
              <a:t> </a:t>
            </a:r>
            <a:r>
              <a:rPr lang="en-US" dirty="0" smtClean="0"/>
              <a:t>= 1⁄2</a:t>
            </a:r>
            <a:r>
              <a:rPr lang="en-US" i="1" dirty="0" smtClean="0"/>
              <a:t>mv</a:t>
            </a:r>
            <a:r>
              <a:rPr lang="en-US" dirty="0" smtClean="0"/>
              <a:t>2 + 1⁄2 </a:t>
            </a:r>
            <a:r>
              <a:rPr lang="en-US" i="1" dirty="0" smtClean="0"/>
              <a:t>cmR</a:t>
            </a:r>
            <a:r>
              <a:rPr lang="en-US" dirty="0" smtClean="0"/>
              <a:t>2(</a:t>
            </a:r>
            <a:r>
              <a:rPr lang="en-US" i="1" dirty="0" smtClean="0"/>
              <a:t>v/R</a:t>
            </a:r>
            <a:r>
              <a:rPr lang="en-US" dirty="0" smtClean="0"/>
              <a:t>)2 = 1⁄2 (1 + </a:t>
            </a:r>
            <a:r>
              <a:rPr lang="en-US" i="1" dirty="0" smtClean="0"/>
              <a:t>c</a:t>
            </a:r>
            <a:r>
              <a:rPr lang="en-US" dirty="0" smtClean="0"/>
              <a:t>)</a:t>
            </a:r>
            <a:r>
              <a:rPr lang="en-US" i="1" dirty="0" smtClean="0"/>
              <a:t>mv</a:t>
            </a:r>
            <a:r>
              <a:rPr lang="en-US" dirty="0" smtClean="0"/>
              <a:t>2.</a:t>
            </a:r>
          </a:p>
          <a:p>
            <a:r>
              <a:rPr lang="en-US" dirty="0" smtClean="0"/>
              <a:t>The larger </a:t>
            </a:r>
            <a:r>
              <a:rPr lang="en-US" i="1" dirty="0" smtClean="0"/>
              <a:t>c</a:t>
            </a:r>
            <a:r>
              <a:rPr lang="en-US" dirty="0" smtClean="0"/>
              <a:t>, therefore, the smaller </a:t>
            </a:r>
            <a:r>
              <a:rPr lang="en-US" i="1" dirty="0" smtClean="0"/>
              <a:t>v</a:t>
            </a:r>
            <a:r>
              <a:rPr lang="en-US" dirty="0" smtClean="0"/>
              <a:t>. Thus the ring, which has the larger rotational inertia, takes longer to go down the incline, regardless of inertia and radius.</a:t>
            </a:r>
          </a:p>
        </p:txBody>
      </p:sp>
      <p:sp>
        <p:nvSpPr>
          <p:cNvPr id="4" name="Slide Number Placeholder 3"/>
          <p:cNvSpPr>
            <a:spLocks noGrp="1"/>
          </p:cNvSpPr>
          <p:nvPr>
            <p:ph type="sldNum" sz="quarter" idx="10"/>
          </p:nvPr>
        </p:nvSpPr>
        <p:spPr/>
        <p:txBody>
          <a:bodyPr/>
          <a:lstStyle/>
          <a:p>
            <a:fld id="{69116663-B372-3E48-9F73-B21AA219DBD6}" type="slidenum">
              <a:rPr lang="en-US" smtClean="0"/>
              <a:pPr/>
              <a:t>72</a:t>
            </a:fld>
            <a:endParaRPr lang="en-US" dirty="0"/>
          </a:p>
        </p:txBody>
      </p:sp>
    </p:spTree>
    <p:extLst>
      <p:ext uri="{BB962C8B-B14F-4D97-AF65-F5344CB8AC3E}">
        <p14:creationId xmlns:p14="http://schemas.microsoft.com/office/powerpoint/2010/main" val="3387752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discussion on https://</a:t>
            </a:r>
            <a:r>
              <a:rPr lang="en-US" dirty="0" err="1" smtClean="0"/>
              <a:t>www.physicsforums.com</a:t>
            </a:r>
            <a:r>
              <a:rPr lang="en-US" dirty="0" smtClean="0"/>
              <a:t>/threads/torque-in-a-non-inertial-reference-frame.590315/</a:t>
            </a:r>
            <a:endParaRPr lang="en-US" dirty="0"/>
          </a:p>
        </p:txBody>
      </p:sp>
      <p:sp>
        <p:nvSpPr>
          <p:cNvPr id="4" name="Slide Number Placeholder 3"/>
          <p:cNvSpPr>
            <a:spLocks noGrp="1"/>
          </p:cNvSpPr>
          <p:nvPr>
            <p:ph type="sldNum" sz="quarter" idx="10"/>
          </p:nvPr>
        </p:nvSpPr>
        <p:spPr/>
        <p:txBody>
          <a:bodyPr/>
          <a:lstStyle/>
          <a:p>
            <a:fld id="{69116663-B372-3E48-9F73-B21AA219DBD6}" type="slidenum">
              <a:rPr lang="en-US" smtClean="0"/>
              <a:pPr/>
              <a:t>76</a:t>
            </a:fld>
            <a:endParaRPr lang="en-US" dirty="0"/>
          </a:p>
        </p:txBody>
      </p:sp>
    </p:spTree>
    <p:extLst>
      <p:ext uri="{BB962C8B-B14F-4D97-AF65-F5344CB8AC3E}">
        <p14:creationId xmlns:p14="http://schemas.microsoft.com/office/powerpoint/2010/main" val="73365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descr="MAZU9202_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3467" y="0"/>
            <a:ext cx="5357813" cy="6858000"/>
          </a:xfrm>
          <a:prstGeom prst="rect">
            <a:avLst/>
          </a:prstGeom>
        </p:spPr>
      </p:pic>
      <p:sp>
        <p:nvSpPr>
          <p:cNvPr id="4098" name="Rectangle 2"/>
          <p:cNvSpPr>
            <a:spLocks noGrp="1" noChangeArrowheads="1"/>
          </p:cNvSpPr>
          <p:nvPr>
            <p:ph type="ctrTitle" hasCustomPrompt="1"/>
          </p:nvPr>
        </p:nvSpPr>
        <p:spPr>
          <a:xfrm>
            <a:off x="365126" y="3124200"/>
            <a:ext cx="3392503" cy="1077218"/>
          </a:xfrm>
          <a:extLst>
            <a:ext uri="{909E8E84-426E-40dd-AFC4-6F175D3DCCD1}">
              <a14:hiddenFill xmlns:a14="http://schemas.microsoft.com/office/drawing/2010/main">
                <a:solidFill>
                  <a:schemeClr val="accent1"/>
                </a:solidFill>
              </a14:hiddenFill>
            </a:ext>
          </a:extLst>
        </p:spPr>
        <p:txBody>
          <a:bodyPr lIns="91440"/>
          <a:lstStyle>
            <a:lvl1pPr>
              <a:defRPr>
                <a:solidFill>
                  <a:srgbClr val="EF3F4A"/>
                </a:solidFill>
                <a:latin typeface="Arial"/>
                <a:cs typeface="Arial"/>
              </a:defRPr>
            </a:lvl1pPr>
          </a:lstStyle>
          <a:p>
            <a:pPr lvl="0"/>
            <a:r>
              <a:rPr lang="en-US" noProof="0" dirty="0" smtClean="0"/>
              <a:t>Click to edit</a:t>
            </a:r>
            <a:br>
              <a:rPr lang="en-US" noProof="0" dirty="0" smtClean="0"/>
            </a:br>
            <a:r>
              <a:rPr lang="en-US" noProof="0" dirty="0" smtClean="0"/>
              <a:t>Master title style</a:t>
            </a:r>
          </a:p>
        </p:txBody>
      </p:sp>
      <p:sp>
        <p:nvSpPr>
          <p:cNvPr id="4101" name="Rectangle 5"/>
          <p:cNvSpPr>
            <a:spLocks noChangeArrowheads="1"/>
          </p:cNvSpPr>
          <p:nvPr/>
        </p:nvSpPr>
        <p:spPr bwMode="auto">
          <a:xfrm>
            <a:off x="-6350" y="0"/>
            <a:ext cx="9162288" cy="609600"/>
          </a:xfrm>
          <a:prstGeom prst="rect">
            <a:avLst/>
          </a:prstGeom>
          <a:solidFill>
            <a:srgbClr val="87888C"/>
          </a:solidFill>
          <a:ln>
            <a:noFill/>
          </a:ln>
          <a:effectLst/>
          <a:extLst/>
        </p:spPr>
        <p:txBody>
          <a:bodyPr wrap="none" anchor="ctr"/>
          <a:lstStyle/>
          <a:p>
            <a:pPr algn="ctr"/>
            <a:endParaRPr lang="en-US" dirty="0">
              <a:solidFill>
                <a:schemeClr val="accent1"/>
              </a:solidFill>
            </a:endParaRPr>
          </a:p>
        </p:txBody>
      </p:sp>
      <p:sp>
        <p:nvSpPr>
          <p:cNvPr id="4102" name="Text Box 6"/>
          <p:cNvSpPr txBox="1">
            <a:spLocks noChangeArrowheads="1"/>
          </p:cNvSpPr>
          <p:nvPr userDrawn="1"/>
        </p:nvSpPr>
        <p:spPr bwMode="auto">
          <a:xfrm>
            <a:off x="365125" y="44450"/>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800" dirty="0" smtClean="0">
                <a:solidFill>
                  <a:srgbClr val="000000"/>
                </a:solidFill>
              </a:rPr>
              <a:t>Lecture Outline</a:t>
            </a:r>
            <a:endParaRPr lang="en-US" sz="2800" dirty="0">
              <a:solidFill>
                <a:srgbClr val="000000"/>
              </a:solidFill>
            </a:endParaRPr>
          </a:p>
        </p:txBody>
      </p:sp>
      <p:sp>
        <p:nvSpPr>
          <p:cNvPr id="4113" name="Rectangle 17"/>
          <p:cNvSpPr>
            <a:spLocks noGrp="1" noChangeArrowheads="1"/>
          </p:cNvSpPr>
          <p:nvPr>
            <p:ph type="ftr" sz="quarter" idx="3"/>
          </p:nvPr>
        </p:nvSpPr>
        <p:spPr/>
        <p:txBody>
          <a:bodyPr/>
          <a:lstStyle>
            <a:lvl1pPr>
              <a:defRPr/>
            </a:lvl1pPr>
          </a:lstStyle>
          <a:p>
            <a:r>
              <a:rPr lang="en-GB" dirty="0" smtClean="0"/>
              <a:t>© 2015 Pearson Education, Inc.</a:t>
            </a:r>
            <a:endParaRPr lang="en-GB" dirty="0"/>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cepts-Blu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3698694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cepts-Blue Click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228600" indent="0">
              <a:buClrTx/>
              <a:buFont typeface="+mj-lt"/>
              <a:buNone/>
              <a:defRPr>
                <a:latin typeface="Times New Roman"/>
                <a:cs typeface="Times New Roman"/>
              </a:defRPr>
            </a:lvl1pPr>
            <a:lvl2pPr marL="790575" indent="-574675">
              <a:buClrTx/>
              <a:buFont typeface="+mj-lt"/>
              <a:buAutoNum type="arabicPeriod"/>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0"/>
            <a:endParaRPr lang="en-US" dirty="0" smtClean="0"/>
          </a:p>
          <a:p>
            <a:pPr lvl="1"/>
            <a:r>
              <a:rPr lang="en-US" dirty="0" smtClean="0"/>
              <a:t>Second level</a:t>
            </a:r>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2650026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cepts-Blue1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10" name="Content Placeholder 2"/>
          <p:cNvSpPr>
            <a:spLocks noGrp="1"/>
          </p:cNvSpPr>
          <p:nvPr>
            <p:ph idx="1"/>
          </p:nvPr>
        </p:nvSpPr>
        <p:spPr>
          <a:xfrm>
            <a:off x="365125" y="1170432"/>
            <a:ext cx="3939438"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170432"/>
            <a:ext cx="3939438"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42381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cepts-Green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0432"/>
            <a:ext cx="9144000" cy="553998"/>
          </a:xfrm>
        </p:spPr>
        <p:txBody>
          <a:bodyPr/>
          <a:lstStyle>
            <a:lvl1pPr>
              <a:defRPr sz="3000">
                <a:solidFill>
                  <a:srgbClr val="009247"/>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5125" y="1874520"/>
            <a:ext cx="8229600" cy="4718304"/>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9247"/>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2340745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cepts-Green1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9247"/>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10" name="Content Placeholder 2"/>
          <p:cNvSpPr>
            <a:spLocks noGrp="1"/>
          </p:cNvSpPr>
          <p:nvPr>
            <p:ph idx="1"/>
          </p:nvPr>
        </p:nvSpPr>
        <p:spPr>
          <a:xfrm>
            <a:off x="365125" y="1170432"/>
            <a:ext cx="3939438" cy="542239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170432"/>
            <a:ext cx="3939438" cy="542239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34392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ncepts-Green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70432"/>
            <a:ext cx="9144000" cy="1015663"/>
          </a:xfrm>
        </p:spPr>
        <p:txBody>
          <a:bodyPr/>
          <a:lstStyle>
            <a:lvl1pPr>
              <a:defRPr sz="3000">
                <a:solidFill>
                  <a:srgbClr val="009247"/>
                </a:solidFill>
              </a:defRPr>
            </a:lvl1pPr>
          </a:lstStyle>
          <a:p>
            <a:r>
              <a:rPr lang="en-US" dirty="0" smtClean="0"/>
              <a:t>Click to edit Master title style</a:t>
            </a:r>
            <a:br>
              <a:rPr lang="en-US" dirty="0" smtClean="0"/>
            </a:br>
            <a:endParaRPr lang="en-US" dirty="0"/>
          </a:p>
        </p:txBody>
      </p:sp>
      <p:sp>
        <p:nvSpPr>
          <p:cNvPr id="3" name="Content Placeholder 2"/>
          <p:cNvSpPr>
            <a:spLocks noGrp="1"/>
          </p:cNvSpPr>
          <p:nvPr>
            <p:ph idx="1"/>
          </p:nvPr>
        </p:nvSpPr>
        <p:spPr>
          <a:xfrm>
            <a:off x="365125" y="2368296"/>
            <a:ext cx="8229600" cy="423367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9247"/>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2951295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oncepts-Green2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9247"/>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hasCustomPrompt="1"/>
          </p:nvPr>
        </p:nvSpPr>
        <p:spPr>
          <a:xfrm>
            <a:off x="0" y="1170432"/>
            <a:ext cx="9144000" cy="1015663"/>
          </a:xfrm>
        </p:spPr>
        <p:txBody>
          <a:bodyPr/>
          <a:lstStyle>
            <a:lvl1pPr>
              <a:defRPr sz="3000">
                <a:solidFill>
                  <a:srgbClr val="009247"/>
                </a:solidFill>
              </a:defRPr>
            </a:lvl1pPr>
          </a:lstStyle>
          <a:p>
            <a:r>
              <a:rPr lang="en-US" dirty="0" smtClean="0"/>
              <a:t>Click to edit Master title style</a:t>
            </a:r>
            <a:br>
              <a:rPr lang="en-US" dirty="0" smtClean="0"/>
            </a:br>
            <a:endParaRPr lang="en-US" dirty="0"/>
          </a:p>
        </p:txBody>
      </p:sp>
      <p:sp>
        <p:nvSpPr>
          <p:cNvPr id="10" name="Content Placeholder 2"/>
          <p:cNvSpPr>
            <a:spLocks noGrp="1"/>
          </p:cNvSpPr>
          <p:nvPr>
            <p:ph idx="1"/>
          </p:nvPr>
        </p:nvSpPr>
        <p:spPr>
          <a:xfrm>
            <a:off x="365125" y="2368296"/>
            <a:ext cx="3939438" cy="423367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2368296"/>
            <a:ext cx="3939438" cy="423367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4443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cepts-Green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9247"/>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47987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cepts-Blue_Title and Content (Checkpoi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5125" y="1311407"/>
            <a:ext cx="8229600" cy="5279718"/>
          </a:xfrm>
        </p:spPr>
        <p:txBody>
          <a:bodyPr/>
          <a:lstStyle>
            <a:lvl1pPr marL="0" indent="0">
              <a:spcBef>
                <a:spcPts val="672"/>
              </a:spcBef>
              <a:buClr>
                <a:schemeClr val="tx1"/>
              </a:buClr>
              <a:buFont typeface="+mj-lt"/>
              <a:buNone/>
              <a:tabLst>
                <a:tab pos="911225" algn="l"/>
              </a:tabLst>
              <a:defRPr sz="2400">
                <a:latin typeface="Times New Roman"/>
                <a:cs typeface="Times New Roman"/>
              </a:defRPr>
            </a:lvl1pPr>
            <a:lvl2pPr marL="800100" indent="-342900">
              <a:spcBef>
                <a:spcPts val="672"/>
              </a:spcBef>
              <a:buClr>
                <a:srgbClr val="004A8F"/>
              </a:buClr>
              <a:buFont typeface="Arial"/>
              <a:buChar char="•"/>
              <a:defRPr sz="2400">
                <a:latin typeface="Times New Roman"/>
                <a:cs typeface="Times New Roman"/>
              </a:defRPr>
            </a:lvl2pPr>
            <a:lvl3pPr marL="1143000" indent="-228600">
              <a:spcBef>
                <a:spcPts val="672"/>
              </a:spcBef>
              <a:buClr>
                <a:srgbClr val="004A8F"/>
              </a:buClr>
              <a:buFont typeface="Arial"/>
              <a:buChar char="•"/>
              <a:defRPr sz="2000">
                <a:latin typeface="Times New Roman"/>
                <a:cs typeface="Times New Roman"/>
              </a:defRPr>
            </a:lvl3pPr>
            <a:lvl4pPr marL="1600200" indent="-228600">
              <a:spcBef>
                <a:spcPts val="672"/>
              </a:spcBef>
              <a:buClr>
                <a:srgbClr val="004A8F"/>
              </a:buClr>
              <a:buFont typeface="Arial"/>
              <a:buChar char="•"/>
              <a:defRPr sz="1800">
                <a:latin typeface="Times New Roman"/>
                <a:cs typeface="Times New Roman"/>
              </a:defRPr>
            </a:lvl4pPr>
            <a:lvl5pPr marL="2057400" indent="-228600">
              <a:spcBef>
                <a:spcPts val="672"/>
              </a:spcBef>
              <a:buClr>
                <a:srgbClr val="004A8F"/>
              </a:buClr>
              <a:buFont typeface="Arial"/>
              <a:buChar char="•"/>
              <a:defRPr sz="1800">
                <a:latin typeface="Times New Roman"/>
                <a:cs typeface="Times New Roman"/>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365125" y="1238080"/>
            <a:ext cx="275256" cy="413838"/>
          </a:xfrm>
          <a:prstGeom prst="rect">
            <a:avLst/>
          </a:prstGeom>
          <a:noFill/>
          <a:ln>
            <a:noFill/>
          </a:ln>
          <a:extLst>
            <a:ext uri="{FAA26D3D-D897-4be2-8F04-BA451C77F1D7}">
              <ma14:placeholderFlag xmlns:ma14="http://schemas.microsoft.com/office/mac/drawingml/2011/main"/>
            </a:ext>
          </a:extLst>
        </p:spPr>
      </p:pic>
      <p:sp>
        <p:nvSpPr>
          <p:cNvPr id="13" name="Text Placeholder 9"/>
          <p:cNvSpPr>
            <a:spLocks noGrp="1"/>
          </p:cNvSpPr>
          <p:nvPr>
            <p:ph type="body" sz="quarter" idx="12"/>
          </p:nvPr>
        </p:nvSpPr>
        <p:spPr>
          <a:xfrm>
            <a:off x="630408" y="1351064"/>
            <a:ext cx="835699" cy="400110"/>
          </a:xfrm>
        </p:spPr>
        <p:txBody>
          <a:bodyPr>
            <a:spAutoFit/>
          </a:bodyPr>
          <a:lstStyle>
            <a:lvl1pPr marL="0" indent="0">
              <a:buFontTx/>
              <a:buNone/>
              <a:defRPr sz="2000" b="1">
                <a:latin typeface="Arial"/>
                <a:cs typeface="Arial"/>
              </a:defRPr>
            </a:lvl1pPr>
          </a:lstStyle>
          <a:p>
            <a:pPr lvl="0"/>
            <a:endParaRPr lang="en-US" dirty="0"/>
          </a:p>
        </p:txBody>
      </p:sp>
    </p:spTree>
    <p:extLst>
      <p:ext uri="{BB962C8B-B14F-4D97-AF65-F5344CB8AC3E}">
        <p14:creationId xmlns:p14="http://schemas.microsoft.com/office/powerpoint/2010/main" val="1479097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ANTITATIVE-Red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0432"/>
            <a:ext cx="9144000" cy="553998"/>
          </a:xfrm>
        </p:spPr>
        <p:txBody>
          <a:bodyPr/>
          <a:lstStyle>
            <a:lvl1pPr>
              <a:defRPr sz="3000">
                <a:solidFill>
                  <a:srgbClr val="AF2A4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5125" y="1874520"/>
            <a:ext cx="8229600" cy="4718304"/>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3230721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ncepts-Gray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0432"/>
            <a:ext cx="9144000" cy="553998"/>
          </a:xfrm>
        </p:spPr>
        <p:txBody>
          <a:bodyPr/>
          <a:lstStyle>
            <a:lvl1pPr>
              <a:defRPr sz="3000"/>
            </a:lvl1pPr>
          </a:lstStyle>
          <a:p>
            <a:r>
              <a:rPr lang="en-US" dirty="0" smtClean="0"/>
              <a:t>Click to edit Master title style</a:t>
            </a:r>
            <a:endParaRPr lang="en-US" dirty="0"/>
          </a:p>
        </p:txBody>
      </p:sp>
      <p:sp>
        <p:nvSpPr>
          <p:cNvPr id="3" name="Content Placeholder 2"/>
          <p:cNvSpPr>
            <a:spLocks noGrp="1"/>
          </p:cNvSpPr>
          <p:nvPr>
            <p:ph idx="1"/>
          </p:nvPr>
        </p:nvSpPr>
        <p:spPr>
          <a:xfrm>
            <a:off x="365125" y="1874520"/>
            <a:ext cx="8229600" cy="4718304"/>
          </a:xfrm>
        </p:spPr>
        <p:txBody>
          <a:bodyPr/>
          <a:lstStyle>
            <a:lvl1pPr>
              <a:defRPr>
                <a:latin typeface="Times New Roman"/>
                <a:cs typeface="Times New Roman"/>
              </a:defRPr>
            </a:lvl1pPr>
            <a:lvl2pPr marL="800100" indent="-342900">
              <a:buFont typeface="Arial"/>
              <a:buChar char="•"/>
              <a:defRPr>
                <a:latin typeface="Times New Roman"/>
                <a:cs typeface="Times New Roman"/>
              </a:defRPr>
            </a:lvl2pPr>
            <a:lvl3pPr>
              <a:defRPr>
                <a:latin typeface="Times New Roman"/>
                <a:cs typeface="Times New Roman"/>
              </a:defRPr>
            </a:lvl3pPr>
            <a:lvl4pPr marL="1600200" indent="-228600">
              <a:buFont typeface="Arial"/>
              <a:buChar char="•"/>
              <a:defRPr>
                <a:latin typeface="Times New Roman"/>
                <a:cs typeface="Times New Roman"/>
              </a:defRPr>
            </a:lvl4pPr>
            <a:lvl5pPr marL="2057400" indent="-228600">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87888C"/>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rgbClr val="000000"/>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3515945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ANTITATIVE-Red1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p:nvPr>
        </p:nvSpPr>
        <p:spPr>
          <a:xfrm>
            <a:off x="0" y="1170432"/>
            <a:ext cx="9144000" cy="553998"/>
          </a:xfrm>
        </p:spPr>
        <p:txBody>
          <a:bodyPr/>
          <a:lstStyle>
            <a:lvl1pPr>
              <a:defRPr sz="3000">
                <a:solidFill>
                  <a:srgbClr val="AF2A42"/>
                </a:solidFill>
              </a:defRPr>
            </a:lvl1pPr>
          </a:lstStyle>
          <a:p>
            <a:r>
              <a:rPr lang="en-US" dirty="0" smtClean="0"/>
              <a:t>Click to edit Master title style</a:t>
            </a:r>
            <a:endParaRPr lang="en-US" dirty="0"/>
          </a:p>
        </p:txBody>
      </p:sp>
      <p:sp>
        <p:nvSpPr>
          <p:cNvPr id="10" name="Content Placeholder 2"/>
          <p:cNvSpPr>
            <a:spLocks noGrp="1"/>
          </p:cNvSpPr>
          <p:nvPr>
            <p:ph idx="1"/>
          </p:nvPr>
        </p:nvSpPr>
        <p:spPr>
          <a:xfrm>
            <a:off x="365125" y="1874520"/>
            <a:ext cx="3939438" cy="4718304"/>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874520"/>
            <a:ext cx="3939438" cy="4718304"/>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299662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QUANTITATIVE-Red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70432"/>
            <a:ext cx="9144000" cy="1015663"/>
          </a:xfrm>
        </p:spPr>
        <p:txBody>
          <a:bodyPr/>
          <a:lstStyle>
            <a:lvl1pPr>
              <a:defRPr sz="3000">
                <a:solidFill>
                  <a:srgbClr val="AF2A42"/>
                </a:solidFill>
              </a:defRPr>
            </a:lvl1pPr>
          </a:lstStyle>
          <a:p>
            <a:r>
              <a:rPr lang="en-US" dirty="0" smtClean="0"/>
              <a:t>Click to edit Master title style</a:t>
            </a:r>
            <a:br>
              <a:rPr lang="en-US" dirty="0" smtClean="0"/>
            </a:br>
            <a:endParaRPr lang="en-US" dirty="0"/>
          </a:p>
        </p:txBody>
      </p:sp>
      <p:sp>
        <p:nvSpPr>
          <p:cNvPr id="3" name="Content Placeholder 2"/>
          <p:cNvSpPr>
            <a:spLocks noGrp="1"/>
          </p:cNvSpPr>
          <p:nvPr>
            <p:ph idx="1"/>
          </p:nvPr>
        </p:nvSpPr>
        <p:spPr>
          <a:xfrm>
            <a:off x="365125" y="2368296"/>
            <a:ext cx="8229600" cy="423367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34370112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QUANTITATIVE-Red2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hasCustomPrompt="1"/>
          </p:nvPr>
        </p:nvSpPr>
        <p:spPr>
          <a:xfrm>
            <a:off x="0" y="1170432"/>
            <a:ext cx="9144000" cy="1015663"/>
          </a:xfrm>
        </p:spPr>
        <p:txBody>
          <a:bodyPr/>
          <a:lstStyle>
            <a:lvl1pPr>
              <a:defRPr sz="3000">
                <a:solidFill>
                  <a:srgbClr val="AF2A42"/>
                </a:solidFill>
              </a:defRPr>
            </a:lvl1pPr>
          </a:lstStyle>
          <a:p>
            <a:r>
              <a:rPr lang="en-US" dirty="0" smtClean="0"/>
              <a:t>Click to edit Master title style</a:t>
            </a:r>
            <a:br>
              <a:rPr lang="en-US" dirty="0" smtClean="0"/>
            </a:br>
            <a:endParaRPr lang="en-US" dirty="0"/>
          </a:p>
        </p:txBody>
      </p:sp>
      <p:sp>
        <p:nvSpPr>
          <p:cNvPr id="10" name="Content Placeholder 2"/>
          <p:cNvSpPr>
            <a:spLocks noGrp="1"/>
          </p:cNvSpPr>
          <p:nvPr>
            <p:ph idx="1"/>
          </p:nvPr>
        </p:nvSpPr>
        <p:spPr>
          <a:xfrm>
            <a:off x="365125" y="2368296"/>
            <a:ext cx="3939438" cy="423367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2368295"/>
            <a:ext cx="3939438" cy="423367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5179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ANTITATIVE-Red_Title and Content Without Re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33524704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ANTITATIVE-Red_Two Content Without Re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10" name="Content Placeholder 2"/>
          <p:cNvSpPr>
            <a:spLocks noGrp="1"/>
          </p:cNvSpPr>
          <p:nvPr>
            <p:ph idx="1"/>
          </p:nvPr>
        </p:nvSpPr>
        <p:spPr>
          <a:xfrm>
            <a:off x="365125" y="1170432"/>
            <a:ext cx="3939438" cy="542239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170432"/>
            <a:ext cx="3939438" cy="542239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1336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ANTITATIVE-Red_Title and Content (CheckPoi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2184638"/>
            <a:ext cx="8229600" cy="3889569"/>
          </a:xfrm>
        </p:spPr>
        <p:txBody>
          <a:bodyPr/>
          <a:lstStyle>
            <a:lvl1pPr marL="514350" indent="-514350">
              <a:buClrTx/>
              <a:buFont typeface="+mj-lt"/>
              <a:buAutoNum type="alphaLcParen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pic>
        <p:nvPicPr>
          <p:cNvPr id="7" name="Picture 6"/>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5" y="1446111"/>
            <a:ext cx="275256" cy="413838"/>
          </a:xfrm>
          <a:prstGeom prst="rect">
            <a:avLst/>
          </a:prstGeom>
          <a:noFill/>
          <a:ln>
            <a:noFill/>
          </a:ln>
          <a:extLst>
            <a:ext uri="{FAA26D3D-D897-4be2-8F04-BA451C77F1D7}">
              <ma14:placeholderFlag xmlns:ma14="http://schemas.microsoft.com/office/mac/drawingml/2011/main"/>
            </a:ext>
          </a:extLst>
        </p:spPr>
      </p:pic>
      <p:sp>
        <p:nvSpPr>
          <p:cNvPr id="8" name="Text Placeholder 9"/>
          <p:cNvSpPr>
            <a:spLocks noGrp="1"/>
          </p:cNvSpPr>
          <p:nvPr>
            <p:ph type="body" sz="quarter" idx="12"/>
          </p:nvPr>
        </p:nvSpPr>
        <p:spPr>
          <a:xfrm>
            <a:off x="630408" y="1559095"/>
            <a:ext cx="835699" cy="400110"/>
          </a:xfrm>
        </p:spPr>
        <p:txBody>
          <a:bodyPr>
            <a:spAutoFit/>
          </a:bodyPr>
          <a:lstStyle>
            <a:lvl1pPr marL="0" indent="0">
              <a:buFontTx/>
              <a:buNone/>
              <a:defRPr sz="2000" b="1">
                <a:latin typeface="Arial"/>
                <a:cs typeface="Arial"/>
              </a:defRPr>
            </a:lvl1pPr>
          </a:lstStyle>
          <a:p>
            <a:pPr lvl="0"/>
            <a:endParaRPr lang="en-US" dirty="0"/>
          </a:p>
        </p:txBody>
      </p:sp>
    </p:spTree>
    <p:extLst>
      <p:ext uri="{BB962C8B-B14F-4D97-AF65-F5344CB8AC3E}">
        <p14:creationId xmlns:p14="http://schemas.microsoft.com/office/powerpoint/2010/main" val="2895438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oncepts-Blue_Title and Content (Checkpoint)">
    <p:spTree>
      <p:nvGrpSpPr>
        <p:cNvPr id="1" name=""/>
        <p:cNvGrpSpPr/>
        <p:nvPr/>
      </p:nvGrpSpPr>
      <p:grpSpPr>
        <a:xfrm>
          <a:off x="0" y="0"/>
          <a:ext cx="0" cy="0"/>
          <a:chOff x="0" y="0"/>
          <a:chExt cx="0" cy="0"/>
        </a:xfrm>
      </p:grpSpPr>
      <p:sp>
        <p:nvSpPr>
          <p:cNvPr id="9" name="Rectangle 8"/>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12" name="Content Placeholder 2"/>
          <p:cNvSpPr>
            <a:spLocks noGrp="1"/>
          </p:cNvSpPr>
          <p:nvPr>
            <p:ph idx="1" hasCustomPrompt="1"/>
          </p:nvPr>
        </p:nvSpPr>
        <p:spPr>
          <a:xfrm>
            <a:off x="365125" y="1311407"/>
            <a:ext cx="8229600" cy="5279718"/>
          </a:xfrm>
        </p:spPr>
        <p:txBody>
          <a:bodyPr/>
          <a:lstStyle>
            <a:lvl1pPr marL="0" indent="0">
              <a:spcBef>
                <a:spcPts val="672"/>
              </a:spcBef>
              <a:buClr>
                <a:schemeClr val="tx1"/>
              </a:buClr>
              <a:buFont typeface="+mj-lt"/>
              <a:buNone/>
              <a:tabLst>
                <a:tab pos="911225" algn="l"/>
              </a:tabLst>
              <a:defRPr sz="2400">
                <a:latin typeface="Times New Roman"/>
                <a:cs typeface="Times New Roman"/>
              </a:defRPr>
            </a:lvl1pPr>
            <a:lvl2pPr marL="800100" indent="-342900">
              <a:spcBef>
                <a:spcPts val="672"/>
              </a:spcBef>
              <a:buClr>
                <a:srgbClr val="004A8F"/>
              </a:buClr>
              <a:buFont typeface="Arial"/>
              <a:buChar char="•"/>
              <a:defRPr sz="2400">
                <a:latin typeface="Times New Roman"/>
                <a:cs typeface="Times New Roman"/>
              </a:defRPr>
            </a:lvl2pPr>
            <a:lvl3pPr marL="1143000" indent="-228600">
              <a:spcBef>
                <a:spcPts val="672"/>
              </a:spcBef>
              <a:buClr>
                <a:srgbClr val="004A8F"/>
              </a:buClr>
              <a:buFont typeface="Arial"/>
              <a:buChar char="•"/>
              <a:defRPr sz="2000">
                <a:latin typeface="Times New Roman"/>
                <a:cs typeface="Times New Roman"/>
              </a:defRPr>
            </a:lvl3pPr>
            <a:lvl4pPr marL="1600200" indent="-228600">
              <a:spcBef>
                <a:spcPts val="672"/>
              </a:spcBef>
              <a:buClr>
                <a:srgbClr val="004A8F"/>
              </a:buClr>
              <a:buFont typeface="Arial"/>
              <a:buChar char="•"/>
              <a:defRPr sz="1800">
                <a:latin typeface="Times New Roman"/>
                <a:cs typeface="Times New Roman"/>
              </a:defRPr>
            </a:lvl4pPr>
            <a:lvl5pPr marL="2057400" indent="-228600">
              <a:spcBef>
                <a:spcPts val="672"/>
              </a:spcBef>
              <a:buClr>
                <a:srgbClr val="004A8F"/>
              </a:buClr>
              <a:buFont typeface="Arial"/>
              <a:buChar char="•"/>
              <a:defRPr sz="1800">
                <a:latin typeface="Times New Roman"/>
                <a:cs typeface="Times New Roman"/>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2"/>
          </p:nvPr>
        </p:nvSpPr>
        <p:spPr>
          <a:xfrm>
            <a:off x="630408" y="1351064"/>
            <a:ext cx="835699" cy="400110"/>
          </a:xfrm>
        </p:spPr>
        <p:txBody>
          <a:bodyPr>
            <a:spAutoFit/>
          </a:bodyPr>
          <a:lstStyle>
            <a:lvl1pPr marL="0" indent="0">
              <a:buFontTx/>
              <a:buNone/>
              <a:defRPr sz="2000" b="1">
                <a:latin typeface="Arial"/>
                <a:cs typeface="Arial"/>
              </a:defRPr>
            </a:lvl1pPr>
          </a:lstStyle>
          <a:p>
            <a:pPr lvl="0"/>
            <a:endParaRPr lang="en-US" dirty="0"/>
          </a:p>
        </p:txBody>
      </p:sp>
      <p:pic>
        <p:nvPicPr>
          <p:cNvPr id="16" name="Picture 15"/>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5" y="1238080"/>
            <a:ext cx="275256" cy="413838"/>
          </a:xfrm>
          <a:prstGeom prst="rect">
            <a:avLst/>
          </a:prstGeom>
          <a:noFill/>
          <a:ln>
            <a:noFill/>
          </a:ln>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3682951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ncepts-Red Click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228600" indent="0">
              <a:buClrTx/>
              <a:buFont typeface="+mj-lt"/>
              <a:buNone/>
              <a:defRPr>
                <a:latin typeface="Times New Roman"/>
                <a:cs typeface="Times New Roman"/>
              </a:defRPr>
            </a:lvl1pPr>
            <a:lvl2pPr marL="790575" indent="-574675">
              <a:buClrTx/>
              <a:buFont typeface="+mj-lt"/>
              <a:buAutoNum type="arabicPeriod"/>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0"/>
            <a:endParaRPr lang="en-US" dirty="0" smtClean="0"/>
          </a:p>
          <a:p>
            <a:pPr lvl="1"/>
            <a:r>
              <a:rPr lang="en-US" dirty="0" smtClean="0"/>
              <a:t>Second level</a:t>
            </a:r>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736205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ACTICE-Blu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0432"/>
            <a:ext cx="9144000" cy="553998"/>
          </a:xfrm>
        </p:spPr>
        <p:txBody>
          <a:bodyPr/>
          <a:lstStyle>
            <a:lvl1pPr>
              <a:defRPr sz="3000">
                <a:solidFill>
                  <a:srgbClr val="004A8F"/>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5125" y="1874520"/>
            <a:ext cx="8229600" cy="4718304"/>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9486535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ACTICE-Blue1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p:nvPr>
        </p:nvSpPr>
        <p:spPr>
          <a:xfrm>
            <a:off x="0" y="1170432"/>
            <a:ext cx="9144000" cy="553998"/>
          </a:xfrm>
        </p:spPr>
        <p:txBody>
          <a:bodyPr/>
          <a:lstStyle>
            <a:lvl1pPr>
              <a:defRPr sz="3000">
                <a:solidFill>
                  <a:srgbClr val="004A8F"/>
                </a:solidFill>
              </a:defRPr>
            </a:lvl1pPr>
          </a:lstStyle>
          <a:p>
            <a:r>
              <a:rPr lang="en-US" dirty="0" smtClean="0"/>
              <a:t>Click to edit Master title style</a:t>
            </a:r>
            <a:endParaRPr lang="en-US" dirty="0"/>
          </a:p>
        </p:txBody>
      </p:sp>
      <p:sp>
        <p:nvSpPr>
          <p:cNvPr id="10" name="Content Placeholder 2"/>
          <p:cNvSpPr>
            <a:spLocks noGrp="1"/>
          </p:cNvSpPr>
          <p:nvPr>
            <p:ph idx="1"/>
          </p:nvPr>
        </p:nvSpPr>
        <p:spPr>
          <a:xfrm>
            <a:off x="365125" y="1874520"/>
            <a:ext cx="3939438" cy="4718304"/>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874520"/>
            <a:ext cx="3939438" cy="4718304"/>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10972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cepts-Gray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87888C"/>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rgbClr val="000000"/>
                </a:solidFill>
                <a:latin typeface="Arial"/>
                <a:cs typeface="Arial"/>
              </a:defRPr>
            </a:lvl1pPr>
          </a:lstStyle>
          <a:p>
            <a:pPr lvl="0"/>
            <a:r>
              <a:rPr lang="en-US" dirty="0" smtClean="0"/>
              <a:t>Click to edit Master text styles</a:t>
            </a:r>
          </a:p>
        </p:txBody>
      </p:sp>
      <p:sp>
        <p:nvSpPr>
          <p:cNvPr id="9" name="Title 1"/>
          <p:cNvSpPr>
            <a:spLocks noGrp="1"/>
          </p:cNvSpPr>
          <p:nvPr>
            <p:ph type="title"/>
          </p:nvPr>
        </p:nvSpPr>
        <p:spPr>
          <a:xfrm>
            <a:off x="0" y="1170432"/>
            <a:ext cx="9144000" cy="553998"/>
          </a:xfrm>
        </p:spPr>
        <p:txBody>
          <a:bodyPr/>
          <a:lstStyle>
            <a:lvl1pPr>
              <a:defRPr sz="3000"/>
            </a:lvl1pPr>
          </a:lstStyle>
          <a:p>
            <a:r>
              <a:rPr lang="en-US" dirty="0" smtClean="0"/>
              <a:t>Click to edit Master title style</a:t>
            </a:r>
            <a:endParaRPr lang="en-US" dirty="0"/>
          </a:p>
        </p:txBody>
      </p:sp>
      <p:sp>
        <p:nvSpPr>
          <p:cNvPr id="11" name="Content Placeholder 2"/>
          <p:cNvSpPr>
            <a:spLocks noGrp="1"/>
          </p:cNvSpPr>
          <p:nvPr>
            <p:ph idx="1"/>
          </p:nvPr>
        </p:nvSpPr>
        <p:spPr>
          <a:xfrm>
            <a:off x="365125" y="1874520"/>
            <a:ext cx="3939438" cy="4718304"/>
          </a:xfrm>
        </p:spPr>
        <p:txBody>
          <a:bodyPr/>
          <a:lstStyle>
            <a:lvl1pPr marL="342900" indent="-342900">
              <a:buFont typeface="Arial"/>
              <a:buChar char="•"/>
              <a:defRPr>
                <a:latin typeface="Times New Roman"/>
                <a:cs typeface="Times New Roman"/>
              </a:defRPr>
            </a:lvl1pPr>
            <a:lvl2pPr marL="800100" indent="-342900">
              <a:buFont typeface="Arial"/>
              <a:buChar char="•"/>
              <a:defRPr>
                <a:latin typeface="Times New Roman"/>
                <a:cs typeface="Times New Roman"/>
              </a:defRPr>
            </a:lvl2pPr>
            <a:lvl3pPr marL="1143000" indent="-228600">
              <a:buFont typeface="Arial"/>
              <a:buChar char="•"/>
              <a:defRPr>
                <a:latin typeface="Times New Roman"/>
                <a:cs typeface="Times New Roman"/>
              </a:defRPr>
            </a:lvl3pPr>
            <a:lvl4pPr marL="1600200" indent="-228600">
              <a:buFont typeface="Arial"/>
              <a:buChar char="•"/>
              <a:defRPr>
                <a:latin typeface="Times New Roman"/>
                <a:cs typeface="Times New Roman"/>
              </a:defRPr>
            </a:lvl4pPr>
            <a:lvl5pPr marL="2057400" indent="-228600">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12"/>
          </p:nvPr>
        </p:nvSpPr>
        <p:spPr>
          <a:xfrm>
            <a:off x="4558878" y="1874520"/>
            <a:ext cx="3939438" cy="4718304"/>
          </a:xfrm>
        </p:spPr>
        <p:txBody>
          <a:bodyPr/>
          <a:lstStyle>
            <a:lvl1pPr marL="342900" indent="-342900">
              <a:buFont typeface="Arial"/>
              <a:buChar char="•"/>
              <a:defRPr>
                <a:latin typeface="Times New Roman"/>
                <a:cs typeface="Times New Roman"/>
              </a:defRPr>
            </a:lvl1pPr>
            <a:lvl2pPr marL="800100" indent="-342900">
              <a:buFont typeface="Arial"/>
              <a:buChar char="•"/>
              <a:defRPr>
                <a:latin typeface="Times New Roman"/>
                <a:cs typeface="Times New Roman"/>
              </a:defRPr>
            </a:lvl2pPr>
            <a:lvl3pPr marL="1143000" indent="-228600">
              <a:buFont typeface="Arial"/>
              <a:buChar char="•"/>
              <a:defRPr>
                <a:latin typeface="Times New Roman"/>
                <a:cs typeface="Times New Roman"/>
              </a:defRPr>
            </a:lvl3pPr>
            <a:lvl4pPr marL="1600200" indent="-228600">
              <a:buFont typeface="Arial"/>
              <a:buChar char="•"/>
              <a:defRPr>
                <a:latin typeface="Times New Roman"/>
                <a:cs typeface="Times New Roman"/>
              </a:defRPr>
            </a:lvl4pPr>
            <a:lvl5pPr marL="2057400" indent="-228600">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445016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RACTICE-Blu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70432"/>
            <a:ext cx="9144000" cy="1015663"/>
          </a:xfrm>
        </p:spPr>
        <p:txBody>
          <a:bodyPr/>
          <a:lstStyle>
            <a:lvl1pPr>
              <a:defRPr sz="3000">
                <a:solidFill>
                  <a:srgbClr val="004A8F"/>
                </a:solidFill>
              </a:defRPr>
            </a:lvl1pPr>
          </a:lstStyle>
          <a:p>
            <a:r>
              <a:rPr lang="en-US" dirty="0" smtClean="0"/>
              <a:t>Click to edit Master title style</a:t>
            </a:r>
            <a:br>
              <a:rPr lang="en-US" dirty="0" smtClean="0"/>
            </a:br>
            <a:endParaRPr lang="en-US" dirty="0"/>
          </a:p>
        </p:txBody>
      </p:sp>
      <p:sp>
        <p:nvSpPr>
          <p:cNvPr id="3" name="Content Placeholder 2"/>
          <p:cNvSpPr>
            <a:spLocks noGrp="1"/>
          </p:cNvSpPr>
          <p:nvPr>
            <p:ph idx="1"/>
          </p:nvPr>
        </p:nvSpPr>
        <p:spPr>
          <a:xfrm>
            <a:off x="365125" y="2368296"/>
            <a:ext cx="8229600"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5535903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RACTICE-Blue2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hasCustomPrompt="1"/>
          </p:nvPr>
        </p:nvSpPr>
        <p:spPr>
          <a:xfrm>
            <a:off x="0" y="1170432"/>
            <a:ext cx="9144000" cy="1015663"/>
          </a:xfrm>
        </p:spPr>
        <p:txBody>
          <a:bodyPr/>
          <a:lstStyle>
            <a:lvl1pPr>
              <a:defRPr sz="3000">
                <a:solidFill>
                  <a:srgbClr val="004A8F"/>
                </a:solidFill>
              </a:defRPr>
            </a:lvl1pPr>
          </a:lstStyle>
          <a:p>
            <a:r>
              <a:rPr lang="en-US" dirty="0" smtClean="0"/>
              <a:t>Click to edit Master title style</a:t>
            </a:r>
            <a:br>
              <a:rPr lang="en-US" dirty="0" smtClean="0"/>
            </a:br>
            <a:endParaRPr lang="en-US" dirty="0"/>
          </a:p>
        </p:txBody>
      </p:sp>
      <p:sp>
        <p:nvSpPr>
          <p:cNvPr id="10" name="Content Placeholder 2"/>
          <p:cNvSpPr>
            <a:spLocks noGrp="1"/>
          </p:cNvSpPr>
          <p:nvPr>
            <p:ph idx="1"/>
          </p:nvPr>
        </p:nvSpPr>
        <p:spPr>
          <a:xfrm>
            <a:off x="365125" y="2368296"/>
            <a:ext cx="3939438"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2368296"/>
            <a:ext cx="3939438"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676613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ACTICE-Blue_Title and Content Without Re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25017973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ACTICE-Blue_Two Content Without Re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10" name="Content Placeholder 2"/>
          <p:cNvSpPr>
            <a:spLocks noGrp="1"/>
          </p:cNvSpPr>
          <p:nvPr>
            <p:ph idx="1"/>
          </p:nvPr>
        </p:nvSpPr>
        <p:spPr>
          <a:xfrm>
            <a:off x="365125" y="1170432"/>
            <a:ext cx="3939438"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170432"/>
            <a:ext cx="3939438"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234331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ACTICE-Blue_Two Content Without Red_Check points01">
    <p:spTree>
      <p:nvGrpSpPr>
        <p:cNvPr id="1" name=""/>
        <p:cNvGrpSpPr/>
        <p:nvPr/>
      </p:nvGrpSpPr>
      <p:grpSpPr>
        <a:xfrm>
          <a:off x="0" y="0"/>
          <a:ext cx="0" cy="0"/>
          <a:chOff x="0" y="0"/>
          <a:chExt cx="0" cy="0"/>
        </a:xfrm>
      </p:grpSpPr>
      <p:sp>
        <p:nvSpPr>
          <p:cNvPr id="10" name="Rectangle 9"/>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Content Placeholder 2"/>
          <p:cNvSpPr>
            <a:spLocks noGrp="1"/>
          </p:cNvSpPr>
          <p:nvPr>
            <p:ph idx="1" hasCustomPrompt="1"/>
          </p:nvPr>
        </p:nvSpPr>
        <p:spPr>
          <a:xfrm>
            <a:off x="365125" y="1311407"/>
            <a:ext cx="8229600" cy="5279718"/>
          </a:xfrm>
        </p:spPr>
        <p:txBody>
          <a:bodyPr/>
          <a:lstStyle>
            <a:lvl1pPr marL="0" indent="0">
              <a:spcBef>
                <a:spcPts val="672"/>
              </a:spcBef>
              <a:buClr>
                <a:schemeClr val="tx1"/>
              </a:buClr>
              <a:buFont typeface="+mj-lt"/>
              <a:buNone/>
              <a:tabLst>
                <a:tab pos="911225" algn="l"/>
              </a:tabLst>
              <a:defRPr sz="2400">
                <a:latin typeface="Times New Roman"/>
                <a:cs typeface="Times New Roman"/>
              </a:defRPr>
            </a:lvl1pPr>
            <a:lvl2pPr marL="800100" indent="-342900">
              <a:spcBef>
                <a:spcPts val="672"/>
              </a:spcBef>
              <a:buClr>
                <a:srgbClr val="004A8F"/>
              </a:buClr>
              <a:buFont typeface="Arial"/>
              <a:buChar char="•"/>
              <a:defRPr sz="2400">
                <a:latin typeface="Times New Roman"/>
                <a:cs typeface="Times New Roman"/>
              </a:defRPr>
            </a:lvl2pPr>
            <a:lvl3pPr marL="1143000" indent="-228600">
              <a:spcBef>
                <a:spcPts val="672"/>
              </a:spcBef>
              <a:buClr>
                <a:srgbClr val="004A8F"/>
              </a:buClr>
              <a:buFont typeface="Arial"/>
              <a:buChar char="•"/>
              <a:defRPr sz="2000">
                <a:latin typeface="Times New Roman"/>
                <a:cs typeface="Times New Roman"/>
              </a:defRPr>
            </a:lvl3pPr>
            <a:lvl4pPr marL="1600200" indent="-228600">
              <a:spcBef>
                <a:spcPts val="672"/>
              </a:spcBef>
              <a:buClr>
                <a:srgbClr val="004A8F"/>
              </a:buClr>
              <a:buFont typeface="Arial"/>
              <a:buChar char="•"/>
              <a:defRPr sz="1800">
                <a:latin typeface="Times New Roman"/>
                <a:cs typeface="Times New Roman"/>
              </a:defRPr>
            </a:lvl4pPr>
            <a:lvl5pPr marL="2057400" indent="-228600">
              <a:spcBef>
                <a:spcPts val="672"/>
              </a:spcBef>
              <a:buClr>
                <a:srgbClr val="004A8F"/>
              </a:buClr>
              <a:buFont typeface="Arial"/>
              <a:buChar char="•"/>
              <a:defRPr sz="1800">
                <a:latin typeface="Times New Roman"/>
                <a:cs typeface="Times New Roman"/>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2"/>
          </p:nvPr>
        </p:nvSpPr>
        <p:spPr>
          <a:xfrm>
            <a:off x="630408" y="1351064"/>
            <a:ext cx="835699" cy="400110"/>
          </a:xfrm>
        </p:spPr>
        <p:txBody>
          <a:bodyPr>
            <a:spAutoFit/>
          </a:bodyPr>
          <a:lstStyle>
            <a:lvl1pPr marL="0" indent="0">
              <a:buFontTx/>
              <a:buNone/>
              <a:defRPr sz="2000" b="1">
                <a:latin typeface="Arial"/>
                <a:cs typeface="Arial"/>
              </a:defRPr>
            </a:lvl1pPr>
          </a:lstStyle>
          <a:p>
            <a:pPr lvl="0"/>
            <a:endParaRPr lang="en-US" dirty="0"/>
          </a:p>
        </p:txBody>
      </p:sp>
      <p:pic>
        <p:nvPicPr>
          <p:cNvPr id="12" name="Picture 1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5" y="1238080"/>
            <a:ext cx="275256" cy="413838"/>
          </a:xfrm>
          <a:prstGeom prst="rect">
            <a:avLst/>
          </a:prstGeom>
          <a:noFill/>
          <a:ln>
            <a:noFill/>
          </a:ln>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192482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cepts-Gray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342900" indent="-342900">
              <a:buClr>
                <a:srgbClr val="87888C"/>
              </a:buClr>
              <a:buFont typeface="Arial"/>
              <a:buChar char="•"/>
              <a:defRPr>
                <a:latin typeface="Times New Roman"/>
                <a:cs typeface="Times New Roman"/>
              </a:defRPr>
            </a:lvl1pPr>
            <a:lvl2pPr marL="800100" indent="-342900">
              <a:buClr>
                <a:srgbClr val="87888C"/>
              </a:buClr>
              <a:buFont typeface="Arial"/>
              <a:buChar char="•"/>
              <a:defRPr>
                <a:latin typeface="Times New Roman"/>
                <a:cs typeface="Times New Roman"/>
              </a:defRPr>
            </a:lvl2pPr>
            <a:lvl3pPr marL="1143000" indent="-228600">
              <a:buClr>
                <a:srgbClr val="87888C"/>
              </a:buClr>
              <a:buFont typeface="Arial"/>
              <a:buChar char="•"/>
              <a:defRPr>
                <a:latin typeface="Times New Roman"/>
                <a:cs typeface="Times New Roman"/>
              </a:defRPr>
            </a:lvl3pPr>
            <a:lvl4pPr marL="1600200" indent="-228600">
              <a:buClr>
                <a:srgbClr val="87888C"/>
              </a:buClr>
              <a:buFont typeface="Arial"/>
              <a:buChar char="•"/>
              <a:defRPr>
                <a:latin typeface="Times New Roman"/>
                <a:cs typeface="Times New Roman"/>
              </a:defRPr>
            </a:lvl4pPr>
            <a:lvl5pPr marL="2057400" indent="-228600">
              <a:buClr>
                <a:srgbClr val="87888C"/>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87888C"/>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rgbClr val="000000"/>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910918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cepts-Gray2_Two Content">
    <p:spTree>
      <p:nvGrpSpPr>
        <p:cNvPr id="1" name=""/>
        <p:cNvGrpSpPr/>
        <p:nvPr/>
      </p:nvGrpSpPr>
      <p:grpSpPr>
        <a:xfrm>
          <a:off x="0" y="0"/>
          <a:ext cx="0" cy="0"/>
          <a:chOff x="0" y="0"/>
          <a:chExt cx="0" cy="0"/>
        </a:xfrm>
      </p:grpSpPr>
      <p:sp>
        <p:nvSpPr>
          <p:cNvPr id="12" name="Rectangle 11"/>
          <p:cNvSpPr>
            <a:spLocks noChangeArrowheads="1"/>
          </p:cNvSpPr>
          <p:nvPr userDrawn="1"/>
        </p:nvSpPr>
        <p:spPr bwMode="auto">
          <a:xfrm>
            <a:off x="-6350" y="0"/>
            <a:ext cx="9162288" cy="1166400"/>
          </a:xfrm>
          <a:prstGeom prst="rect">
            <a:avLst/>
          </a:prstGeom>
          <a:solidFill>
            <a:srgbClr val="87888C"/>
          </a:solidFill>
          <a:ln>
            <a:noFill/>
          </a:ln>
          <a:effectLst/>
          <a:extLst/>
        </p:spPr>
        <p:txBody>
          <a:bodyPr wrap="none" anchor="ctr"/>
          <a:lstStyle/>
          <a:p>
            <a:pPr algn="ctr"/>
            <a:endParaRPr lang="en-US" dirty="0">
              <a:solidFill>
                <a:schemeClr val="accent1"/>
              </a:solidFill>
            </a:endParaRPr>
          </a:p>
        </p:txBody>
      </p:sp>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tx1"/>
                </a:solidFill>
                <a:latin typeface="Arial"/>
                <a:cs typeface="Arial"/>
              </a:defRPr>
            </a:lvl1pPr>
          </a:lstStyle>
          <a:p>
            <a:pPr lvl="0"/>
            <a:r>
              <a:rPr lang="en-US" dirty="0" smtClean="0"/>
              <a:t>Click to edit Master text styles</a:t>
            </a:r>
          </a:p>
        </p:txBody>
      </p:sp>
      <p:sp>
        <p:nvSpPr>
          <p:cNvPr id="10" name="Content Placeholder 2"/>
          <p:cNvSpPr>
            <a:spLocks noGrp="1"/>
          </p:cNvSpPr>
          <p:nvPr>
            <p:ph idx="1"/>
          </p:nvPr>
        </p:nvSpPr>
        <p:spPr>
          <a:xfrm>
            <a:off x="365125" y="1170432"/>
            <a:ext cx="3939438" cy="5422392"/>
          </a:xfrm>
        </p:spPr>
        <p:txBody>
          <a:bodyPr/>
          <a:lstStyle>
            <a:lvl1pPr marL="342900" indent="-342900">
              <a:buClr>
                <a:srgbClr val="EF3F4A"/>
              </a:buClr>
              <a:buFont typeface="Arial"/>
              <a:buChar char="•"/>
              <a:defRPr lang="en-US" sz="2800" dirty="0" smtClean="0">
                <a:solidFill>
                  <a:srgbClr val="000000"/>
                </a:solidFill>
                <a:latin typeface="Times New Roman"/>
                <a:ea typeface="+mn-ea"/>
                <a:cs typeface="Times New Roman"/>
              </a:defRPr>
            </a:lvl1pPr>
            <a:lvl2pPr marL="800100" indent="-342900">
              <a:buClr>
                <a:srgbClr val="EF3F4A"/>
              </a:buClr>
              <a:buFont typeface="Arial"/>
              <a:buChar char="•"/>
              <a:defRPr>
                <a:latin typeface="Times New Roman"/>
                <a:cs typeface="Times New Roman"/>
              </a:defRPr>
            </a:lvl2pPr>
            <a:lvl3pPr marL="1143000" indent="-228600">
              <a:buClr>
                <a:srgbClr val="EF3F4A"/>
              </a:buClr>
              <a:buFont typeface="Arial"/>
              <a:buChar char="•"/>
              <a:defRPr>
                <a:latin typeface="Times New Roman"/>
                <a:cs typeface="Times New Roman"/>
              </a:defRPr>
            </a:lvl3pPr>
            <a:lvl4pPr marL="1600200" indent="-228600">
              <a:buClr>
                <a:srgbClr val="EF3F4A"/>
              </a:buClr>
              <a:buFont typeface="Arial"/>
              <a:buChar char="•"/>
              <a:defRPr>
                <a:latin typeface="Times New Roman"/>
                <a:cs typeface="Times New Roman"/>
              </a:defRPr>
            </a:lvl4pPr>
            <a:lvl5pPr marL="2057400" indent="-228600">
              <a:buClr>
                <a:srgbClr val="EF3F4A"/>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170432"/>
            <a:ext cx="3939438" cy="5422392"/>
          </a:xfrm>
        </p:spPr>
        <p:txBody>
          <a:bodyPr/>
          <a:lstStyle>
            <a:lvl1pPr marL="342900" indent="-342900">
              <a:buClr>
                <a:srgbClr val="EF3F4A"/>
              </a:buClr>
              <a:buFont typeface="Arial"/>
              <a:buChar char="•"/>
              <a:defRPr>
                <a:latin typeface="Times New Roman"/>
                <a:cs typeface="Times New Roman"/>
              </a:defRPr>
            </a:lvl1pPr>
            <a:lvl2pPr marL="800100" indent="-342900">
              <a:buClr>
                <a:srgbClr val="EF3F4A"/>
              </a:buClr>
              <a:buFont typeface="Arial"/>
              <a:buChar char="•"/>
              <a:defRPr>
                <a:latin typeface="Times New Roman"/>
                <a:cs typeface="Times New Roman"/>
              </a:defRPr>
            </a:lvl2pPr>
            <a:lvl3pPr marL="1143000" indent="-228600">
              <a:buClr>
                <a:srgbClr val="EF3F4A"/>
              </a:buClr>
              <a:buFont typeface="Arial"/>
              <a:buChar char="•"/>
              <a:defRPr>
                <a:latin typeface="Times New Roman"/>
                <a:cs typeface="Times New Roman"/>
              </a:defRPr>
            </a:lvl3pPr>
            <a:lvl4pPr marL="1600200" indent="-228600">
              <a:buClr>
                <a:srgbClr val="EF3F4A"/>
              </a:buClr>
              <a:buFont typeface="Arial"/>
              <a:buChar char="•"/>
              <a:defRPr>
                <a:latin typeface="Times New Roman"/>
                <a:cs typeface="Times New Roman"/>
              </a:defRPr>
            </a:lvl4pPr>
            <a:lvl5pPr marL="2057400" indent="-228600">
              <a:buClr>
                <a:srgbClr val="EF3F4A"/>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03611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cepts-Blu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0432"/>
            <a:ext cx="9144000" cy="553998"/>
          </a:xfrm>
        </p:spPr>
        <p:txBody>
          <a:bodyPr/>
          <a:lstStyle>
            <a:lvl1pPr>
              <a:defRPr sz="3000">
                <a:solidFill>
                  <a:srgbClr val="004A8F"/>
                </a:solidFill>
              </a:defRPr>
            </a:lvl1pPr>
          </a:lstStyle>
          <a:p>
            <a:r>
              <a:rPr lang="en-US" dirty="0" smtClean="0"/>
              <a:t>Click to edit Master title style</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7" name="Content Placeholder 2"/>
          <p:cNvSpPr>
            <a:spLocks noGrp="1"/>
          </p:cNvSpPr>
          <p:nvPr>
            <p:ph idx="1"/>
          </p:nvPr>
        </p:nvSpPr>
        <p:spPr>
          <a:xfrm>
            <a:off x="365125" y="1874520"/>
            <a:ext cx="8229600" cy="4718304"/>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29553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ncepts-Blue2_Two Content2">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p:nvPr>
        </p:nvSpPr>
        <p:spPr>
          <a:xfrm>
            <a:off x="0" y="1170432"/>
            <a:ext cx="9144000" cy="553998"/>
          </a:xfrm>
        </p:spPr>
        <p:txBody>
          <a:bodyPr/>
          <a:lstStyle>
            <a:lvl1pPr>
              <a:defRPr sz="3000">
                <a:solidFill>
                  <a:srgbClr val="004A8F"/>
                </a:solidFill>
              </a:defRPr>
            </a:lvl1pPr>
          </a:lstStyle>
          <a:p>
            <a:r>
              <a:rPr lang="en-US" dirty="0" smtClean="0"/>
              <a:t>Click to edit Master title style</a:t>
            </a:r>
            <a:endParaRPr lang="en-US" dirty="0"/>
          </a:p>
        </p:txBody>
      </p:sp>
      <p:sp>
        <p:nvSpPr>
          <p:cNvPr id="10" name="Content Placeholder 2"/>
          <p:cNvSpPr>
            <a:spLocks noGrp="1"/>
          </p:cNvSpPr>
          <p:nvPr>
            <p:ph idx="1"/>
          </p:nvPr>
        </p:nvSpPr>
        <p:spPr>
          <a:xfrm>
            <a:off x="365125" y="1874520"/>
            <a:ext cx="3939438" cy="4718304"/>
          </a:xfrm>
        </p:spPr>
        <p:txBody>
          <a:bodyPr/>
          <a:lstStyle>
            <a:lvl1pPr marL="342900" indent="-342900">
              <a:spcBef>
                <a:spcPts val="672"/>
              </a:spcBef>
              <a:buClr>
                <a:srgbClr val="004A8F"/>
              </a:buClr>
              <a:buFont typeface="Arial"/>
              <a:buChar char="•"/>
              <a:defRPr>
                <a:latin typeface="Times New Roman"/>
                <a:cs typeface="Times New Roman"/>
              </a:defRPr>
            </a:lvl1pPr>
            <a:lvl2pPr marL="800100" indent="-342900">
              <a:spcBef>
                <a:spcPts val="672"/>
              </a:spcBef>
              <a:buClr>
                <a:srgbClr val="004A8F"/>
              </a:buClr>
              <a:buFont typeface="Arial"/>
              <a:buChar char="•"/>
              <a:defRPr>
                <a:latin typeface="Times New Roman"/>
                <a:cs typeface="Times New Roman"/>
              </a:defRPr>
            </a:lvl2pPr>
            <a:lvl3pPr marL="1143000" indent="-228600">
              <a:spcBef>
                <a:spcPts val="672"/>
              </a:spcBef>
              <a:buClr>
                <a:srgbClr val="004A8F"/>
              </a:buClr>
              <a:buFont typeface="Arial"/>
              <a:buChar char="•"/>
              <a:defRPr>
                <a:latin typeface="Times New Roman"/>
                <a:cs typeface="Times New Roman"/>
              </a:defRPr>
            </a:lvl3pPr>
            <a:lvl4pPr marL="1600200" indent="-228600">
              <a:spcBef>
                <a:spcPts val="672"/>
              </a:spcBef>
              <a:buClr>
                <a:srgbClr val="004A8F"/>
              </a:buClr>
              <a:buFont typeface="Arial"/>
              <a:buChar char="•"/>
              <a:defRPr>
                <a:latin typeface="Times New Roman"/>
                <a:cs typeface="Times New Roman"/>
              </a:defRPr>
            </a:lvl4pPr>
            <a:lvl5pPr marL="2057400" indent="-228600">
              <a:spcBef>
                <a:spcPts val="672"/>
              </a:spcBef>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874520"/>
            <a:ext cx="3939438" cy="4718304"/>
          </a:xfrm>
        </p:spPr>
        <p:txBody>
          <a:bodyPr/>
          <a:lstStyle>
            <a:lvl1pPr marL="342900" indent="-342900">
              <a:spcBef>
                <a:spcPts val="672"/>
              </a:spcBef>
              <a:buClr>
                <a:srgbClr val="004A8F"/>
              </a:buClr>
              <a:buFont typeface="Arial"/>
              <a:buChar char="•"/>
              <a:defRPr>
                <a:latin typeface="Times New Roman"/>
                <a:cs typeface="Times New Roman"/>
              </a:defRPr>
            </a:lvl1pPr>
            <a:lvl2pPr marL="800100" indent="-342900">
              <a:spcBef>
                <a:spcPts val="672"/>
              </a:spcBef>
              <a:buClr>
                <a:srgbClr val="004A8F"/>
              </a:buClr>
              <a:buFont typeface="Arial"/>
              <a:buChar char="•"/>
              <a:defRPr>
                <a:latin typeface="Times New Roman"/>
                <a:cs typeface="Times New Roman"/>
              </a:defRPr>
            </a:lvl2pPr>
            <a:lvl3pPr marL="1143000" indent="-228600">
              <a:spcBef>
                <a:spcPts val="672"/>
              </a:spcBef>
              <a:buClr>
                <a:srgbClr val="004A8F"/>
              </a:buClr>
              <a:buFont typeface="Arial"/>
              <a:buChar char="•"/>
              <a:defRPr>
                <a:latin typeface="Times New Roman"/>
                <a:cs typeface="Times New Roman"/>
              </a:defRPr>
            </a:lvl3pPr>
            <a:lvl4pPr marL="1600200" indent="-228600">
              <a:spcBef>
                <a:spcPts val="672"/>
              </a:spcBef>
              <a:buClr>
                <a:srgbClr val="004A8F"/>
              </a:buClr>
              <a:buFont typeface="Arial"/>
              <a:buChar char="•"/>
              <a:defRPr>
                <a:latin typeface="Times New Roman"/>
                <a:cs typeface="Times New Roman"/>
              </a:defRPr>
            </a:lvl4pPr>
            <a:lvl5pPr marL="2057400" indent="-228600">
              <a:spcBef>
                <a:spcPts val="672"/>
              </a:spcBef>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52373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cepts-Blu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70432"/>
            <a:ext cx="9144000" cy="1014984"/>
          </a:xfrm>
        </p:spPr>
        <p:txBody>
          <a:bodyPr/>
          <a:lstStyle>
            <a:lvl1pPr>
              <a:defRPr sz="3000">
                <a:solidFill>
                  <a:srgbClr val="004A8F"/>
                </a:solidFill>
              </a:defRPr>
            </a:lvl1pPr>
          </a:lstStyle>
          <a:p>
            <a:r>
              <a:rPr lang="en-US" dirty="0" smtClean="0"/>
              <a:t>Click to edit Master title style</a:t>
            </a:r>
            <a:br>
              <a:rPr lang="en-US" dirty="0" smtClean="0"/>
            </a:br>
            <a:endParaRPr lang="en-US" dirty="0"/>
          </a:p>
        </p:txBody>
      </p:sp>
      <p:sp>
        <p:nvSpPr>
          <p:cNvPr id="3" name="Content Placeholder 2"/>
          <p:cNvSpPr>
            <a:spLocks noGrp="1"/>
          </p:cNvSpPr>
          <p:nvPr>
            <p:ph idx="1"/>
          </p:nvPr>
        </p:nvSpPr>
        <p:spPr>
          <a:xfrm>
            <a:off x="365125" y="2368296"/>
            <a:ext cx="8229600"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921285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cepts-Blue2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hasCustomPrompt="1"/>
          </p:nvPr>
        </p:nvSpPr>
        <p:spPr>
          <a:xfrm>
            <a:off x="0" y="1170432"/>
            <a:ext cx="9144000" cy="1015663"/>
          </a:xfrm>
        </p:spPr>
        <p:txBody>
          <a:bodyPr/>
          <a:lstStyle>
            <a:lvl1pPr>
              <a:defRPr sz="3000">
                <a:solidFill>
                  <a:srgbClr val="004A8F"/>
                </a:solidFill>
              </a:defRPr>
            </a:lvl1pPr>
          </a:lstStyle>
          <a:p>
            <a:r>
              <a:rPr lang="en-US" dirty="0" smtClean="0"/>
              <a:t>Click to edit Master title style</a:t>
            </a:r>
            <a:br>
              <a:rPr lang="en-US" dirty="0" smtClean="0"/>
            </a:br>
            <a:endParaRPr lang="en-US" dirty="0"/>
          </a:p>
        </p:txBody>
      </p:sp>
      <p:sp>
        <p:nvSpPr>
          <p:cNvPr id="10" name="Content Placeholder 2"/>
          <p:cNvSpPr>
            <a:spLocks noGrp="1"/>
          </p:cNvSpPr>
          <p:nvPr>
            <p:ph idx="1"/>
          </p:nvPr>
        </p:nvSpPr>
        <p:spPr>
          <a:xfrm>
            <a:off x="365125" y="2368295"/>
            <a:ext cx="3939438"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2368296"/>
            <a:ext cx="3939438"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2368405"/>
      </p:ext>
    </p:extLst>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0" y="614908"/>
            <a:ext cx="9144000" cy="579438"/>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57200" tIns="45720" rIns="91440" bIns="45720" numCol="1" anchor="t" anchorCtr="0" compatLnSpc="1">
            <a:prstTxWarp prst="textNoShape">
              <a:avLst/>
            </a:prstTxWarp>
            <a:spAutoFit/>
          </a:bodyPr>
          <a:lstStyle/>
          <a:p>
            <a:pPr lvl="0"/>
            <a:r>
              <a:rPr lang="en-US" dirty="0"/>
              <a:t>Click to edit Master title style</a:t>
            </a:r>
          </a:p>
        </p:txBody>
      </p:sp>
      <p:sp>
        <p:nvSpPr>
          <p:cNvPr id="3076" name="Rectangle 4"/>
          <p:cNvSpPr>
            <a:spLocks noGrp="1" noChangeArrowheads="1"/>
          </p:cNvSpPr>
          <p:nvPr>
            <p:ph type="body" idx="1"/>
          </p:nvPr>
        </p:nvSpPr>
        <p:spPr bwMode="auto">
          <a:xfrm>
            <a:off x="365125" y="1957254"/>
            <a:ext cx="8229600" cy="4653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91" name="Rectangle 19"/>
          <p:cNvSpPr>
            <a:spLocks noGrp="1" noChangeArrowheads="1"/>
          </p:cNvSpPr>
          <p:nvPr>
            <p:ph type="ftr" sz="quarter" idx="3"/>
          </p:nvPr>
        </p:nvSpPr>
        <p:spPr bwMode="gray">
          <a:xfrm>
            <a:off x="87313" y="6613525"/>
            <a:ext cx="5399087"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eaLnBrk="1" hangingPunct="1">
              <a:defRPr sz="900">
                <a:cs typeface="+mj-cs"/>
              </a:defRPr>
            </a:lvl1pPr>
          </a:lstStyle>
          <a:p>
            <a:r>
              <a:rPr lang="en-GB" dirty="0" smtClean="0"/>
              <a:t>© 2015 Pearson Education, Inc.</a:t>
            </a:r>
            <a:endParaRPr lang="en-GB" dirty="0"/>
          </a:p>
        </p:txBody>
      </p:sp>
      <p:sp>
        <p:nvSpPr>
          <p:cNvPr id="2" name="Slide Number Placeholder 1"/>
          <p:cNvSpPr>
            <a:spLocks noGrp="1"/>
          </p:cNvSpPr>
          <p:nvPr>
            <p:ph type="sldNum" sz="quarter" idx="4"/>
          </p:nvPr>
        </p:nvSpPr>
        <p:spPr>
          <a:xfrm>
            <a:off x="6860060" y="6622545"/>
            <a:ext cx="2133600" cy="180000"/>
          </a:xfrm>
          <a:prstGeom prst="rect">
            <a:avLst/>
          </a:prstGeom>
        </p:spPr>
        <p:txBody>
          <a:bodyPr vert="horz" lIns="91440" tIns="45720" rIns="91440" bIns="45720" rtlCol="0" anchor="ctr"/>
          <a:lstStyle>
            <a:lvl1pPr algn="r">
              <a:defRPr sz="900">
                <a:solidFill>
                  <a:srgbClr val="000000"/>
                </a:solidFill>
              </a:defRPr>
            </a:lvl1pPr>
          </a:lstStyle>
          <a:p>
            <a:r>
              <a:rPr lang="en-US" dirty="0" smtClean="0"/>
              <a:t>Slide 12-</a:t>
            </a:r>
            <a:fld id="{514208EC-3598-A14D-A83F-351803A72A0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0" r:id="rId1"/>
    <p:sldLayoutId id="2147483685" r:id="rId2"/>
    <p:sldLayoutId id="2147483655" r:id="rId3"/>
    <p:sldLayoutId id="2147483654" r:id="rId4"/>
    <p:sldLayoutId id="2147483694" r:id="rId5"/>
    <p:sldLayoutId id="2147483662" r:id="rId6"/>
    <p:sldLayoutId id="2147483695" r:id="rId7"/>
    <p:sldLayoutId id="2147483686" r:id="rId8"/>
    <p:sldLayoutId id="2147483687" r:id="rId9"/>
    <p:sldLayoutId id="2147483668" r:id="rId10"/>
    <p:sldLayoutId id="2147483696" r:id="rId11"/>
    <p:sldLayoutId id="2147483663" r:id="rId12"/>
    <p:sldLayoutId id="2147483682" r:id="rId13"/>
    <p:sldLayoutId id="2147483683" r:id="rId14"/>
    <p:sldLayoutId id="2147483688" r:id="rId15"/>
    <p:sldLayoutId id="2147483689" r:id="rId16"/>
    <p:sldLayoutId id="2147483684" r:id="rId17"/>
    <p:sldLayoutId id="2147483676" r:id="rId18"/>
    <p:sldLayoutId id="2147483664" r:id="rId19"/>
    <p:sldLayoutId id="2147483665" r:id="rId20"/>
    <p:sldLayoutId id="2147483690" r:id="rId21"/>
    <p:sldLayoutId id="2147483691" r:id="rId22"/>
    <p:sldLayoutId id="2147483671" r:id="rId23"/>
    <p:sldLayoutId id="2147483672" r:id="rId24"/>
    <p:sldLayoutId id="2147483673" r:id="rId25"/>
    <p:sldLayoutId id="2147483680" r:id="rId26"/>
    <p:sldLayoutId id="2147483697" r:id="rId27"/>
    <p:sldLayoutId id="2147483666" r:id="rId28"/>
    <p:sldLayoutId id="2147483667" r:id="rId29"/>
    <p:sldLayoutId id="2147483692" r:id="rId30"/>
    <p:sldLayoutId id="2147483693" r:id="rId31"/>
    <p:sldLayoutId id="2147483674" r:id="rId32"/>
    <p:sldLayoutId id="2147483675" r:id="rId33"/>
    <p:sldLayoutId id="2147483681" r:id="rId34"/>
  </p:sldLayoutIdLst>
  <p:hf sldNum="0" hdr="0" dt="0"/>
  <p:txStyles>
    <p:titleStyle>
      <a:lvl1pPr algn="l" rtl="0" fontAlgn="base">
        <a:spcBef>
          <a:spcPct val="50000"/>
        </a:spcBef>
        <a:spcAft>
          <a:spcPct val="0"/>
        </a:spcAft>
        <a:defRPr sz="3200" b="1">
          <a:solidFill>
            <a:srgbClr val="EF3F4A"/>
          </a:solidFill>
          <a:latin typeface="+mj-lt"/>
          <a:ea typeface="+mj-ea"/>
          <a:cs typeface="+mj-cs"/>
        </a:defRPr>
      </a:lvl1pPr>
      <a:lvl2pPr algn="l" rtl="0" fontAlgn="base">
        <a:spcBef>
          <a:spcPct val="50000"/>
        </a:spcBef>
        <a:spcAft>
          <a:spcPct val="0"/>
        </a:spcAft>
        <a:defRPr sz="3200" b="1">
          <a:solidFill>
            <a:srgbClr val="BE58A1"/>
          </a:solidFill>
          <a:latin typeface="Arial" charset="0"/>
          <a:ea typeface="ＭＳ Ｐゴシック" charset="0"/>
          <a:cs typeface="Arial" charset="0"/>
        </a:defRPr>
      </a:lvl2pPr>
      <a:lvl3pPr algn="l" rtl="0" fontAlgn="base">
        <a:spcBef>
          <a:spcPct val="50000"/>
        </a:spcBef>
        <a:spcAft>
          <a:spcPct val="0"/>
        </a:spcAft>
        <a:defRPr sz="3200" b="1">
          <a:solidFill>
            <a:srgbClr val="BE58A1"/>
          </a:solidFill>
          <a:latin typeface="Arial" charset="0"/>
          <a:ea typeface="ＭＳ Ｐゴシック" charset="0"/>
          <a:cs typeface="Arial" charset="0"/>
        </a:defRPr>
      </a:lvl3pPr>
      <a:lvl4pPr algn="l" rtl="0" fontAlgn="base">
        <a:spcBef>
          <a:spcPct val="50000"/>
        </a:spcBef>
        <a:spcAft>
          <a:spcPct val="0"/>
        </a:spcAft>
        <a:defRPr sz="3200" b="1">
          <a:solidFill>
            <a:srgbClr val="BE58A1"/>
          </a:solidFill>
          <a:latin typeface="Arial" charset="0"/>
          <a:ea typeface="ＭＳ Ｐゴシック" charset="0"/>
          <a:cs typeface="Arial" charset="0"/>
        </a:defRPr>
      </a:lvl4pPr>
      <a:lvl5pPr algn="l" rtl="0" fontAlgn="base">
        <a:spcBef>
          <a:spcPct val="50000"/>
        </a:spcBef>
        <a:spcAft>
          <a:spcPct val="0"/>
        </a:spcAft>
        <a:defRPr sz="3200" b="1">
          <a:solidFill>
            <a:srgbClr val="BE58A1"/>
          </a:solidFill>
          <a:latin typeface="Arial" charset="0"/>
          <a:ea typeface="ＭＳ Ｐゴシック" charset="0"/>
          <a:cs typeface="Arial" charset="0"/>
        </a:defRPr>
      </a:lvl5pPr>
      <a:lvl6pPr marL="457200" algn="l" rtl="0" fontAlgn="base">
        <a:spcBef>
          <a:spcPct val="50000"/>
        </a:spcBef>
        <a:spcAft>
          <a:spcPct val="0"/>
        </a:spcAft>
        <a:defRPr sz="3200" b="1">
          <a:solidFill>
            <a:srgbClr val="BE58A1"/>
          </a:solidFill>
          <a:latin typeface="Arial" charset="0"/>
          <a:ea typeface="ＭＳ Ｐゴシック" charset="0"/>
          <a:cs typeface="Arial" charset="0"/>
        </a:defRPr>
      </a:lvl6pPr>
      <a:lvl7pPr marL="914400" algn="l" rtl="0" fontAlgn="base">
        <a:spcBef>
          <a:spcPct val="50000"/>
        </a:spcBef>
        <a:spcAft>
          <a:spcPct val="0"/>
        </a:spcAft>
        <a:defRPr sz="3200" b="1">
          <a:solidFill>
            <a:srgbClr val="BE58A1"/>
          </a:solidFill>
          <a:latin typeface="Arial" charset="0"/>
          <a:ea typeface="ＭＳ Ｐゴシック" charset="0"/>
          <a:cs typeface="Arial" charset="0"/>
        </a:defRPr>
      </a:lvl7pPr>
      <a:lvl8pPr marL="1371600" algn="l" rtl="0" fontAlgn="base">
        <a:spcBef>
          <a:spcPct val="50000"/>
        </a:spcBef>
        <a:spcAft>
          <a:spcPct val="0"/>
        </a:spcAft>
        <a:defRPr sz="3200" b="1">
          <a:solidFill>
            <a:srgbClr val="BE58A1"/>
          </a:solidFill>
          <a:latin typeface="Arial" charset="0"/>
          <a:ea typeface="ＭＳ Ｐゴシック" charset="0"/>
          <a:cs typeface="Arial" charset="0"/>
        </a:defRPr>
      </a:lvl8pPr>
      <a:lvl9pPr marL="1828800" algn="l" rtl="0" fontAlgn="base">
        <a:spcBef>
          <a:spcPct val="50000"/>
        </a:spcBef>
        <a:spcAft>
          <a:spcPct val="0"/>
        </a:spcAft>
        <a:defRPr sz="3200" b="1">
          <a:solidFill>
            <a:srgbClr val="BE58A1"/>
          </a:solidFill>
          <a:latin typeface="Arial" charset="0"/>
          <a:ea typeface="ＭＳ Ｐゴシック" charset="0"/>
          <a:cs typeface="Arial" charset="0"/>
        </a:defRPr>
      </a:lvl9pPr>
    </p:titleStyle>
    <p:bodyStyle>
      <a:lvl1pPr marL="342900" indent="-342900" algn="l" rtl="0" fontAlgn="base">
        <a:spcBef>
          <a:spcPct val="20000"/>
        </a:spcBef>
        <a:spcAft>
          <a:spcPct val="0"/>
        </a:spcAft>
        <a:buClr>
          <a:srgbClr val="EF3F4A"/>
        </a:buClr>
        <a:buChar char="•"/>
        <a:defRPr sz="2800">
          <a:solidFill>
            <a:srgbClr val="000000"/>
          </a:solidFill>
          <a:latin typeface="Times New Roman"/>
          <a:ea typeface="+mn-ea"/>
          <a:cs typeface="Times New Roman"/>
        </a:defRPr>
      </a:lvl1pPr>
      <a:lvl2pPr marL="800100" indent="-342900" algn="l" rtl="0" fontAlgn="base">
        <a:spcBef>
          <a:spcPct val="20000"/>
        </a:spcBef>
        <a:spcAft>
          <a:spcPct val="0"/>
        </a:spcAft>
        <a:buClr>
          <a:srgbClr val="EF3F4A"/>
        </a:buClr>
        <a:buChar char="–"/>
        <a:tabLst/>
        <a:defRPr sz="2800">
          <a:solidFill>
            <a:srgbClr val="000000"/>
          </a:solidFill>
          <a:latin typeface="Times New Roman"/>
          <a:ea typeface="+mn-ea"/>
          <a:cs typeface="Times New Roman"/>
        </a:defRPr>
      </a:lvl2pPr>
      <a:lvl3pPr marL="1143000" indent="-228600" algn="l" rtl="0" fontAlgn="base">
        <a:spcBef>
          <a:spcPct val="20000"/>
        </a:spcBef>
        <a:spcAft>
          <a:spcPct val="0"/>
        </a:spcAft>
        <a:buClr>
          <a:srgbClr val="EF3F4A"/>
        </a:buClr>
        <a:buChar char="•"/>
        <a:defRPr sz="2400">
          <a:solidFill>
            <a:srgbClr val="000000"/>
          </a:solidFill>
          <a:latin typeface="Times New Roman"/>
          <a:ea typeface="+mn-ea"/>
          <a:cs typeface="Times New Roman"/>
        </a:defRPr>
      </a:lvl3pPr>
      <a:lvl4pPr marL="1600200" indent="-228600" algn="l" rtl="0" fontAlgn="base">
        <a:spcBef>
          <a:spcPct val="20000"/>
        </a:spcBef>
        <a:spcAft>
          <a:spcPct val="0"/>
        </a:spcAft>
        <a:buClr>
          <a:srgbClr val="EF3F4A"/>
        </a:buClr>
        <a:buChar char="–"/>
        <a:defRPr sz="2000">
          <a:solidFill>
            <a:srgbClr val="000000"/>
          </a:solidFill>
          <a:latin typeface="Times New Roman"/>
          <a:ea typeface="+mn-ea"/>
          <a:cs typeface="Times New Roman"/>
        </a:defRPr>
      </a:lvl4pPr>
      <a:lvl5pPr marL="2057400" indent="-228600" algn="l" rtl="0" fontAlgn="base">
        <a:spcBef>
          <a:spcPct val="20000"/>
        </a:spcBef>
        <a:spcAft>
          <a:spcPct val="0"/>
        </a:spcAft>
        <a:buClr>
          <a:srgbClr val="EF3F4A"/>
        </a:buClr>
        <a:buChar char="»"/>
        <a:defRPr sz="2000">
          <a:solidFill>
            <a:srgbClr val="000000"/>
          </a:solidFill>
          <a:latin typeface="Times New Roman"/>
          <a:ea typeface="+mn-ea"/>
          <a:cs typeface="Times New Roman"/>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jpg"/></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138.bin"/><Relationship Id="rId4" Type="http://schemas.openxmlformats.org/officeDocument/2006/relationships/image" Target="../media/image181.emf"/><Relationship Id="rId5" Type="http://schemas.openxmlformats.org/officeDocument/2006/relationships/oleObject" Target="../embeddings/oleObject139.bin"/><Relationship Id="rId6" Type="http://schemas.openxmlformats.org/officeDocument/2006/relationships/image" Target="../media/image182.emf"/><Relationship Id="rId7" Type="http://schemas.openxmlformats.org/officeDocument/2006/relationships/oleObject" Target="../embeddings/oleObject140.bin"/><Relationship Id="rId8" Type="http://schemas.openxmlformats.org/officeDocument/2006/relationships/image" Target="../media/image183.emf"/><Relationship Id="rId9" Type="http://schemas.openxmlformats.org/officeDocument/2006/relationships/oleObject" Target="../embeddings/oleObject141.bin"/><Relationship Id="rId10" Type="http://schemas.openxmlformats.org/officeDocument/2006/relationships/image" Target="../media/image184.emf"/><Relationship Id="rId1" Type="http://schemas.openxmlformats.org/officeDocument/2006/relationships/vmlDrawing" Target="../drawings/vmlDrawing43.vml"/><Relationship Id="rId2" Type="http://schemas.openxmlformats.org/officeDocument/2006/relationships/slideLayout" Target="../slideLayouts/slideLayout2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3.xml.rels><?xml version="1.0" encoding="UTF-8" standalone="yes"?>
<Relationships xmlns="http://schemas.openxmlformats.org/package/2006/relationships"><Relationship Id="rId9" Type="http://schemas.openxmlformats.org/officeDocument/2006/relationships/oleObject" Target="../embeddings/oleObject145.bin"/><Relationship Id="rId20" Type="http://schemas.openxmlformats.org/officeDocument/2006/relationships/oleObject" Target="../embeddings/oleObject151.bin"/><Relationship Id="rId21" Type="http://schemas.openxmlformats.org/officeDocument/2006/relationships/image" Target="../media/image193.emf"/><Relationship Id="rId10" Type="http://schemas.openxmlformats.org/officeDocument/2006/relationships/image" Target="../media/image188.emf"/><Relationship Id="rId11" Type="http://schemas.openxmlformats.org/officeDocument/2006/relationships/oleObject" Target="../embeddings/oleObject146.bin"/><Relationship Id="rId12" Type="http://schemas.openxmlformats.org/officeDocument/2006/relationships/image" Target="../media/image189.emf"/><Relationship Id="rId13" Type="http://schemas.openxmlformats.org/officeDocument/2006/relationships/oleObject" Target="../embeddings/oleObject147.bin"/><Relationship Id="rId14" Type="http://schemas.openxmlformats.org/officeDocument/2006/relationships/image" Target="../media/image190.emf"/><Relationship Id="rId15" Type="http://schemas.openxmlformats.org/officeDocument/2006/relationships/oleObject" Target="../embeddings/oleObject148.bin"/><Relationship Id="rId16" Type="http://schemas.openxmlformats.org/officeDocument/2006/relationships/image" Target="../media/image191.emf"/><Relationship Id="rId17" Type="http://schemas.openxmlformats.org/officeDocument/2006/relationships/oleObject" Target="../embeddings/oleObject149.bin"/><Relationship Id="rId18" Type="http://schemas.openxmlformats.org/officeDocument/2006/relationships/oleObject" Target="../embeddings/oleObject150.bin"/><Relationship Id="rId19" Type="http://schemas.openxmlformats.org/officeDocument/2006/relationships/image" Target="../media/image192.emf"/><Relationship Id="rId1" Type="http://schemas.openxmlformats.org/officeDocument/2006/relationships/vmlDrawing" Target="../drawings/vmlDrawing44.vml"/><Relationship Id="rId2" Type="http://schemas.openxmlformats.org/officeDocument/2006/relationships/slideLayout" Target="../slideLayouts/slideLayout30.xml"/><Relationship Id="rId3" Type="http://schemas.openxmlformats.org/officeDocument/2006/relationships/oleObject" Target="../embeddings/oleObject142.bin"/><Relationship Id="rId4" Type="http://schemas.openxmlformats.org/officeDocument/2006/relationships/image" Target="../media/image185.emf"/><Relationship Id="rId5" Type="http://schemas.openxmlformats.org/officeDocument/2006/relationships/oleObject" Target="../embeddings/oleObject143.bin"/><Relationship Id="rId6" Type="http://schemas.openxmlformats.org/officeDocument/2006/relationships/image" Target="../media/image186.emf"/><Relationship Id="rId7" Type="http://schemas.openxmlformats.org/officeDocument/2006/relationships/oleObject" Target="../embeddings/oleObject144.bin"/><Relationship Id="rId8" Type="http://schemas.openxmlformats.org/officeDocument/2006/relationships/image" Target="../media/image187.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6.jpg"/><Relationship Id="rId3"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28.wmf"/><Relationship Id="rId5" Type="http://schemas.openxmlformats.org/officeDocument/2006/relationships/oleObject" Target="../embeddings/oleObject16.bin"/><Relationship Id="rId6" Type="http://schemas.openxmlformats.org/officeDocument/2006/relationships/image" Target="../media/image29.wmf"/><Relationship Id="rId1" Type="http://schemas.openxmlformats.org/officeDocument/2006/relationships/vmlDrawing" Target="../drawings/vmlDrawing3.vml"/><Relationship Id="rId2"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oleObject" Target="../embeddings/oleObject17.bin"/><Relationship Id="rId5" Type="http://schemas.openxmlformats.org/officeDocument/2006/relationships/image" Target="../media/image30.emf"/><Relationship Id="rId6" Type="http://schemas.openxmlformats.org/officeDocument/2006/relationships/oleObject" Target="../embeddings/oleObject18.bin"/><Relationship Id="rId7" Type="http://schemas.openxmlformats.org/officeDocument/2006/relationships/image" Target="../media/image31.emf"/><Relationship Id="rId1" Type="http://schemas.openxmlformats.org/officeDocument/2006/relationships/vmlDrawing" Target="../drawings/vmlDrawing4.vml"/><Relationship Id="rId2"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2.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32.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jpg"/><Relationship Id="rId3" Type="http://schemas.openxmlformats.org/officeDocument/2006/relationships/image" Target="../media/image3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oleObject" Target="../embeddings/oleObject19.bin"/><Relationship Id="rId5" Type="http://schemas.openxmlformats.org/officeDocument/2006/relationships/image" Target="../media/image35.emf"/><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oleObject" Target="../embeddings/oleObject20.bin"/><Relationship Id="rId5" Type="http://schemas.openxmlformats.org/officeDocument/2006/relationships/image" Target="../media/image35.emf"/><Relationship Id="rId1" Type="http://schemas.openxmlformats.org/officeDocument/2006/relationships/vmlDrawing" Target="../drawings/vmlDrawing6.vml"/><Relationship Id="rId2"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11" Type="http://schemas.openxmlformats.org/officeDocument/2006/relationships/oleObject" Target="../embeddings/oleObject24.bin"/><Relationship Id="rId12" Type="http://schemas.openxmlformats.org/officeDocument/2006/relationships/image" Target="../media/image39.emf"/><Relationship Id="rId1" Type="http://schemas.openxmlformats.org/officeDocument/2006/relationships/vmlDrawing" Target="../drawings/vmlDrawing7.vml"/><Relationship Id="rId2" Type="http://schemas.openxmlformats.org/officeDocument/2006/relationships/slideLayout" Target="../slideLayouts/slideLayout6.xml"/><Relationship Id="rId3" Type="http://schemas.openxmlformats.org/officeDocument/2006/relationships/image" Target="../media/image34.jpg"/><Relationship Id="rId4" Type="http://schemas.openxmlformats.org/officeDocument/2006/relationships/image" Target="../media/image33.jpg"/><Relationship Id="rId5" Type="http://schemas.openxmlformats.org/officeDocument/2006/relationships/oleObject" Target="../embeddings/oleObject21.bin"/><Relationship Id="rId6" Type="http://schemas.openxmlformats.org/officeDocument/2006/relationships/image" Target="../media/image36.emf"/><Relationship Id="rId7" Type="http://schemas.openxmlformats.org/officeDocument/2006/relationships/oleObject" Target="../embeddings/oleObject22.bin"/><Relationship Id="rId8" Type="http://schemas.openxmlformats.org/officeDocument/2006/relationships/image" Target="../media/image37.emf"/><Relationship Id="rId9" Type="http://schemas.openxmlformats.org/officeDocument/2006/relationships/oleObject" Target="../embeddings/oleObject23.bin"/><Relationship Id="rId10" Type="http://schemas.openxmlformats.org/officeDocument/2006/relationships/image" Target="../media/image38.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oleObject" Target="../embeddings/oleObject25.bin"/><Relationship Id="rId5" Type="http://schemas.openxmlformats.org/officeDocument/2006/relationships/image" Target="../media/image41.emf"/><Relationship Id="rId6" Type="http://schemas.openxmlformats.org/officeDocument/2006/relationships/oleObject" Target="../embeddings/oleObject26.bin"/><Relationship Id="rId7" Type="http://schemas.openxmlformats.org/officeDocument/2006/relationships/image" Target="../media/image42.emf"/><Relationship Id="rId1" Type="http://schemas.openxmlformats.org/officeDocument/2006/relationships/vmlDrawing" Target="../drawings/vmlDrawing8.vml"/><Relationship Id="rId2"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jpg"/></Relationships>
</file>

<file path=ppt/slides/_rels/slide30.xml.rels><?xml version="1.0" encoding="UTF-8" standalone="yes"?>
<Relationships xmlns="http://schemas.openxmlformats.org/package/2006/relationships"><Relationship Id="rId11" Type="http://schemas.openxmlformats.org/officeDocument/2006/relationships/image" Target="../media/image43.emf"/><Relationship Id="rId12" Type="http://schemas.openxmlformats.org/officeDocument/2006/relationships/oleObject" Target="../embeddings/oleObject30.bin"/><Relationship Id="rId1" Type="http://schemas.openxmlformats.org/officeDocument/2006/relationships/vmlDrawing" Target="../drawings/vmlDrawing9.vml"/><Relationship Id="rId2" Type="http://schemas.openxmlformats.org/officeDocument/2006/relationships/slideLayout" Target="../slideLayouts/slideLayout6.xml"/><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oleObject" Target="../embeddings/oleObject27.bin"/><Relationship Id="rId7" Type="http://schemas.openxmlformats.org/officeDocument/2006/relationships/image" Target="../media/image42.emf"/><Relationship Id="rId8" Type="http://schemas.openxmlformats.org/officeDocument/2006/relationships/oleObject" Target="../embeddings/oleObject28.bin"/><Relationship Id="rId9" Type="http://schemas.openxmlformats.org/officeDocument/2006/relationships/image" Target="../media/image41.emf"/><Relationship Id="rId10" Type="http://schemas.openxmlformats.org/officeDocument/2006/relationships/oleObject" Target="../embeddings/oleObject29.bin"/></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1.jpg"/></Relationships>
</file>

<file path=ppt/slides/_rels/slide37.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54.JPG"/><Relationship Id="rId5" Type="http://schemas.openxmlformats.org/officeDocument/2006/relationships/image" Target="../media/image55.JPG"/><Relationship Id="rId6" Type="http://schemas.openxmlformats.org/officeDocument/2006/relationships/image" Target="../media/image56.JPG"/><Relationship Id="rId7" Type="http://schemas.openxmlformats.org/officeDocument/2006/relationships/image" Target="../media/image57.JPG"/><Relationship Id="rId8" Type="http://schemas.openxmlformats.org/officeDocument/2006/relationships/image" Target="../media/image49.jpg"/><Relationship Id="rId1" Type="http://schemas.openxmlformats.org/officeDocument/2006/relationships/slideLayout" Target="../slideLayouts/slideLayout10.xml"/><Relationship Id="rId2" Type="http://schemas.openxmlformats.org/officeDocument/2006/relationships/image" Target="../media/image5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oleObject" Target="../embeddings/oleObject31.bin"/><Relationship Id="rId5" Type="http://schemas.openxmlformats.org/officeDocument/2006/relationships/image" Target="../media/image60.emf"/><Relationship Id="rId6" Type="http://schemas.openxmlformats.org/officeDocument/2006/relationships/oleObject" Target="../embeddings/oleObject32.bin"/><Relationship Id="rId1" Type="http://schemas.openxmlformats.org/officeDocument/2006/relationships/vmlDrawing" Target="../drawings/vmlDrawing10.vml"/><Relationship Id="rId2"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65.jpg"/><Relationship Id="rId5" Type="http://schemas.openxmlformats.org/officeDocument/2006/relationships/oleObject" Target="../embeddings/oleObject33.bin"/><Relationship Id="rId6" Type="http://schemas.openxmlformats.org/officeDocument/2006/relationships/image" Target="../media/image62.emf"/><Relationship Id="rId7" Type="http://schemas.openxmlformats.org/officeDocument/2006/relationships/oleObject" Target="../embeddings/oleObject34.bin"/><Relationship Id="rId8" Type="http://schemas.openxmlformats.org/officeDocument/2006/relationships/image" Target="../media/image63.emf"/><Relationship Id="rId1" Type="http://schemas.openxmlformats.org/officeDocument/2006/relationships/vmlDrawing" Target="../drawings/vmlDrawing11.vml"/><Relationship Id="rId2"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g"/><Relationship Id="rId4" Type="http://schemas.openxmlformats.org/officeDocument/2006/relationships/oleObject" Target="../embeddings/oleObject35.bin"/><Relationship Id="rId5" Type="http://schemas.openxmlformats.org/officeDocument/2006/relationships/image" Target="../media/image66.emf"/><Relationship Id="rId1" Type="http://schemas.openxmlformats.org/officeDocument/2006/relationships/vmlDrawing" Target="../drawings/vmlDrawing12.vml"/><Relationship Id="rId2"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36.bin"/><Relationship Id="rId4" Type="http://schemas.openxmlformats.org/officeDocument/2006/relationships/image" Target="../media/image68.wmf"/><Relationship Id="rId5" Type="http://schemas.openxmlformats.org/officeDocument/2006/relationships/image" Target="../media/image70.jpg"/><Relationship Id="rId6" Type="http://schemas.openxmlformats.org/officeDocument/2006/relationships/oleObject" Target="../embeddings/oleObject37.bin"/><Relationship Id="rId7" Type="http://schemas.openxmlformats.org/officeDocument/2006/relationships/image" Target="../media/image69.emf"/><Relationship Id="rId1" Type="http://schemas.openxmlformats.org/officeDocument/2006/relationships/vmlDrawing" Target="../drawings/vmlDrawing13.vml"/><Relationship Id="rId2"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38.bin"/><Relationship Id="rId4" Type="http://schemas.openxmlformats.org/officeDocument/2006/relationships/image" Target="../media/image71.emf"/><Relationship Id="rId5" Type="http://schemas.openxmlformats.org/officeDocument/2006/relationships/oleObject" Target="../embeddings/oleObject39.bin"/><Relationship Id="rId6" Type="http://schemas.openxmlformats.org/officeDocument/2006/relationships/image" Target="../media/image72.emf"/><Relationship Id="rId7" Type="http://schemas.openxmlformats.org/officeDocument/2006/relationships/oleObject" Target="../embeddings/oleObject40.bin"/><Relationship Id="rId8" Type="http://schemas.openxmlformats.org/officeDocument/2006/relationships/image" Target="../media/image73.emf"/><Relationship Id="rId1" Type="http://schemas.openxmlformats.org/officeDocument/2006/relationships/vmlDrawing" Target="../drawings/vmlDrawing14.vml"/><Relationship Id="rId2"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41.bin"/><Relationship Id="rId4" Type="http://schemas.openxmlformats.org/officeDocument/2006/relationships/image" Target="../media/image74.emf"/><Relationship Id="rId5" Type="http://schemas.openxmlformats.org/officeDocument/2006/relationships/oleObject" Target="../embeddings/oleObject42.bin"/><Relationship Id="rId6" Type="http://schemas.openxmlformats.org/officeDocument/2006/relationships/image" Target="../media/image75.emf"/><Relationship Id="rId1" Type="http://schemas.openxmlformats.org/officeDocument/2006/relationships/vmlDrawing" Target="../drawings/vmlDrawing15.vml"/><Relationship Id="rId2"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43.bin"/><Relationship Id="rId4" Type="http://schemas.openxmlformats.org/officeDocument/2006/relationships/image" Target="../media/image76.emf"/><Relationship Id="rId5" Type="http://schemas.openxmlformats.org/officeDocument/2006/relationships/oleObject" Target="../embeddings/oleObject44.bin"/><Relationship Id="rId6" Type="http://schemas.openxmlformats.org/officeDocument/2006/relationships/image" Target="../media/image77.emf"/><Relationship Id="rId1" Type="http://schemas.openxmlformats.org/officeDocument/2006/relationships/vmlDrawing" Target="../drawings/vmlDrawing16.vml"/><Relationship Id="rId2"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79.jpg"/><Relationship Id="rId4" Type="http://schemas.openxmlformats.org/officeDocument/2006/relationships/oleObject" Target="../embeddings/oleObject45.bin"/><Relationship Id="rId5" Type="http://schemas.openxmlformats.org/officeDocument/2006/relationships/image" Target="../media/image78.emf"/><Relationship Id="rId1" Type="http://schemas.openxmlformats.org/officeDocument/2006/relationships/vmlDrawing" Target="../drawings/vmlDrawing17.vml"/><Relationship Id="rId2"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6.png"/><Relationship Id="rId5" Type="http://schemas.openxmlformats.org/officeDocument/2006/relationships/hyperlink" Target="https://www.math.nyu.edu/~crorres/Archimedes/Lever/LeverQuotes.html" TargetMode="External"/><Relationship Id="rId6" Type="http://schemas.openxmlformats.org/officeDocument/2006/relationships/image" Target="../media/image7.png"/><Relationship Id="rId7" Type="http://schemas.openxmlformats.org/officeDocument/2006/relationships/image" Target="../media/image8.png"/><Relationship Id="rId1" Type="http://schemas.microsoft.com/office/2007/relationships/media" Target="../media/media1.au"/><Relationship Id="rId2" Type="http://schemas.openxmlformats.org/officeDocument/2006/relationships/audio" Target="../media/media1.au"/></Relationships>
</file>

<file path=ppt/slides/_rels/slide50.xml.rels><?xml version="1.0" encoding="UTF-8" standalone="yes"?>
<Relationships xmlns="http://schemas.openxmlformats.org/package/2006/relationships"><Relationship Id="rId3" Type="http://schemas.openxmlformats.org/officeDocument/2006/relationships/image" Target="../media/image81.gif"/><Relationship Id="rId4" Type="http://schemas.openxmlformats.org/officeDocument/2006/relationships/image" Target="../media/image82.emf"/><Relationship Id="rId5" Type="http://schemas.openxmlformats.org/officeDocument/2006/relationships/oleObject" Target="../embeddings/oleObject46.bin"/><Relationship Id="rId6" Type="http://schemas.openxmlformats.org/officeDocument/2006/relationships/image" Target="../media/image80.emf"/><Relationship Id="rId7" Type="http://schemas.openxmlformats.org/officeDocument/2006/relationships/oleObject" Target="../embeddings/oleObject47.bin"/><Relationship Id="rId1" Type="http://schemas.openxmlformats.org/officeDocument/2006/relationships/vmlDrawing" Target="../drawings/vmlDrawing18.vml"/><Relationship Id="rId2"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2.emf"/><Relationship Id="rId5" Type="http://schemas.openxmlformats.org/officeDocument/2006/relationships/image" Target="../media/image85.emf"/><Relationship Id="rId6" Type="http://schemas.openxmlformats.org/officeDocument/2006/relationships/image" Target="../media/image81.gif"/><Relationship Id="rId1" Type="http://schemas.openxmlformats.org/officeDocument/2006/relationships/slideLayout" Target="../slideLayouts/slideLayout24.xml"/><Relationship Id="rId2" Type="http://schemas.openxmlformats.org/officeDocument/2006/relationships/image" Target="../media/image83.jpg"/></Relationships>
</file>

<file path=ppt/slides/_rels/slide52.xml.rels><?xml version="1.0" encoding="UTF-8" standalone="yes"?>
<Relationships xmlns="http://schemas.openxmlformats.org/package/2006/relationships"><Relationship Id="rId3" Type="http://schemas.openxmlformats.org/officeDocument/2006/relationships/image" Target="../media/image88.jpg"/><Relationship Id="rId4" Type="http://schemas.openxmlformats.org/officeDocument/2006/relationships/oleObject" Target="../embeddings/oleObject48.bin"/><Relationship Id="rId5" Type="http://schemas.openxmlformats.org/officeDocument/2006/relationships/image" Target="../media/image86.emf"/><Relationship Id="rId6" Type="http://schemas.openxmlformats.org/officeDocument/2006/relationships/oleObject" Target="../embeddings/oleObject49.bin"/><Relationship Id="rId7" Type="http://schemas.openxmlformats.org/officeDocument/2006/relationships/image" Target="../media/image87.emf"/><Relationship Id="rId1" Type="http://schemas.openxmlformats.org/officeDocument/2006/relationships/vmlDrawing" Target="../drawings/vmlDrawing19.vml"/><Relationship Id="rId2"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11" Type="http://schemas.openxmlformats.org/officeDocument/2006/relationships/image" Target="../media/image88.jpg"/><Relationship Id="rId12" Type="http://schemas.openxmlformats.org/officeDocument/2006/relationships/image" Target="../media/image93.jpg"/><Relationship Id="rId1" Type="http://schemas.openxmlformats.org/officeDocument/2006/relationships/vmlDrawing" Target="../drawings/vmlDrawing20.vml"/><Relationship Id="rId2" Type="http://schemas.openxmlformats.org/officeDocument/2006/relationships/slideLayout" Target="../slideLayouts/slideLayout23.xml"/><Relationship Id="rId3" Type="http://schemas.openxmlformats.org/officeDocument/2006/relationships/oleObject" Target="../embeddings/oleObject50.bin"/><Relationship Id="rId4" Type="http://schemas.openxmlformats.org/officeDocument/2006/relationships/image" Target="../media/image89.emf"/><Relationship Id="rId5" Type="http://schemas.openxmlformats.org/officeDocument/2006/relationships/oleObject" Target="../embeddings/oleObject51.bin"/><Relationship Id="rId6" Type="http://schemas.openxmlformats.org/officeDocument/2006/relationships/image" Target="../media/image90.emf"/><Relationship Id="rId7" Type="http://schemas.openxmlformats.org/officeDocument/2006/relationships/oleObject" Target="../embeddings/oleObject52.bin"/><Relationship Id="rId8" Type="http://schemas.openxmlformats.org/officeDocument/2006/relationships/image" Target="../media/image91.emf"/><Relationship Id="rId9" Type="http://schemas.openxmlformats.org/officeDocument/2006/relationships/oleObject" Target="../embeddings/oleObject53.bin"/><Relationship Id="rId10" Type="http://schemas.openxmlformats.org/officeDocument/2006/relationships/image" Target="../media/image92.emf"/></Relationships>
</file>

<file path=ppt/slides/_rels/slide54.xml.rels><?xml version="1.0" encoding="UTF-8" standalone="yes"?>
<Relationships xmlns="http://schemas.openxmlformats.org/package/2006/relationships"><Relationship Id="rId3" Type="http://schemas.openxmlformats.org/officeDocument/2006/relationships/image" Target="../media/image88.jpg"/><Relationship Id="rId4" Type="http://schemas.openxmlformats.org/officeDocument/2006/relationships/oleObject" Target="../embeddings/oleObject54.bin"/><Relationship Id="rId5" Type="http://schemas.openxmlformats.org/officeDocument/2006/relationships/image" Target="../media/image94.emf"/><Relationship Id="rId1" Type="http://schemas.openxmlformats.org/officeDocument/2006/relationships/vmlDrawing" Target="../drawings/vmlDrawing21.vml"/><Relationship Id="rId2"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55.bin"/><Relationship Id="rId4" Type="http://schemas.openxmlformats.org/officeDocument/2006/relationships/image" Target="../media/image95.emf"/><Relationship Id="rId5" Type="http://schemas.openxmlformats.org/officeDocument/2006/relationships/image" Target="../media/image93.jpg"/><Relationship Id="rId6" Type="http://schemas.openxmlformats.org/officeDocument/2006/relationships/oleObject" Target="../embeddings/oleObject56.bin"/><Relationship Id="rId7" Type="http://schemas.openxmlformats.org/officeDocument/2006/relationships/image" Target="../media/image96.emf"/><Relationship Id="rId1" Type="http://schemas.openxmlformats.org/officeDocument/2006/relationships/vmlDrawing" Target="../drawings/vmlDrawing22.vml"/><Relationship Id="rId2"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11" Type="http://schemas.openxmlformats.org/officeDocument/2006/relationships/oleObject" Target="../embeddings/oleObject60.bin"/><Relationship Id="rId12" Type="http://schemas.openxmlformats.org/officeDocument/2006/relationships/image" Target="../media/image100.emf"/><Relationship Id="rId13" Type="http://schemas.openxmlformats.org/officeDocument/2006/relationships/oleObject" Target="../embeddings/oleObject61.bin"/><Relationship Id="rId14" Type="http://schemas.openxmlformats.org/officeDocument/2006/relationships/image" Target="../media/image101.emf"/><Relationship Id="rId15" Type="http://schemas.openxmlformats.org/officeDocument/2006/relationships/oleObject" Target="../embeddings/oleObject62.bin"/><Relationship Id="rId16" Type="http://schemas.openxmlformats.org/officeDocument/2006/relationships/image" Target="../media/image102.emf"/><Relationship Id="rId1" Type="http://schemas.openxmlformats.org/officeDocument/2006/relationships/vmlDrawing" Target="../drawings/vmlDrawing23.vml"/><Relationship Id="rId2" Type="http://schemas.openxmlformats.org/officeDocument/2006/relationships/slideLayout" Target="../slideLayouts/slideLayout26.xml"/><Relationship Id="rId3" Type="http://schemas.openxmlformats.org/officeDocument/2006/relationships/image" Target="../media/image93.jpg"/><Relationship Id="rId4" Type="http://schemas.openxmlformats.org/officeDocument/2006/relationships/image" Target="../media/image88.jpg"/><Relationship Id="rId5" Type="http://schemas.openxmlformats.org/officeDocument/2006/relationships/oleObject" Target="../embeddings/oleObject57.bin"/><Relationship Id="rId6" Type="http://schemas.openxmlformats.org/officeDocument/2006/relationships/image" Target="../media/image97.emf"/><Relationship Id="rId7" Type="http://schemas.openxmlformats.org/officeDocument/2006/relationships/oleObject" Target="../embeddings/oleObject58.bin"/><Relationship Id="rId8" Type="http://schemas.openxmlformats.org/officeDocument/2006/relationships/image" Target="../media/image98.emf"/><Relationship Id="rId9" Type="http://schemas.openxmlformats.org/officeDocument/2006/relationships/oleObject" Target="../embeddings/oleObject59.bin"/><Relationship Id="rId10" Type="http://schemas.openxmlformats.org/officeDocument/2006/relationships/image" Target="../media/image99.emf"/></Relationships>
</file>

<file path=ppt/slides/_rels/slide57.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1" Type="http://schemas.openxmlformats.org/officeDocument/2006/relationships/slideLayout" Target="../slideLayouts/slideLayout19.xml"/><Relationship Id="rId2" Type="http://schemas.openxmlformats.org/officeDocument/2006/relationships/image" Target="../media/image10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06.jpg"/><Relationship Id="rId3" Type="http://schemas.openxmlformats.org/officeDocument/2006/relationships/image" Target="../media/image105.png"/></Relationships>
</file>

<file path=ppt/slides/_rels/slide59.xml.rels><?xml version="1.0" encoding="UTF-8" standalone="yes"?>
<Relationships xmlns="http://schemas.openxmlformats.org/package/2006/relationships"><Relationship Id="rId3" Type="http://schemas.openxmlformats.org/officeDocument/2006/relationships/image" Target="../media/image106.jpg"/><Relationship Id="rId4" Type="http://schemas.openxmlformats.org/officeDocument/2006/relationships/oleObject" Target="../embeddings/oleObject63.bin"/><Relationship Id="rId5" Type="http://schemas.openxmlformats.org/officeDocument/2006/relationships/image" Target="../media/image107.emf"/><Relationship Id="rId6" Type="http://schemas.openxmlformats.org/officeDocument/2006/relationships/image" Target="../media/image108.png"/><Relationship Id="rId7" Type="http://schemas.openxmlformats.org/officeDocument/2006/relationships/image" Target="../media/image109.png"/><Relationship Id="rId1" Type="http://schemas.openxmlformats.org/officeDocument/2006/relationships/vmlDrawing" Target="../drawings/vmlDrawing24.vml"/><Relationship Id="rId2"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1" Type="http://schemas.openxmlformats.org/officeDocument/2006/relationships/image" Target="../media/image12.emf"/><Relationship Id="rId12" Type="http://schemas.openxmlformats.org/officeDocument/2006/relationships/oleObject" Target="../embeddings/oleObject5.bin"/><Relationship Id="rId13" Type="http://schemas.openxmlformats.org/officeDocument/2006/relationships/image" Target="../media/image13.emf"/><Relationship Id="rId1" Type="http://schemas.openxmlformats.org/officeDocument/2006/relationships/vmlDrawing" Target="../drawings/vmlDrawing1.vml"/><Relationship Id="rId2" Type="http://schemas.openxmlformats.org/officeDocument/2006/relationships/slideLayout" Target="../slideLayouts/slideLayout10.xml"/><Relationship Id="rId3" Type="http://schemas.openxmlformats.org/officeDocument/2006/relationships/image" Target="../media/image14.jpg"/><Relationship Id="rId4" Type="http://schemas.openxmlformats.org/officeDocument/2006/relationships/oleObject" Target="../embeddings/oleObject1.bin"/><Relationship Id="rId5" Type="http://schemas.openxmlformats.org/officeDocument/2006/relationships/image" Target="../media/image9.emf"/><Relationship Id="rId6" Type="http://schemas.openxmlformats.org/officeDocument/2006/relationships/oleObject" Target="../embeddings/oleObject2.bin"/><Relationship Id="rId7" Type="http://schemas.openxmlformats.org/officeDocument/2006/relationships/image" Target="../media/image10.emf"/><Relationship Id="rId8" Type="http://schemas.openxmlformats.org/officeDocument/2006/relationships/oleObject" Target="../embeddings/oleObject3.bin"/><Relationship Id="rId9" Type="http://schemas.openxmlformats.org/officeDocument/2006/relationships/image" Target="../media/image11.emf"/><Relationship Id="rId10" Type="http://schemas.openxmlformats.org/officeDocument/2006/relationships/oleObject" Target="../embeddings/oleObject4.bin"/></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64.bin"/><Relationship Id="rId4" Type="http://schemas.openxmlformats.org/officeDocument/2006/relationships/image" Target="../media/image110.emf"/><Relationship Id="rId5" Type="http://schemas.openxmlformats.org/officeDocument/2006/relationships/image" Target="../media/image106.jpg"/><Relationship Id="rId6" Type="http://schemas.openxmlformats.org/officeDocument/2006/relationships/oleObject" Target="../embeddings/oleObject65.bin"/><Relationship Id="rId7" Type="http://schemas.openxmlformats.org/officeDocument/2006/relationships/image" Target="../media/image111.emf"/><Relationship Id="rId8" Type="http://schemas.openxmlformats.org/officeDocument/2006/relationships/oleObject" Target="../embeddings/oleObject66.bin"/><Relationship Id="rId9" Type="http://schemas.openxmlformats.org/officeDocument/2006/relationships/image" Target="../media/image112.emf"/><Relationship Id="rId1" Type="http://schemas.openxmlformats.org/officeDocument/2006/relationships/vmlDrawing" Target="../drawings/vmlDrawing25.vml"/><Relationship Id="rId2"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67.bin"/><Relationship Id="rId4" Type="http://schemas.openxmlformats.org/officeDocument/2006/relationships/image" Target="../media/image113.wmf"/><Relationship Id="rId5" Type="http://schemas.openxmlformats.org/officeDocument/2006/relationships/oleObject" Target="../embeddings/oleObject68.bin"/><Relationship Id="rId6" Type="http://schemas.openxmlformats.org/officeDocument/2006/relationships/image" Target="../media/image114.emf"/><Relationship Id="rId7" Type="http://schemas.openxmlformats.org/officeDocument/2006/relationships/oleObject" Target="../embeddings/oleObject69.bin"/><Relationship Id="rId8" Type="http://schemas.openxmlformats.org/officeDocument/2006/relationships/image" Target="../media/image110.emf"/><Relationship Id="rId9" Type="http://schemas.openxmlformats.org/officeDocument/2006/relationships/oleObject" Target="../embeddings/oleObject70.bin"/><Relationship Id="rId10" Type="http://schemas.openxmlformats.org/officeDocument/2006/relationships/image" Target="../media/image115.emf"/><Relationship Id="rId11" Type="http://schemas.openxmlformats.org/officeDocument/2006/relationships/image" Target="../media/image106.jpg"/><Relationship Id="rId1" Type="http://schemas.openxmlformats.org/officeDocument/2006/relationships/vmlDrawing" Target="../drawings/vmlDrawing26.vml"/><Relationship Id="rId2"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6.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81.gif"/><Relationship Id="rId3" Type="http://schemas.openxmlformats.org/officeDocument/2006/relationships/image" Target="../media/image82.emf"/></Relationships>
</file>

<file path=ppt/slides/_rels/slide65.xml.rels><?xml version="1.0" encoding="UTF-8" standalone="yes"?>
<Relationships xmlns="http://schemas.openxmlformats.org/package/2006/relationships"><Relationship Id="rId3" Type="http://schemas.openxmlformats.org/officeDocument/2006/relationships/image" Target="../media/image81.gif"/><Relationship Id="rId4" Type="http://schemas.openxmlformats.org/officeDocument/2006/relationships/image" Target="../media/image82.emf"/><Relationship Id="rId1" Type="http://schemas.openxmlformats.org/officeDocument/2006/relationships/slideLayout" Target="../slideLayouts/slideLayout27.xml"/><Relationship Id="rId2" Type="http://schemas.openxmlformats.org/officeDocument/2006/relationships/image" Target="../media/image11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17.jpg"/></Relationships>
</file>

<file path=ppt/slides/_rels/slide67.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jpg"/><Relationship Id="rId1" Type="http://schemas.openxmlformats.org/officeDocument/2006/relationships/slideLayout" Target="../slideLayouts/slideLayout27.xml"/><Relationship Id="rId2" Type="http://schemas.openxmlformats.org/officeDocument/2006/relationships/notesSlide" Target="../notesSlides/notesSlide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17.jpg"/></Relationships>
</file>

<file path=ppt/slides/_rels/slide69.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jpg"/><Relationship Id="rId1" Type="http://schemas.openxmlformats.org/officeDocument/2006/relationships/slideLayout" Target="../slideLayouts/slideLayout27.xml"/><Relationship Id="rId2" Type="http://schemas.openxmlformats.org/officeDocument/2006/relationships/notesSlide" Target="../notesSlides/notesSlide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18.jpg"/></Relationships>
</file>

<file path=ppt/slides/_rels/slide71.xml.rels><?xml version="1.0" encoding="UTF-8" standalone="yes"?>
<Relationships xmlns="http://schemas.openxmlformats.org/package/2006/relationships"><Relationship Id="rId11" Type="http://schemas.openxmlformats.org/officeDocument/2006/relationships/oleObject" Target="../embeddings/oleObject74.bin"/><Relationship Id="rId12" Type="http://schemas.openxmlformats.org/officeDocument/2006/relationships/image" Target="../media/image119.emf"/><Relationship Id="rId13" Type="http://schemas.openxmlformats.org/officeDocument/2006/relationships/oleObject" Target="../embeddings/oleObject75.bin"/><Relationship Id="rId14" Type="http://schemas.openxmlformats.org/officeDocument/2006/relationships/image" Target="../media/image120.emf"/><Relationship Id="rId1" Type="http://schemas.openxmlformats.org/officeDocument/2006/relationships/vmlDrawing" Target="../drawings/vmlDrawing27.vml"/><Relationship Id="rId2" Type="http://schemas.openxmlformats.org/officeDocument/2006/relationships/slideLayout" Target="../slideLayouts/slideLayout23.xml"/><Relationship Id="rId3" Type="http://schemas.openxmlformats.org/officeDocument/2006/relationships/oleObject" Target="../embeddings/oleObject71.bin"/><Relationship Id="rId4" Type="http://schemas.openxmlformats.org/officeDocument/2006/relationships/image" Target="../media/image89.emf"/><Relationship Id="rId5" Type="http://schemas.openxmlformats.org/officeDocument/2006/relationships/oleObject" Target="../embeddings/oleObject72.bin"/><Relationship Id="rId6" Type="http://schemas.openxmlformats.org/officeDocument/2006/relationships/image" Target="../media/image91.emf"/><Relationship Id="rId7" Type="http://schemas.openxmlformats.org/officeDocument/2006/relationships/oleObject" Target="../embeddings/oleObject73.bin"/><Relationship Id="rId8" Type="http://schemas.openxmlformats.org/officeDocument/2006/relationships/image" Target="../media/image92.emf"/><Relationship Id="rId9" Type="http://schemas.openxmlformats.org/officeDocument/2006/relationships/image" Target="../media/image88.jpg"/><Relationship Id="rId10" Type="http://schemas.openxmlformats.org/officeDocument/2006/relationships/image" Target="../media/image93.jpg"/></Relationships>
</file>

<file path=ppt/slides/_rels/slide72.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jpg"/><Relationship Id="rId1" Type="http://schemas.openxmlformats.org/officeDocument/2006/relationships/slideLayout" Target="../slideLayouts/slideLayout27.xml"/><Relationship Id="rId2" Type="http://schemas.openxmlformats.org/officeDocument/2006/relationships/notesSlide" Target="../notesSlides/notesSlide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21.png"/><Relationship Id="rId3" Type="http://schemas.openxmlformats.org/officeDocument/2006/relationships/image" Target="../media/image122.png"/></Relationships>
</file>

<file path=ppt/slides/_rels/slide74.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oleObject" Target="../embeddings/oleObject76.bin"/><Relationship Id="rId7" Type="http://schemas.openxmlformats.org/officeDocument/2006/relationships/image" Target="../media/image123.emf"/><Relationship Id="rId8" Type="http://schemas.openxmlformats.org/officeDocument/2006/relationships/image" Target="../media/image127.png"/><Relationship Id="rId1" Type="http://schemas.openxmlformats.org/officeDocument/2006/relationships/vmlDrawing" Target="../drawings/vmlDrawing28.vml"/><Relationship Id="rId2"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28.png"/></Relationships>
</file>

<file path=ppt/slides/_rels/slide76.xml.rels><?xml version="1.0" encoding="UTF-8" standalone="yes"?>
<Relationships xmlns="http://schemas.openxmlformats.org/package/2006/relationships"><Relationship Id="rId9" Type="http://schemas.openxmlformats.org/officeDocument/2006/relationships/image" Target="../media/image130.emf"/><Relationship Id="rId20" Type="http://schemas.openxmlformats.org/officeDocument/2006/relationships/oleObject" Target="../embeddings/oleObject84.bin"/><Relationship Id="rId21" Type="http://schemas.openxmlformats.org/officeDocument/2006/relationships/image" Target="../media/image136.emf"/><Relationship Id="rId22" Type="http://schemas.openxmlformats.org/officeDocument/2006/relationships/oleObject" Target="../embeddings/oleObject85.bin"/><Relationship Id="rId23" Type="http://schemas.openxmlformats.org/officeDocument/2006/relationships/image" Target="../media/image137.emf"/><Relationship Id="rId24" Type="http://schemas.openxmlformats.org/officeDocument/2006/relationships/oleObject" Target="../embeddings/oleObject86.bin"/><Relationship Id="rId25" Type="http://schemas.openxmlformats.org/officeDocument/2006/relationships/image" Target="../media/image138.emf"/><Relationship Id="rId26" Type="http://schemas.openxmlformats.org/officeDocument/2006/relationships/oleObject" Target="../embeddings/oleObject87.bin"/><Relationship Id="rId27" Type="http://schemas.openxmlformats.org/officeDocument/2006/relationships/image" Target="../media/image139.emf"/><Relationship Id="rId10" Type="http://schemas.openxmlformats.org/officeDocument/2006/relationships/oleObject" Target="../embeddings/oleObject79.bin"/><Relationship Id="rId11" Type="http://schemas.openxmlformats.org/officeDocument/2006/relationships/image" Target="../media/image131.emf"/><Relationship Id="rId12" Type="http://schemas.openxmlformats.org/officeDocument/2006/relationships/oleObject" Target="../embeddings/oleObject80.bin"/><Relationship Id="rId13" Type="http://schemas.openxmlformats.org/officeDocument/2006/relationships/image" Target="../media/image132.emf"/><Relationship Id="rId14" Type="http://schemas.openxmlformats.org/officeDocument/2006/relationships/oleObject" Target="../embeddings/oleObject81.bin"/><Relationship Id="rId15" Type="http://schemas.openxmlformats.org/officeDocument/2006/relationships/image" Target="../media/image133.emf"/><Relationship Id="rId16" Type="http://schemas.openxmlformats.org/officeDocument/2006/relationships/oleObject" Target="../embeddings/oleObject82.bin"/><Relationship Id="rId17" Type="http://schemas.openxmlformats.org/officeDocument/2006/relationships/image" Target="../media/image134.emf"/><Relationship Id="rId18" Type="http://schemas.openxmlformats.org/officeDocument/2006/relationships/oleObject" Target="../embeddings/oleObject83.bin"/><Relationship Id="rId19" Type="http://schemas.openxmlformats.org/officeDocument/2006/relationships/image" Target="../media/image135.emf"/><Relationship Id="rId1" Type="http://schemas.openxmlformats.org/officeDocument/2006/relationships/vmlDrawing" Target="../drawings/vmlDrawing29.vml"/><Relationship Id="rId2" Type="http://schemas.openxmlformats.org/officeDocument/2006/relationships/slideLayout" Target="../slideLayouts/slideLayout19.xml"/><Relationship Id="rId3" Type="http://schemas.openxmlformats.org/officeDocument/2006/relationships/notesSlide" Target="../notesSlides/notesSlide9.xml"/><Relationship Id="rId4" Type="http://schemas.openxmlformats.org/officeDocument/2006/relationships/image" Target="../media/image140.png"/><Relationship Id="rId5" Type="http://schemas.openxmlformats.org/officeDocument/2006/relationships/image" Target="../media/image141.png"/><Relationship Id="rId6" Type="http://schemas.openxmlformats.org/officeDocument/2006/relationships/oleObject" Target="../embeddings/oleObject77.bin"/><Relationship Id="rId7" Type="http://schemas.openxmlformats.org/officeDocument/2006/relationships/image" Target="../media/image129.emf"/><Relationship Id="rId8" Type="http://schemas.openxmlformats.org/officeDocument/2006/relationships/oleObject" Target="../embeddings/oleObject78.bin"/></Relationships>
</file>

<file path=ppt/slides/_rels/slide77.xml.rels><?xml version="1.0" encoding="UTF-8" standalone="yes"?>
<Relationships xmlns="http://schemas.openxmlformats.org/package/2006/relationships"><Relationship Id="rId9" Type="http://schemas.openxmlformats.org/officeDocument/2006/relationships/image" Target="../media/image130.emf"/><Relationship Id="rId20" Type="http://schemas.openxmlformats.org/officeDocument/2006/relationships/oleObject" Target="../embeddings/oleObject95.bin"/><Relationship Id="rId21" Type="http://schemas.openxmlformats.org/officeDocument/2006/relationships/image" Target="../media/image136.emf"/><Relationship Id="rId22" Type="http://schemas.openxmlformats.org/officeDocument/2006/relationships/oleObject" Target="../embeddings/oleObject96.bin"/><Relationship Id="rId23" Type="http://schemas.openxmlformats.org/officeDocument/2006/relationships/image" Target="../media/image137.emf"/><Relationship Id="rId24" Type="http://schemas.openxmlformats.org/officeDocument/2006/relationships/oleObject" Target="../embeddings/oleObject97.bin"/><Relationship Id="rId25" Type="http://schemas.openxmlformats.org/officeDocument/2006/relationships/image" Target="../media/image138.emf"/><Relationship Id="rId26" Type="http://schemas.openxmlformats.org/officeDocument/2006/relationships/oleObject" Target="../embeddings/oleObject98.bin"/><Relationship Id="rId27" Type="http://schemas.openxmlformats.org/officeDocument/2006/relationships/image" Target="../media/image139.emf"/><Relationship Id="rId28" Type="http://schemas.openxmlformats.org/officeDocument/2006/relationships/image" Target="../media/image142.png"/><Relationship Id="rId29" Type="http://schemas.openxmlformats.org/officeDocument/2006/relationships/hyperlink" Target="https://www.youtube.com/watch?v=_36MiCUS1ro" TargetMode="External"/><Relationship Id="rId30" Type="http://schemas.openxmlformats.org/officeDocument/2006/relationships/hyperlink" Target="https://www.youtube.com/watch?v=dt_XJp77-mk" TargetMode="External"/><Relationship Id="rId10" Type="http://schemas.openxmlformats.org/officeDocument/2006/relationships/oleObject" Target="../embeddings/oleObject90.bin"/><Relationship Id="rId11" Type="http://schemas.openxmlformats.org/officeDocument/2006/relationships/image" Target="../media/image131.emf"/><Relationship Id="rId12" Type="http://schemas.openxmlformats.org/officeDocument/2006/relationships/oleObject" Target="../embeddings/oleObject91.bin"/><Relationship Id="rId13" Type="http://schemas.openxmlformats.org/officeDocument/2006/relationships/image" Target="../media/image132.emf"/><Relationship Id="rId14" Type="http://schemas.openxmlformats.org/officeDocument/2006/relationships/oleObject" Target="../embeddings/oleObject92.bin"/><Relationship Id="rId15" Type="http://schemas.openxmlformats.org/officeDocument/2006/relationships/image" Target="../media/image133.emf"/><Relationship Id="rId16" Type="http://schemas.openxmlformats.org/officeDocument/2006/relationships/oleObject" Target="../embeddings/oleObject93.bin"/><Relationship Id="rId17" Type="http://schemas.openxmlformats.org/officeDocument/2006/relationships/image" Target="../media/image134.emf"/><Relationship Id="rId18" Type="http://schemas.openxmlformats.org/officeDocument/2006/relationships/oleObject" Target="../embeddings/oleObject94.bin"/><Relationship Id="rId19" Type="http://schemas.openxmlformats.org/officeDocument/2006/relationships/image" Target="../media/image135.emf"/><Relationship Id="rId1" Type="http://schemas.openxmlformats.org/officeDocument/2006/relationships/vmlDrawing" Target="../drawings/vmlDrawing30.vml"/><Relationship Id="rId2" Type="http://schemas.openxmlformats.org/officeDocument/2006/relationships/slideLayout" Target="../slideLayouts/slideLayout19.xml"/><Relationship Id="rId3" Type="http://schemas.openxmlformats.org/officeDocument/2006/relationships/notesSlide" Target="../notesSlides/notesSlide10.xml"/><Relationship Id="rId4" Type="http://schemas.openxmlformats.org/officeDocument/2006/relationships/image" Target="../media/image140.png"/><Relationship Id="rId5" Type="http://schemas.openxmlformats.org/officeDocument/2006/relationships/image" Target="../media/image141.png"/><Relationship Id="rId6" Type="http://schemas.openxmlformats.org/officeDocument/2006/relationships/oleObject" Target="../embeddings/oleObject88.bin"/><Relationship Id="rId7" Type="http://schemas.openxmlformats.org/officeDocument/2006/relationships/image" Target="../media/image129.emf"/><Relationship Id="rId8" Type="http://schemas.openxmlformats.org/officeDocument/2006/relationships/oleObject" Target="../embeddings/oleObject89.bin"/></Relationships>
</file>

<file path=ppt/slides/_rels/slide78.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oleObject" Target="../embeddings/oleObject99.bin"/><Relationship Id="rId5" Type="http://schemas.openxmlformats.org/officeDocument/2006/relationships/image" Target="../media/image133.emf"/><Relationship Id="rId6" Type="http://schemas.openxmlformats.org/officeDocument/2006/relationships/oleObject" Target="../embeddings/oleObject100.bin"/><Relationship Id="rId7" Type="http://schemas.openxmlformats.org/officeDocument/2006/relationships/image" Target="../media/image143.emf"/><Relationship Id="rId8" Type="http://schemas.openxmlformats.org/officeDocument/2006/relationships/oleObject" Target="../embeddings/oleObject101.bin"/><Relationship Id="rId9" Type="http://schemas.openxmlformats.org/officeDocument/2006/relationships/image" Target="../media/image144.emf"/><Relationship Id="rId10" Type="http://schemas.openxmlformats.org/officeDocument/2006/relationships/oleObject" Target="../embeddings/oleObject102.bin"/><Relationship Id="rId11" Type="http://schemas.openxmlformats.org/officeDocument/2006/relationships/image" Target="../media/image145.emf"/><Relationship Id="rId1" Type="http://schemas.openxmlformats.org/officeDocument/2006/relationships/vmlDrawing" Target="../drawings/vmlDrawing31.vml"/><Relationship Id="rId2"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0.png"/><Relationship Id="rId5" Type="http://schemas.openxmlformats.org/officeDocument/2006/relationships/image" Target="../media/image147.png"/><Relationship Id="rId6" Type="http://schemas.openxmlformats.org/officeDocument/2006/relationships/oleObject" Target="../embeddings/oleObject103.bin"/><Relationship Id="rId7" Type="http://schemas.openxmlformats.org/officeDocument/2006/relationships/image" Target="../media/image146.emf"/><Relationship Id="rId1" Type="http://schemas.openxmlformats.org/officeDocument/2006/relationships/vmlDrawing" Target="../drawings/vmlDrawing32.vml"/><Relationship Id="rId2"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6.jpg"/><Relationship Id="rId3" Type="http://schemas.openxmlformats.org/officeDocument/2006/relationships/image" Target="../media/image14.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48.png"/><Relationship Id="rId3" Type="http://schemas.openxmlformats.org/officeDocument/2006/relationships/image" Target="../media/image149.jpg"/></Relationships>
</file>

<file path=ppt/slides/_rels/slide81.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image" Target="../media/image116.png"/><Relationship Id="rId5" Type="http://schemas.openxmlformats.org/officeDocument/2006/relationships/image" Target="../media/image149.jpg"/><Relationship Id="rId1" Type="http://schemas.openxmlformats.org/officeDocument/2006/relationships/slideLayout" Target="../slideLayouts/slideLayout27.xml"/><Relationship Id="rId2" Type="http://schemas.openxmlformats.org/officeDocument/2006/relationships/notesSlide" Target="../notesSlides/notesSlide1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50.png"/></Relationships>
</file>

<file path=ppt/slides/_rels/slide83.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50.png"/><Relationship Id="rId1" Type="http://schemas.openxmlformats.org/officeDocument/2006/relationships/slideLayout" Target="../slideLayouts/slideLayout27.xml"/><Relationship Id="rId2" Type="http://schemas.openxmlformats.org/officeDocument/2006/relationships/notesSlide" Target="../notesSlides/notesSlide12.xml"/></Relationships>
</file>

<file path=ppt/slides/_rels/slide84.xml.rels><?xml version="1.0" encoding="UTF-8" standalone="yes"?>
<Relationships xmlns="http://schemas.openxmlformats.org/package/2006/relationships"><Relationship Id="rId3" Type="http://schemas.openxmlformats.org/officeDocument/2006/relationships/image" Target="../media/image154.jpg"/><Relationship Id="rId4" Type="http://schemas.openxmlformats.org/officeDocument/2006/relationships/oleObject" Target="../embeddings/oleObject104.bin"/><Relationship Id="rId5" Type="http://schemas.openxmlformats.org/officeDocument/2006/relationships/image" Target="../media/image60.emf"/><Relationship Id="rId6" Type="http://schemas.openxmlformats.org/officeDocument/2006/relationships/oleObject" Target="../embeddings/oleObject105.bin"/><Relationship Id="rId7" Type="http://schemas.openxmlformats.org/officeDocument/2006/relationships/image" Target="../media/image151.emf"/><Relationship Id="rId8" Type="http://schemas.openxmlformats.org/officeDocument/2006/relationships/oleObject" Target="../embeddings/oleObject106.bin"/><Relationship Id="rId9" Type="http://schemas.openxmlformats.org/officeDocument/2006/relationships/image" Target="../media/image152.emf"/><Relationship Id="rId10" Type="http://schemas.openxmlformats.org/officeDocument/2006/relationships/oleObject" Target="../embeddings/oleObject107.bin"/><Relationship Id="rId11" Type="http://schemas.openxmlformats.org/officeDocument/2006/relationships/image" Target="../media/image153.emf"/><Relationship Id="rId1" Type="http://schemas.openxmlformats.org/officeDocument/2006/relationships/vmlDrawing" Target="../drawings/vmlDrawing33.vml"/><Relationship Id="rId2"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108.bin"/><Relationship Id="rId4" Type="http://schemas.openxmlformats.org/officeDocument/2006/relationships/image" Target="../media/image155.emf"/><Relationship Id="rId5" Type="http://schemas.openxmlformats.org/officeDocument/2006/relationships/oleObject" Target="../embeddings/oleObject109.bin"/><Relationship Id="rId6" Type="http://schemas.openxmlformats.org/officeDocument/2006/relationships/image" Target="../media/image156.emf"/><Relationship Id="rId7" Type="http://schemas.openxmlformats.org/officeDocument/2006/relationships/oleObject" Target="../embeddings/oleObject110.bin"/><Relationship Id="rId8" Type="http://schemas.openxmlformats.org/officeDocument/2006/relationships/image" Target="../media/image157.emf"/><Relationship Id="rId1" Type="http://schemas.openxmlformats.org/officeDocument/2006/relationships/vmlDrawing" Target="../drawings/vmlDrawing34.vml"/><Relationship Id="rId2"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58.jpg"/></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111.bin"/><Relationship Id="rId4" Type="http://schemas.openxmlformats.org/officeDocument/2006/relationships/image" Target="../media/image159.emf"/><Relationship Id="rId5" Type="http://schemas.openxmlformats.org/officeDocument/2006/relationships/oleObject" Target="../embeddings/oleObject112.bin"/><Relationship Id="rId6" Type="http://schemas.openxmlformats.org/officeDocument/2006/relationships/image" Target="../media/image160.emf"/><Relationship Id="rId7" Type="http://schemas.openxmlformats.org/officeDocument/2006/relationships/image" Target="../media/image161.jpg"/><Relationship Id="rId1" Type="http://schemas.openxmlformats.org/officeDocument/2006/relationships/vmlDrawing" Target="../drawings/vmlDrawing35.vml"/><Relationship Id="rId2"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113.bin"/><Relationship Id="rId4" Type="http://schemas.openxmlformats.org/officeDocument/2006/relationships/image" Target="../media/image162.emf"/><Relationship Id="rId5" Type="http://schemas.openxmlformats.org/officeDocument/2006/relationships/oleObject" Target="../embeddings/oleObject114.bin"/><Relationship Id="rId6" Type="http://schemas.openxmlformats.org/officeDocument/2006/relationships/image" Target="../media/image163.emf"/><Relationship Id="rId7" Type="http://schemas.openxmlformats.org/officeDocument/2006/relationships/oleObject" Target="../embeddings/oleObject115.bin"/><Relationship Id="rId8" Type="http://schemas.openxmlformats.org/officeDocument/2006/relationships/image" Target="../media/image160.emf"/><Relationship Id="rId1" Type="http://schemas.openxmlformats.org/officeDocument/2006/relationships/vmlDrawing" Target="../drawings/vmlDrawing36.vml"/><Relationship Id="rId2"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9" Type="http://schemas.openxmlformats.org/officeDocument/2006/relationships/oleObject" Target="../embeddings/oleObject8.bin"/><Relationship Id="rId20" Type="http://schemas.openxmlformats.org/officeDocument/2006/relationships/image" Target="../media/image24.emf"/><Relationship Id="rId21" Type="http://schemas.openxmlformats.org/officeDocument/2006/relationships/oleObject" Target="../embeddings/oleObject14.bin"/><Relationship Id="rId22" Type="http://schemas.openxmlformats.org/officeDocument/2006/relationships/image" Target="../media/image25.emf"/><Relationship Id="rId10" Type="http://schemas.openxmlformats.org/officeDocument/2006/relationships/image" Target="../media/image19.emf"/><Relationship Id="rId11" Type="http://schemas.openxmlformats.org/officeDocument/2006/relationships/oleObject" Target="../embeddings/oleObject9.bin"/><Relationship Id="rId12" Type="http://schemas.openxmlformats.org/officeDocument/2006/relationships/image" Target="../media/image20.emf"/><Relationship Id="rId13" Type="http://schemas.openxmlformats.org/officeDocument/2006/relationships/oleObject" Target="../embeddings/oleObject10.bin"/><Relationship Id="rId14" Type="http://schemas.openxmlformats.org/officeDocument/2006/relationships/image" Target="../media/image21.emf"/><Relationship Id="rId15" Type="http://schemas.openxmlformats.org/officeDocument/2006/relationships/oleObject" Target="../embeddings/oleObject11.bin"/><Relationship Id="rId16" Type="http://schemas.openxmlformats.org/officeDocument/2006/relationships/image" Target="../media/image22.emf"/><Relationship Id="rId17" Type="http://schemas.openxmlformats.org/officeDocument/2006/relationships/oleObject" Target="../embeddings/oleObject12.bin"/><Relationship Id="rId18" Type="http://schemas.openxmlformats.org/officeDocument/2006/relationships/image" Target="../media/image23.emf"/><Relationship Id="rId19" Type="http://schemas.openxmlformats.org/officeDocument/2006/relationships/oleObject" Target="../embeddings/oleObject13.bin"/><Relationship Id="rId1" Type="http://schemas.openxmlformats.org/officeDocument/2006/relationships/vmlDrawing" Target="../drawings/vmlDrawing2.vml"/><Relationship Id="rId2" Type="http://schemas.openxmlformats.org/officeDocument/2006/relationships/slideLayout" Target="../slideLayouts/slideLayout18.xml"/><Relationship Id="rId3" Type="http://schemas.openxmlformats.org/officeDocument/2006/relationships/image" Target="../media/image14.jpg"/><Relationship Id="rId4" Type="http://schemas.openxmlformats.org/officeDocument/2006/relationships/image" Target="../media/image16.jpg"/><Relationship Id="rId5" Type="http://schemas.openxmlformats.org/officeDocument/2006/relationships/oleObject" Target="../embeddings/oleObject6.bin"/><Relationship Id="rId6" Type="http://schemas.openxmlformats.org/officeDocument/2006/relationships/image" Target="../media/image17.emf"/><Relationship Id="rId7" Type="http://schemas.openxmlformats.org/officeDocument/2006/relationships/oleObject" Target="../embeddings/oleObject7.bin"/><Relationship Id="rId8" Type="http://schemas.openxmlformats.org/officeDocument/2006/relationships/image" Target="../media/image18.emf"/></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116.bin"/><Relationship Id="rId4" Type="http://schemas.openxmlformats.org/officeDocument/2006/relationships/image" Target="../media/image164.emf"/><Relationship Id="rId5" Type="http://schemas.openxmlformats.org/officeDocument/2006/relationships/oleObject" Target="../embeddings/oleObject117.bin"/><Relationship Id="rId6" Type="http://schemas.openxmlformats.org/officeDocument/2006/relationships/image" Target="../media/image160.emf"/><Relationship Id="rId7" Type="http://schemas.openxmlformats.org/officeDocument/2006/relationships/image" Target="../media/image161.jpg"/><Relationship Id="rId1" Type="http://schemas.openxmlformats.org/officeDocument/2006/relationships/vmlDrawing" Target="../drawings/vmlDrawing37.vml"/><Relationship Id="rId2"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65.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3.xml.rels><?xml version="1.0" encoding="UTF-8" standalone="yes"?>
<Relationships xmlns="http://schemas.openxmlformats.org/package/2006/relationships"><Relationship Id="rId9" Type="http://schemas.openxmlformats.org/officeDocument/2006/relationships/oleObject" Target="../embeddings/oleObject121.bin"/><Relationship Id="rId20" Type="http://schemas.openxmlformats.org/officeDocument/2006/relationships/oleObject" Target="../embeddings/oleObject128.bin"/><Relationship Id="rId21" Type="http://schemas.openxmlformats.org/officeDocument/2006/relationships/image" Target="../media/image173.emf"/><Relationship Id="rId10" Type="http://schemas.openxmlformats.org/officeDocument/2006/relationships/image" Target="../media/image169.emf"/><Relationship Id="rId11" Type="http://schemas.openxmlformats.org/officeDocument/2006/relationships/oleObject" Target="../embeddings/oleObject122.bin"/><Relationship Id="rId12" Type="http://schemas.openxmlformats.org/officeDocument/2006/relationships/image" Target="../media/image170.emf"/><Relationship Id="rId13" Type="http://schemas.openxmlformats.org/officeDocument/2006/relationships/oleObject" Target="../embeddings/oleObject123.bin"/><Relationship Id="rId14" Type="http://schemas.openxmlformats.org/officeDocument/2006/relationships/image" Target="../media/image171.emf"/><Relationship Id="rId15" Type="http://schemas.openxmlformats.org/officeDocument/2006/relationships/oleObject" Target="../embeddings/oleObject124.bin"/><Relationship Id="rId16" Type="http://schemas.openxmlformats.org/officeDocument/2006/relationships/oleObject" Target="../embeddings/oleObject125.bin"/><Relationship Id="rId17" Type="http://schemas.openxmlformats.org/officeDocument/2006/relationships/oleObject" Target="../embeddings/oleObject126.bin"/><Relationship Id="rId18" Type="http://schemas.openxmlformats.org/officeDocument/2006/relationships/image" Target="../media/image172.emf"/><Relationship Id="rId19" Type="http://schemas.openxmlformats.org/officeDocument/2006/relationships/oleObject" Target="../embeddings/oleObject127.bin"/><Relationship Id="rId1" Type="http://schemas.openxmlformats.org/officeDocument/2006/relationships/vmlDrawing" Target="../drawings/vmlDrawing38.vml"/><Relationship Id="rId2" Type="http://schemas.openxmlformats.org/officeDocument/2006/relationships/slideLayout" Target="../slideLayouts/slideLayout28.xml"/><Relationship Id="rId3" Type="http://schemas.openxmlformats.org/officeDocument/2006/relationships/oleObject" Target="../embeddings/oleObject118.bin"/><Relationship Id="rId4" Type="http://schemas.openxmlformats.org/officeDocument/2006/relationships/image" Target="../media/image166.emf"/><Relationship Id="rId5" Type="http://schemas.openxmlformats.org/officeDocument/2006/relationships/oleObject" Target="../embeddings/oleObject119.bin"/><Relationship Id="rId6" Type="http://schemas.openxmlformats.org/officeDocument/2006/relationships/image" Target="../media/image167.emf"/><Relationship Id="rId7" Type="http://schemas.openxmlformats.org/officeDocument/2006/relationships/oleObject" Target="../embeddings/oleObject120.bin"/><Relationship Id="rId8" Type="http://schemas.openxmlformats.org/officeDocument/2006/relationships/image" Target="../media/image168.emf"/></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129.bin"/><Relationship Id="rId4" Type="http://schemas.openxmlformats.org/officeDocument/2006/relationships/image" Target="../media/image174.emf"/><Relationship Id="rId5" Type="http://schemas.openxmlformats.org/officeDocument/2006/relationships/oleObject" Target="../embeddings/oleObject130.bin"/><Relationship Id="rId6" Type="http://schemas.openxmlformats.org/officeDocument/2006/relationships/image" Target="../media/image175.emf"/><Relationship Id="rId7" Type="http://schemas.openxmlformats.org/officeDocument/2006/relationships/oleObject" Target="../embeddings/oleObject131.bin"/><Relationship Id="rId8" Type="http://schemas.openxmlformats.org/officeDocument/2006/relationships/image" Target="../media/image146.emf"/><Relationship Id="rId1" Type="http://schemas.openxmlformats.org/officeDocument/2006/relationships/vmlDrawing" Target="../drawings/vmlDrawing39.vml"/><Relationship Id="rId2" Type="http://schemas.openxmlformats.org/officeDocument/2006/relationships/slideLayout" Target="../slideLayouts/slideLayout2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132.bin"/><Relationship Id="rId4" Type="http://schemas.openxmlformats.org/officeDocument/2006/relationships/image" Target="../media/image176.emf"/><Relationship Id="rId5" Type="http://schemas.openxmlformats.org/officeDocument/2006/relationships/oleObject" Target="../embeddings/oleObject133.bin"/><Relationship Id="rId6" Type="http://schemas.openxmlformats.org/officeDocument/2006/relationships/image" Target="../media/image177.emf"/><Relationship Id="rId1" Type="http://schemas.openxmlformats.org/officeDocument/2006/relationships/vmlDrawing" Target="../drawings/vmlDrawing40.vml"/><Relationship Id="rId2" Type="http://schemas.openxmlformats.org/officeDocument/2006/relationships/slideLayout" Target="../slideLayouts/slideLayout28.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134.bin"/><Relationship Id="rId4" Type="http://schemas.openxmlformats.org/officeDocument/2006/relationships/image" Target="../media/image178.emf"/><Relationship Id="rId5" Type="http://schemas.openxmlformats.org/officeDocument/2006/relationships/oleObject" Target="../embeddings/oleObject135.bin"/><Relationship Id="rId6" Type="http://schemas.openxmlformats.org/officeDocument/2006/relationships/image" Target="../media/image179.emf"/><Relationship Id="rId7" Type="http://schemas.openxmlformats.org/officeDocument/2006/relationships/oleObject" Target="../embeddings/oleObject136.bin"/><Relationship Id="rId8" Type="http://schemas.openxmlformats.org/officeDocument/2006/relationships/image" Target="../media/image180.emf"/><Relationship Id="rId1" Type="http://schemas.openxmlformats.org/officeDocument/2006/relationships/vmlDrawing" Target="../drawings/vmlDrawing41.vml"/><Relationship Id="rId2" Type="http://schemas.openxmlformats.org/officeDocument/2006/relationships/slideLayout" Target="../slideLayouts/slideLayout2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137.bin"/><Relationship Id="rId4" Type="http://schemas.openxmlformats.org/officeDocument/2006/relationships/image" Target="../media/image72.emf"/><Relationship Id="rId1" Type="http://schemas.openxmlformats.org/officeDocument/2006/relationships/vmlDrawing" Target="../drawings/vmlDrawing42.vml"/><Relationship Id="rId2"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1" name="Rectangle 43"/>
          <p:cNvSpPr>
            <a:spLocks noGrp="1" noChangeArrowheads="1"/>
          </p:cNvSpPr>
          <p:nvPr>
            <p:ph type="ctrTitle"/>
          </p:nvPr>
        </p:nvSpPr>
        <p:spPr>
          <a:xfrm>
            <a:off x="365125" y="2890391"/>
            <a:ext cx="2865011" cy="1077218"/>
          </a:xfrm>
        </p:spPr>
        <p:txBody>
          <a:bodyPr/>
          <a:lstStyle/>
          <a:p>
            <a:r>
              <a:rPr lang="en-US" dirty="0" smtClean="0"/>
              <a:t>Chapter 12 Torque</a:t>
            </a:r>
            <a:endParaRPr lang="en-US" dirty="0"/>
          </a:p>
        </p:txBody>
      </p:sp>
      <p:sp>
        <p:nvSpPr>
          <p:cNvPr id="5" name="Rectangle 17"/>
          <p:cNvSpPr>
            <a:spLocks noGrp="1" noChangeArrowheads="1"/>
          </p:cNvSpPr>
          <p:nvPr>
            <p:ph type="ftr" sz="quarter" idx="3"/>
          </p:nvPr>
        </p:nvSpPr>
        <p:spPr/>
        <p:txBody>
          <a:bodyPr/>
          <a:lstStyle/>
          <a:p>
            <a:r>
              <a:rPr lang="en-GB" dirty="0" smtClean="0"/>
              <a:t>© 2015 Pearson Education, Inc.</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65126" y="1311407"/>
            <a:ext cx="4345003" cy="5279718"/>
          </a:xfrm>
        </p:spPr>
        <p:txBody>
          <a:bodyPr/>
          <a:lstStyle/>
          <a:p>
            <a:r>
              <a:rPr lang="en-US" dirty="0" smtClean="0"/>
              <a:t>	(</a:t>
            </a:r>
            <a:r>
              <a:rPr lang="en-US" i="1" dirty="0"/>
              <a:t>d</a:t>
            </a:r>
            <a:r>
              <a:rPr lang="en-US" dirty="0" smtClean="0"/>
              <a:t>) What </a:t>
            </a:r>
            <a:r>
              <a:rPr lang="en-US" dirty="0"/>
              <a:t>would happen if you remove object 1?</a:t>
            </a:r>
          </a:p>
          <a:p>
            <a:r>
              <a:rPr lang="en-US" dirty="0"/>
              <a:t>(</a:t>
            </a:r>
            <a:r>
              <a:rPr lang="en-US" i="1" dirty="0"/>
              <a:t>e</a:t>
            </a:r>
            <a:r>
              <a:rPr lang="en-US" dirty="0" smtClean="0"/>
              <a:t>) What </a:t>
            </a:r>
            <a:r>
              <a:rPr lang="en-US" dirty="0"/>
              <a:t>would happen if you double the inertia of object 1?</a:t>
            </a:r>
          </a:p>
          <a:p>
            <a:r>
              <a:rPr lang="en-US" dirty="0"/>
              <a:t>(</a:t>
            </a:r>
            <a:r>
              <a:rPr lang="en-US" i="1" dirty="0"/>
              <a:t>f</a:t>
            </a:r>
            <a:r>
              <a:rPr lang="en-US" dirty="0" smtClean="0"/>
              <a:t>) What </a:t>
            </a:r>
            <a:r>
              <a:rPr lang="en-US" dirty="0"/>
              <a:t>would happen if you carefully place a penny on top of object 1? Let the inertia of the two objects be significantly larger than that of the penny.</a:t>
            </a:r>
          </a:p>
          <a:p>
            <a:r>
              <a:rPr lang="en-US" dirty="0"/>
              <a:t>(</a:t>
            </a:r>
            <a:r>
              <a:rPr lang="en-US" i="1" dirty="0"/>
              <a:t>g</a:t>
            </a:r>
            <a:r>
              <a:rPr lang="en-US" dirty="0" smtClean="0"/>
              <a:t>) Is </a:t>
            </a:r>
            <a:r>
              <a:rPr lang="en-US" dirty="0"/>
              <a:t>there a difference between what would happened in parts </a:t>
            </a:r>
            <a:r>
              <a:rPr lang="en-US" i="1" dirty="0"/>
              <a:t>e</a:t>
            </a:r>
            <a:r>
              <a:rPr lang="en-US" dirty="0"/>
              <a:t> and </a:t>
            </a:r>
            <a:r>
              <a:rPr lang="en-US" i="1" dirty="0"/>
              <a:t>f</a:t>
            </a:r>
            <a:r>
              <a:rPr lang="en-US" dirty="0"/>
              <a:t> ?</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a:t>Checkpoint 12.1 (cont.)</a:t>
            </a:r>
          </a:p>
        </p:txBody>
      </p:sp>
      <p:sp>
        <p:nvSpPr>
          <p:cNvPr id="5" name="Text Placeholder 4"/>
          <p:cNvSpPr>
            <a:spLocks noGrp="1"/>
          </p:cNvSpPr>
          <p:nvPr>
            <p:ph type="body" sz="quarter" idx="12"/>
          </p:nvPr>
        </p:nvSpPr>
        <p:spPr/>
        <p:txBody>
          <a:bodyPr/>
          <a:lstStyle/>
          <a:p>
            <a:r>
              <a:rPr lang="en-US" dirty="0" smtClean="0"/>
              <a:t>12.1</a:t>
            </a:r>
            <a:endParaRPr lang="en-US" dirty="0"/>
          </a:p>
        </p:txBody>
      </p:sp>
      <p:sp>
        <p:nvSpPr>
          <p:cNvPr id="10"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10</a:t>
            </a:fld>
            <a:endParaRPr lang="en-US" dirty="0"/>
          </a:p>
        </p:txBody>
      </p:sp>
      <p:pic>
        <p:nvPicPr>
          <p:cNvPr id="12" name="Picture 11" descr="12_04_Figure.jpg"/>
          <p:cNvPicPr>
            <a:picLocks noChangeAspect="1"/>
          </p:cNvPicPr>
          <p:nvPr/>
        </p:nvPicPr>
        <p:blipFill rotWithShape="1">
          <a:blip r:embed="rId2">
            <a:extLst>
              <a:ext uri="{28A0092B-C50C-407E-A947-70E740481C1C}">
                <a14:useLocalDpi xmlns:a14="http://schemas.microsoft.com/office/drawing/2010/main" val="0"/>
              </a:ext>
            </a:extLst>
          </a:blip>
          <a:srcRect b="2863"/>
          <a:stretch/>
        </p:blipFill>
        <p:spPr>
          <a:xfrm>
            <a:off x="4821734" y="1980144"/>
            <a:ext cx="4243655" cy="3149316"/>
          </a:xfrm>
          <a:prstGeom prst="rect">
            <a:avLst/>
          </a:prstGeom>
        </p:spPr>
      </p:pic>
    </p:spTree>
    <p:extLst>
      <p:ext uri="{BB962C8B-B14F-4D97-AF65-F5344CB8AC3E}">
        <p14:creationId xmlns:p14="http://schemas.microsoft.com/office/powerpoint/2010/main" val="1328512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solidFill>
                  <a:srgbClr val="AF2A42"/>
                </a:solidFill>
              </a:rPr>
              <a:t>Quantitative Tools: Angular momentum</a:t>
            </a:r>
            <a:endParaRPr lang="en-US" dirty="0">
              <a:solidFill>
                <a:srgbClr val="AF2A42"/>
              </a:solidFill>
            </a:endParaRPr>
          </a:p>
        </p:txBody>
      </p:sp>
      <p:sp>
        <p:nvSpPr>
          <p:cNvPr id="6" name="Content Placeholder 5"/>
          <p:cNvSpPr>
            <a:spLocks noGrp="1"/>
          </p:cNvSpPr>
          <p:nvPr>
            <p:ph idx="1"/>
          </p:nvPr>
        </p:nvSpPr>
        <p:spPr/>
        <p:txBody>
          <a:bodyPr/>
          <a:lstStyle/>
          <a:p>
            <a:pPr>
              <a:buClr>
                <a:srgbClr val="AF2A42"/>
              </a:buClr>
            </a:pPr>
            <a:r>
              <a:rPr lang="en-US" sz="2400" dirty="0" smtClean="0"/>
              <a:t>The </a:t>
            </a:r>
            <a:r>
              <a:rPr lang="en-US" sz="2400" b="1" dirty="0" smtClean="0"/>
              <a:t>angular momentum </a:t>
            </a:r>
            <a:r>
              <a:rPr lang="en-US" sz="2400" dirty="0" smtClean="0"/>
              <a:t>law says that the change in the angular momentum of an object is equal to the </a:t>
            </a:r>
            <a:r>
              <a:rPr lang="en-US" sz="2400" b="1" dirty="0" smtClean="0"/>
              <a:t>rotational impulse </a:t>
            </a:r>
            <a:r>
              <a:rPr lang="en-US" sz="2400" dirty="0" smtClean="0"/>
              <a:t>given to the system:</a:t>
            </a:r>
          </a:p>
          <a:p>
            <a:endParaRPr lang="en-US" sz="2400" dirty="0" smtClean="0"/>
          </a:p>
          <a:p>
            <a:pPr>
              <a:buClr>
                <a:srgbClr val="AF2A42"/>
              </a:buClr>
            </a:pPr>
            <a:r>
              <a:rPr lang="en-US" sz="2400" dirty="0" smtClean="0"/>
              <a:t>If the constant external torques on a system last for a time interval Δ</a:t>
            </a:r>
            <a:r>
              <a:rPr lang="en-US" sz="2400" i="1" dirty="0" smtClean="0"/>
              <a:t>t</a:t>
            </a:r>
            <a:r>
              <a:rPr lang="en-US" sz="2400" dirty="0" smtClean="0"/>
              <a:t>, the </a:t>
            </a:r>
            <a:r>
              <a:rPr lang="en-US" sz="2400" b="1" dirty="0" smtClean="0"/>
              <a:t>rotational impulse equation </a:t>
            </a:r>
            <a:r>
              <a:rPr lang="en-US" sz="2400" dirty="0" smtClean="0"/>
              <a:t>says that the rotational impulse is</a:t>
            </a:r>
          </a:p>
          <a:p>
            <a:endParaRPr lang="en-US" sz="2400" dirty="0" smtClean="0"/>
          </a:p>
          <a:p>
            <a:pPr>
              <a:buClr>
                <a:srgbClr val="AF2A42"/>
              </a:buClr>
            </a:pPr>
            <a:r>
              <a:rPr lang="en-US" sz="2400" dirty="0" smtClean="0"/>
              <a:t>The law of conservation of angular momentum states that if</a:t>
            </a:r>
            <a:br>
              <a:rPr lang="en-US" sz="2400" dirty="0" smtClean="0"/>
            </a:br>
            <a:r>
              <a:rPr lang="en-US" sz="2400" dirty="0" smtClean="0"/>
              <a:t>                   then </a:t>
            </a:r>
            <a:r>
              <a:rPr lang="en-US" sz="2400" i="1" dirty="0" smtClean="0"/>
              <a:t>dL</a:t>
            </a:r>
            <a:r>
              <a:rPr lang="en-US" sz="2400" i="1" baseline="-25000" dirty="0" smtClean="0">
                <a:sym typeface="Symbol"/>
              </a:rPr>
              <a:t></a:t>
            </a:r>
            <a:r>
              <a:rPr lang="en-US" sz="2400" dirty="0" smtClean="0">
                <a:sym typeface="Symbol"/>
              </a:rPr>
              <a:t> </a:t>
            </a:r>
            <a:r>
              <a:rPr lang="en-US" sz="2400" dirty="0" smtClean="0"/>
              <a:t>/</a:t>
            </a:r>
            <a:r>
              <a:rPr lang="en-US" sz="2400" i="1" dirty="0" smtClean="0"/>
              <a:t>dt</a:t>
            </a:r>
            <a:r>
              <a:rPr lang="en-US" sz="2400" dirty="0" smtClean="0"/>
              <a:t> = 0. This means that</a:t>
            </a:r>
            <a:endParaRPr lang="en-US" sz="2400" dirty="0"/>
          </a:p>
        </p:txBody>
      </p:sp>
      <p:sp>
        <p:nvSpPr>
          <p:cNvPr id="17" name="Footer Placeholder 16"/>
          <p:cNvSpPr>
            <a:spLocks noGrp="1"/>
          </p:cNvSpPr>
          <p:nvPr>
            <p:ph type="ftr" sz="quarter" idx="10"/>
          </p:nvPr>
        </p:nvSpPr>
        <p:spPr/>
        <p:txBody>
          <a:bodyPr/>
          <a:lstStyle/>
          <a:p>
            <a:r>
              <a:rPr lang="en-GB" smtClean="0"/>
              <a:t>© 2015 Pearson Education, Inc.</a:t>
            </a:r>
            <a:endParaRPr lang="en-GB" dirty="0"/>
          </a:p>
        </p:txBody>
      </p:sp>
      <p:sp>
        <p:nvSpPr>
          <p:cNvPr id="16" name="Text Placeholder 15"/>
          <p:cNvSpPr>
            <a:spLocks noGrp="1"/>
          </p:cNvSpPr>
          <p:nvPr>
            <p:ph type="body" sz="quarter" idx="11"/>
          </p:nvPr>
        </p:nvSpPr>
        <p:spPr/>
        <p:txBody>
          <a:bodyPr/>
          <a:lstStyle/>
          <a:p>
            <a:r>
              <a:rPr lang="en-US" smtClean="0"/>
              <a:t>Chapter 12: Summary</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720120636"/>
              </p:ext>
            </p:extLst>
          </p:nvPr>
        </p:nvGraphicFramePr>
        <p:xfrm>
          <a:off x="4006850" y="3072926"/>
          <a:ext cx="1130300" cy="431800"/>
        </p:xfrm>
        <a:graphic>
          <a:graphicData uri="http://schemas.openxmlformats.org/presentationml/2006/ole">
            <mc:AlternateContent xmlns:mc="http://schemas.openxmlformats.org/markup-compatibility/2006">
              <mc:Choice xmlns:v="urn:schemas-microsoft-com:vml" Requires="v">
                <p:oleObj spid="_x0000_s2638" name="Equation" r:id="rId3" imgW="1130300" imgH="431800" progId="Equation.DSMT4">
                  <p:embed/>
                </p:oleObj>
              </mc:Choice>
              <mc:Fallback>
                <p:oleObj name="Equation" r:id="rId3" imgW="1130300" imgH="431800" progId="Equation.DSMT4">
                  <p:embed/>
                  <p:pic>
                    <p:nvPicPr>
                      <p:cNvPr id="0" name=""/>
                      <p:cNvPicPr/>
                      <p:nvPr/>
                    </p:nvPicPr>
                    <p:blipFill>
                      <a:blip r:embed="rId4"/>
                      <a:stretch>
                        <a:fillRect/>
                      </a:stretch>
                    </p:blipFill>
                    <p:spPr>
                      <a:xfrm>
                        <a:off x="4006850" y="3072926"/>
                        <a:ext cx="1130300" cy="4318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977672129"/>
              </p:ext>
            </p:extLst>
          </p:nvPr>
        </p:nvGraphicFramePr>
        <p:xfrm>
          <a:off x="3524250" y="4528663"/>
          <a:ext cx="2095500" cy="546100"/>
        </p:xfrm>
        <a:graphic>
          <a:graphicData uri="http://schemas.openxmlformats.org/presentationml/2006/ole">
            <mc:AlternateContent xmlns:mc="http://schemas.openxmlformats.org/markup-compatibility/2006">
              <mc:Choice xmlns:v="urn:schemas-microsoft-com:vml" Requires="v">
                <p:oleObj spid="_x0000_s2639" name="Equation" r:id="rId5" imgW="2095500" imgH="546100" progId="Equation.DSMT4">
                  <p:embed/>
                </p:oleObj>
              </mc:Choice>
              <mc:Fallback>
                <p:oleObj name="Equation" r:id="rId5" imgW="2095500" imgH="546100" progId="Equation.DSMT4">
                  <p:embed/>
                  <p:pic>
                    <p:nvPicPr>
                      <p:cNvPr id="0" name=""/>
                      <p:cNvPicPr/>
                      <p:nvPr/>
                    </p:nvPicPr>
                    <p:blipFill>
                      <a:blip r:embed="rId6"/>
                      <a:stretch>
                        <a:fillRect/>
                      </a:stretch>
                    </p:blipFill>
                    <p:spPr>
                      <a:xfrm>
                        <a:off x="3524250" y="4528663"/>
                        <a:ext cx="2095500" cy="5461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026825207"/>
              </p:ext>
            </p:extLst>
          </p:nvPr>
        </p:nvGraphicFramePr>
        <p:xfrm>
          <a:off x="2787650" y="5887881"/>
          <a:ext cx="3568700" cy="787400"/>
        </p:xfrm>
        <a:graphic>
          <a:graphicData uri="http://schemas.openxmlformats.org/presentationml/2006/ole">
            <mc:AlternateContent xmlns:mc="http://schemas.openxmlformats.org/markup-compatibility/2006">
              <mc:Choice xmlns:v="urn:schemas-microsoft-com:vml" Requires="v">
                <p:oleObj spid="_x0000_s2640" name="Equation" r:id="rId7" imgW="3568700" imgH="787400" progId="Equation.DSMT4">
                  <p:embed/>
                </p:oleObj>
              </mc:Choice>
              <mc:Fallback>
                <p:oleObj name="Equation" r:id="rId7" imgW="3568700" imgH="787400" progId="Equation.DSMT4">
                  <p:embed/>
                  <p:pic>
                    <p:nvPicPr>
                      <p:cNvPr id="0" name=""/>
                      <p:cNvPicPr/>
                      <p:nvPr/>
                    </p:nvPicPr>
                    <p:blipFill>
                      <a:blip r:embed="rId8"/>
                      <a:stretch>
                        <a:fillRect/>
                      </a:stretch>
                    </p:blipFill>
                    <p:spPr>
                      <a:xfrm>
                        <a:off x="2787650" y="5887881"/>
                        <a:ext cx="3568700" cy="7874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519276867"/>
              </p:ext>
            </p:extLst>
          </p:nvPr>
        </p:nvGraphicFramePr>
        <p:xfrm>
          <a:off x="809275" y="5492750"/>
          <a:ext cx="1384300" cy="482600"/>
        </p:xfrm>
        <a:graphic>
          <a:graphicData uri="http://schemas.openxmlformats.org/presentationml/2006/ole">
            <mc:AlternateContent xmlns:mc="http://schemas.openxmlformats.org/markup-compatibility/2006">
              <mc:Choice xmlns:v="urn:schemas-microsoft-com:vml" Requires="v">
                <p:oleObj spid="_x0000_s2641" name="Equation" r:id="rId9" imgW="1384300" imgH="482600" progId="Equation.DSMT4">
                  <p:embed/>
                </p:oleObj>
              </mc:Choice>
              <mc:Fallback>
                <p:oleObj name="Equation" r:id="rId9" imgW="1384300" imgH="482600" progId="Equation.DSMT4">
                  <p:embed/>
                  <p:pic>
                    <p:nvPicPr>
                      <p:cNvPr id="0" name=""/>
                      <p:cNvPicPr/>
                      <p:nvPr/>
                    </p:nvPicPr>
                    <p:blipFill>
                      <a:blip r:embed="rId10"/>
                      <a:stretch>
                        <a:fillRect/>
                      </a:stretch>
                    </p:blipFill>
                    <p:spPr>
                      <a:xfrm>
                        <a:off x="809275" y="5492750"/>
                        <a:ext cx="1384300" cy="482600"/>
                      </a:xfrm>
                      <a:prstGeom prst="rect">
                        <a:avLst/>
                      </a:prstGeom>
                    </p:spPr>
                  </p:pic>
                </p:oleObj>
              </mc:Fallback>
            </mc:AlternateContent>
          </a:graphicData>
        </a:graphic>
      </p:graphicFrame>
      <p:sp>
        <p:nvSpPr>
          <p:cNvPr id="10"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100</a:t>
            </a:fld>
            <a:endParaRPr lang="en-US" dirty="0"/>
          </a:p>
        </p:txBody>
      </p:sp>
    </p:spTree>
    <p:extLst>
      <p:ext uri="{BB962C8B-B14F-4D97-AF65-F5344CB8AC3E}">
        <p14:creationId xmlns:p14="http://schemas.microsoft.com/office/powerpoint/2010/main" val="1962335254"/>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Concepts: Rotational quantities as vectors</a:t>
            </a:r>
          </a:p>
        </p:txBody>
      </p:sp>
      <p:sp>
        <p:nvSpPr>
          <p:cNvPr id="10" name="Content Placeholder 9"/>
          <p:cNvSpPr>
            <a:spLocks noGrp="1"/>
          </p:cNvSpPr>
          <p:nvPr>
            <p:ph idx="1"/>
          </p:nvPr>
        </p:nvSpPr>
        <p:spPr/>
        <p:txBody>
          <a:bodyPr/>
          <a:lstStyle/>
          <a:p>
            <a:r>
              <a:rPr lang="en-US" dirty="0"/>
              <a:t>A </a:t>
            </a:r>
            <a:r>
              <a:rPr lang="en-US" b="1" dirty="0"/>
              <a:t>polar vector </a:t>
            </a:r>
            <a:r>
              <a:rPr lang="en-US" dirty="0"/>
              <a:t>is a vector associated with a displacement.</a:t>
            </a:r>
          </a:p>
          <a:p>
            <a:r>
              <a:rPr lang="en-US" dirty="0"/>
              <a:t>An </a:t>
            </a:r>
            <a:r>
              <a:rPr lang="en-US" b="1" dirty="0"/>
              <a:t>axial vector </a:t>
            </a:r>
            <a:r>
              <a:rPr lang="en-US" dirty="0"/>
              <a:t>is a vector associated with a rotation direction. This vector points along the rotation axis.</a:t>
            </a:r>
          </a:p>
          <a:p>
            <a:r>
              <a:rPr lang="en-US" dirty="0"/>
              <a:t>The </a:t>
            </a:r>
            <a:r>
              <a:rPr lang="en-US" b="1" dirty="0"/>
              <a:t>right-hand rule</a:t>
            </a:r>
            <a:r>
              <a:rPr lang="en-US" dirty="0"/>
              <a:t> for axial vectors: When you curl the fingers of your right hand along the direction of rotation, your outstretched thumb points in the direction of the vector that specifies that rotation</a:t>
            </a:r>
            <a:r>
              <a:rPr lang="en-US" dirty="0" smtClean="0"/>
              <a:t>.</a:t>
            </a:r>
            <a:endParaRPr lang="en-US" dirty="0"/>
          </a:p>
        </p:txBody>
      </p:sp>
      <p:sp>
        <p:nvSpPr>
          <p:cNvPr id="17" name="Footer Placeholder 16"/>
          <p:cNvSpPr>
            <a:spLocks noGrp="1"/>
          </p:cNvSpPr>
          <p:nvPr>
            <p:ph type="ftr" sz="quarter" idx="10"/>
          </p:nvPr>
        </p:nvSpPr>
        <p:spPr/>
        <p:txBody>
          <a:bodyPr/>
          <a:lstStyle/>
          <a:p>
            <a:r>
              <a:rPr lang="en-GB" dirty="0" smtClean="0"/>
              <a:t>© 2015 Pearson Education, Inc.</a:t>
            </a:r>
            <a:endParaRPr lang="en-GB" dirty="0"/>
          </a:p>
        </p:txBody>
      </p:sp>
      <p:sp>
        <p:nvSpPr>
          <p:cNvPr id="16" name="Text Placeholder 15"/>
          <p:cNvSpPr>
            <a:spLocks noGrp="1"/>
          </p:cNvSpPr>
          <p:nvPr>
            <p:ph type="body" sz="quarter" idx="11"/>
          </p:nvPr>
        </p:nvSpPr>
        <p:spPr/>
        <p:txBody>
          <a:bodyPr/>
          <a:lstStyle/>
          <a:p>
            <a:r>
              <a:rPr lang="en-US" dirty="0" smtClean="0"/>
              <a:t>Chapter 12: Summary</a:t>
            </a:r>
            <a:endParaRPr lang="en-US" dirty="0"/>
          </a:p>
        </p:txBody>
      </p:sp>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101</a:t>
            </a:fld>
            <a:endParaRPr lang="en-US" dirty="0"/>
          </a:p>
        </p:txBody>
      </p:sp>
    </p:spTree>
    <p:extLst>
      <p:ext uri="{BB962C8B-B14F-4D97-AF65-F5344CB8AC3E}">
        <p14:creationId xmlns:p14="http://schemas.microsoft.com/office/powerpoint/2010/main" val="824463377"/>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Concepts: Rotational quantities as vectors</a:t>
            </a:r>
            <a:endParaRPr lang="en-US" dirty="0"/>
          </a:p>
        </p:txBody>
      </p:sp>
      <p:sp>
        <p:nvSpPr>
          <p:cNvPr id="10" name="Content Placeholder 9"/>
          <p:cNvSpPr>
            <a:spLocks noGrp="1"/>
          </p:cNvSpPr>
          <p:nvPr>
            <p:ph idx="1"/>
          </p:nvPr>
        </p:nvSpPr>
        <p:spPr/>
        <p:txBody>
          <a:bodyPr/>
          <a:lstStyle/>
          <a:p>
            <a:r>
              <a:rPr lang="en-US" b="1" dirty="0" smtClean="0"/>
              <a:t>Right-hand rule</a:t>
            </a:r>
            <a:r>
              <a:rPr lang="en-US" dirty="0" smtClean="0"/>
              <a:t> for vector products: When you align the fingers of your right hand along the first vector in a vector product and curl them from that vector to the second vector in the product through the smaller angle between the vectors, your outstretched thumb points in the direction of the vector product. </a:t>
            </a:r>
          </a:p>
          <a:p>
            <a:r>
              <a:rPr lang="en-US" dirty="0" smtClean="0"/>
              <a:t>The magnitude of the vector product of two vectors is equal to the area of the parallelogram defined by them.</a:t>
            </a:r>
            <a:endParaRPr lang="en-US" dirty="0"/>
          </a:p>
        </p:txBody>
      </p:sp>
      <p:sp>
        <p:nvSpPr>
          <p:cNvPr id="17" name="Footer Placeholder 16"/>
          <p:cNvSpPr>
            <a:spLocks noGrp="1"/>
          </p:cNvSpPr>
          <p:nvPr>
            <p:ph type="ftr" sz="quarter" idx="10"/>
          </p:nvPr>
        </p:nvSpPr>
        <p:spPr/>
        <p:txBody>
          <a:bodyPr/>
          <a:lstStyle/>
          <a:p>
            <a:r>
              <a:rPr lang="en-GB" dirty="0" smtClean="0"/>
              <a:t>© 2015 Pearson Education, Inc.</a:t>
            </a:r>
            <a:endParaRPr lang="en-GB" dirty="0"/>
          </a:p>
        </p:txBody>
      </p:sp>
      <p:sp>
        <p:nvSpPr>
          <p:cNvPr id="16" name="Text Placeholder 15"/>
          <p:cNvSpPr>
            <a:spLocks noGrp="1"/>
          </p:cNvSpPr>
          <p:nvPr>
            <p:ph type="body" sz="quarter" idx="11"/>
          </p:nvPr>
        </p:nvSpPr>
        <p:spPr/>
        <p:txBody>
          <a:bodyPr/>
          <a:lstStyle/>
          <a:p>
            <a:r>
              <a:rPr lang="en-US" dirty="0" smtClean="0"/>
              <a:t>Chapter 12: Summary</a:t>
            </a:r>
            <a:endParaRPr lang="en-US" dirty="0"/>
          </a:p>
        </p:txBody>
      </p:sp>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102</a:t>
            </a:fld>
            <a:endParaRPr lang="en-US" dirty="0"/>
          </a:p>
        </p:txBody>
      </p:sp>
    </p:spTree>
    <p:extLst>
      <p:ext uri="{BB962C8B-B14F-4D97-AF65-F5344CB8AC3E}">
        <p14:creationId xmlns:p14="http://schemas.microsoft.com/office/powerpoint/2010/main" val="2629355330"/>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solidFill>
                  <a:srgbClr val="AF2A42"/>
                </a:solidFill>
              </a:rPr>
              <a:t>Quantitative Tools: Rotational quantities as vectors</a:t>
            </a:r>
            <a:endParaRPr lang="en-US" dirty="0">
              <a:solidFill>
                <a:srgbClr val="AF2A42"/>
              </a:solidFill>
            </a:endParaRPr>
          </a:p>
        </p:txBody>
      </p:sp>
      <p:sp>
        <p:nvSpPr>
          <p:cNvPr id="6" name="Content Placeholder 5"/>
          <p:cNvSpPr>
            <a:spLocks noGrp="1"/>
          </p:cNvSpPr>
          <p:nvPr>
            <p:ph idx="1"/>
          </p:nvPr>
        </p:nvSpPr>
        <p:spPr/>
        <p:txBody>
          <a:bodyPr/>
          <a:lstStyle/>
          <a:p>
            <a:pPr>
              <a:buClr>
                <a:srgbClr val="AF2A42"/>
              </a:buClr>
            </a:pPr>
            <a:r>
              <a:rPr lang="en-US" sz="2000" dirty="0" smtClean="0"/>
              <a:t>The magnitude of the </a:t>
            </a:r>
            <a:r>
              <a:rPr lang="en-US" sz="2000" b="1" dirty="0" smtClean="0"/>
              <a:t>vector product </a:t>
            </a:r>
            <a:r>
              <a:rPr lang="en-US" sz="2000" dirty="0" smtClean="0"/>
              <a:t>of vectors    and     that make an angle </a:t>
            </a:r>
            <a:r>
              <a:rPr lang="en-US" sz="2000" i="1" dirty="0" smtClean="0"/>
              <a:t>θ</a:t>
            </a:r>
            <a:r>
              <a:rPr lang="en-US" sz="2000" dirty="0" smtClean="0"/>
              <a:t> ≤ 180</a:t>
            </a:r>
            <a:r>
              <a:rPr lang="en-US" sz="2000" dirty="0" smtClean="0">
                <a:sym typeface="Symbol"/>
              </a:rPr>
              <a:t></a:t>
            </a:r>
            <a:r>
              <a:rPr lang="en-US" sz="2000" dirty="0" smtClean="0"/>
              <a:t> between them when they are tail to tail is</a:t>
            </a:r>
          </a:p>
          <a:p>
            <a:endParaRPr lang="en-US" sz="2000" dirty="0" smtClean="0"/>
          </a:p>
          <a:p>
            <a:endParaRPr lang="en-US" sz="2000" dirty="0" smtClean="0"/>
          </a:p>
          <a:p>
            <a:pPr>
              <a:buClr>
                <a:srgbClr val="AF2A42"/>
              </a:buClr>
            </a:pPr>
            <a:r>
              <a:rPr lang="en-US" sz="2000" dirty="0" smtClean="0"/>
              <a:t>If    is the vector from the origin of a coordinate system to the location where a force    is exerted, the torque about the origin due to    is</a:t>
            </a:r>
          </a:p>
          <a:p>
            <a:endParaRPr lang="en-US" sz="2000" dirty="0" smtClean="0"/>
          </a:p>
          <a:p>
            <a:endParaRPr lang="en-US" sz="2000" dirty="0" smtClean="0"/>
          </a:p>
          <a:p>
            <a:pPr>
              <a:buClr>
                <a:srgbClr val="AF2A42"/>
              </a:buClr>
            </a:pPr>
            <a:r>
              <a:rPr lang="en-US" sz="2000" dirty="0" smtClean="0"/>
              <a:t>If    is the vector from the origin of a coordinate system to a particle that has momentum   , the angular momentum of the particle about the origin is</a:t>
            </a:r>
          </a:p>
        </p:txBody>
      </p:sp>
      <p:sp>
        <p:nvSpPr>
          <p:cNvPr id="17" name="Footer Placeholder 16"/>
          <p:cNvSpPr>
            <a:spLocks noGrp="1"/>
          </p:cNvSpPr>
          <p:nvPr>
            <p:ph type="ftr" sz="quarter" idx="10"/>
          </p:nvPr>
        </p:nvSpPr>
        <p:spPr/>
        <p:txBody>
          <a:bodyPr/>
          <a:lstStyle/>
          <a:p>
            <a:r>
              <a:rPr lang="en-GB" dirty="0" smtClean="0"/>
              <a:t>© 2015 Pearson Education, Inc.</a:t>
            </a:r>
            <a:endParaRPr lang="en-GB" dirty="0"/>
          </a:p>
        </p:txBody>
      </p:sp>
      <p:sp>
        <p:nvSpPr>
          <p:cNvPr id="16" name="Text Placeholder 15"/>
          <p:cNvSpPr>
            <a:spLocks noGrp="1"/>
          </p:cNvSpPr>
          <p:nvPr>
            <p:ph type="body" sz="quarter" idx="11"/>
          </p:nvPr>
        </p:nvSpPr>
        <p:spPr/>
        <p:txBody>
          <a:bodyPr/>
          <a:lstStyle/>
          <a:p>
            <a:r>
              <a:rPr lang="en-US" smtClean="0"/>
              <a:t>Chapter 12: Summary</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3679360173"/>
              </p:ext>
            </p:extLst>
          </p:nvPr>
        </p:nvGraphicFramePr>
        <p:xfrm>
          <a:off x="3689350" y="3280106"/>
          <a:ext cx="1765300" cy="469900"/>
        </p:xfrm>
        <a:graphic>
          <a:graphicData uri="http://schemas.openxmlformats.org/presentationml/2006/ole">
            <mc:AlternateContent xmlns:mc="http://schemas.openxmlformats.org/markup-compatibility/2006">
              <mc:Choice xmlns:v="urn:schemas-microsoft-com:vml" Requires="v">
                <p:oleObj spid="_x0000_s1227958" name="Equation" r:id="rId3" imgW="1765300" imgH="469900" progId="Equation.DSMT4">
                  <p:embed/>
                </p:oleObj>
              </mc:Choice>
              <mc:Fallback>
                <p:oleObj name="Equation" r:id="rId3" imgW="1765300" imgH="469900" progId="Equation.DSMT4">
                  <p:embed/>
                  <p:pic>
                    <p:nvPicPr>
                      <p:cNvPr id="0" name=""/>
                      <p:cNvPicPr/>
                      <p:nvPr/>
                    </p:nvPicPr>
                    <p:blipFill>
                      <a:blip r:embed="rId4"/>
                      <a:stretch>
                        <a:fillRect/>
                      </a:stretch>
                    </p:blipFill>
                    <p:spPr>
                      <a:xfrm>
                        <a:off x="3689350" y="3280106"/>
                        <a:ext cx="1765300" cy="469900"/>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3120857131"/>
              </p:ext>
            </p:extLst>
          </p:nvPr>
        </p:nvGraphicFramePr>
        <p:xfrm>
          <a:off x="5736443" y="2400975"/>
          <a:ext cx="203200" cy="292100"/>
        </p:xfrm>
        <a:graphic>
          <a:graphicData uri="http://schemas.openxmlformats.org/presentationml/2006/ole">
            <mc:AlternateContent xmlns:mc="http://schemas.openxmlformats.org/markup-compatibility/2006">
              <mc:Choice xmlns:v="urn:schemas-microsoft-com:vml" Requires="v">
                <p:oleObj spid="_x0000_s1227959" name="Equation" r:id="rId5" imgW="203200" imgH="292100" progId="Equation.3">
                  <p:embed/>
                </p:oleObj>
              </mc:Choice>
              <mc:Fallback>
                <p:oleObj name="Equation" r:id="rId5" imgW="203200" imgH="292100" progId="Equation.3">
                  <p:embed/>
                  <p:pic>
                    <p:nvPicPr>
                      <p:cNvPr id="0" name=""/>
                      <p:cNvPicPr/>
                      <p:nvPr/>
                    </p:nvPicPr>
                    <p:blipFill>
                      <a:blip r:embed="rId6"/>
                      <a:stretch>
                        <a:fillRect/>
                      </a:stretch>
                    </p:blipFill>
                    <p:spPr>
                      <a:xfrm>
                        <a:off x="5736443" y="2400975"/>
                        <a:ext cx="203200" cy="2921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60193489"/>
              </p:ext>
            </p:extLst>
          </p:nvPr>
        </p:nvGraphicFramePr>
        <p:xfrm>
          <a:off x="6383332" y="2397461"/>
          <a:ext cx="215900" cy="292100"/>
        </p:xfrm>
        <a:graphic>
          <a:graphicData uri="http://schemas.openxmlformats.org/presentationml/2006/ole">
            <mc:AlternateContent xmlns:mc="http://schemas.openxmlformats.org/markup-compatibility/2006">
              <mc:Choice xmlns:v="urn:schemas-microsoft-com:vml" Requires="v">
                <p:oleObj spid="_x0000_s1227960" name="Equation" r:id="rId7" imgW="215900" imgH="292100" progId="Equation.3">
                  <p:embed/>
                </p:oleObj>
              </mc:Choice>
              <mc:Fallback>
                <p:oleObj name="Equation" r:id="rId7" imgW="215900" imgH="292100" progId="Equation.3">
                  <p:embed/>
                  <p:pic>
                    <p:nvPicPr>
                      <p:cNvPr id="0" name=""/>
                      <p:cNvPicPr/>
                      <p:nvPr/>
                    </p:nvPicPr>
                    <p:blipFill>
                      <a:blip r:embed="rId8"/>
                      <a:stretch>
                        <a:fillRect/>
                      </a:stretch>
                    </p:blipFill>
                    <p:spPr>
                      <a:xfrm>
                        <a:off x="6383332" y="2397461"/>
                        <a:ext cx="215900" cy="2921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828836132"/>
              </p:ext>
            </p:extLst>
          </p:nvPr>
        </p:nvGraphicFramePr>
        <p:xfrm>
          <a:off x="4076700" y="4681077"/>
          <a:ext cx="990600" cy="292100"/>
        </p:xfrm>
        <a:graphic>
          <a:graphicData uri="http://schemas.openxmlformats.org/presentationml/2006/ole">
            <mc:AlternateContent xmlns:mc="http://schemas.openxmlformats.org/markup-compatibility/2006">
              <mc:Choice xmlns:v="urn:schemas-microsoft-com:vml" Requires="v">
                <p:oleObj spid="_x0000_s1227961" name="Equation" r:id="rId9" imgW="990600" imgH="292100" progId="Equation.DSMT4">
                  <p:embed/>
                </p:oleObj>
              </mc:Choice>
              <mc:Fallback>
                <p:oleObj name="Equation" r:id="rId9" imgW="990600" imgH="292100" progId="Equation.DSMT4">
                  <p:embed/>
                  <p:pic>
                    <p:nvPicPr>
                      <p:cNvPr id="0" name=""/>
                      <p:cNvPicPr/>
                      <p:nvPr/>
                    </p:nvPicPr>
                    <p:blipFill>
                      <a:blip r:embed="rId10"/>
                      <a:stretch>
                        <a:fillRect/>
                      </a:stretch>
                    </p:blipFill>
                    <p:spPr>
                      <a:xfrm>
                        <a:off x="4076700" y="4681077"/>
                        <a:ext cx="990600" cy="2921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77115035"/>
              </p:ext>
            </p:extLst>
          </p:nvPr>
        </p:nvGraphicFramePr>
        <p:xfrm>
          <a:off x="4083050" y="6083631"/>
          <a:ext cx="977900" cy="355600"/>
        </p:xfrm>
        <a:graphic>
          <a:graphicData uri="http://schemas.openxmlformats.org/presentationml/2006/ole">
            <mc:AlternateContent xmlns:mc="http://schemas.openxmlformats.org/markup-compatibility/2006">
              <mc:Choice xmlns:v="urn:schemas-microsoft-com:vml" Requires="v">
                <p:oleObj spid="_x0000_s1227962" name="Equation" r:id="rId11" imgW="977900" imgH="355600" progId="Equation.DSMT4">
                  <p:embed/>
                </p:oleObj>
              </mc:Choice>
              <mc:Fallback>
                <p:oleObj name="Equation" r:id="rId11" imgW="977900" imgH="355600" progId="Equation.DSMT4">
                  <p:embed/>
                  <p:pic>
                    <p:nvPicPr>
                      <p:cNvPr id="0" name=""/>
                      <p:cNvPicPr/>
                      <p:nvPr/>
                    </p:nvPicPr>
                    <p:blipFill>
                      <a:blip r:embed="rId12"/>
                      <a:stretch>
                        <a:fillRect/>
                      </a:stretch>
                    </p:blipFill>
                    <p:spPr>
                      <a:xfrm>
                        <a:off x="4083050" y="6083631"/>
                        <a:ext cx="977900" cy="35560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641605499"/>
              </p:ext>
            </p:extLst>
          </p:nvPr>
        </p:nvGraphicFramePr>
        <p:xfrm>
          <a:off x="1037388" y="3860800"/>
          <a:ext cx="177800" cy="228600"/>
        </p:xfrm>
        <a:graphic>
          <a:graphicData uri="http://schemas.openxmlformats.org/presentationml/2006/ole">
            <mc:AlternateContent xmlns:mc="http://schemas.openxmlformats.org/markup-compatibility/2006">
              <mc:Choice xmlns:v="urn:schemas-microsoft-com:vml" Requires="v">
                <p:oleObj spid="_x0000_s1227963" name="Equation" r:id="rId13" imgW="177800" imgH="228600" progId="Equation.DSMT4">
                  <p:embed/>
                </p:oleObj>
              </mc:Choice>
              <mc:Fallback>
                <p:oleObj name="Equation" r:id="rId13" imgW="177800" imgH="228600" progId="Equation.DSMT4">
                  <p:embed/>
                  <p:pic>
                    <p:nvPicPr>
                      <p:cNvPr id="0" name=""/>
                      <p:cNvPicPr/>
                      <p:nvPr/>
                    </p:nvPicPr>
                    <p:blipFill>
                      <a:blip r:embed="rId14"/>
                      <a:stretch>
                        <a:fillRect/>
                      </a:stretch>
                    </p:blipFill>
                    <p:spPr>
                      <a:xfrm>
                        <a:off x="1037388" y="3860800"/>
                        <a:ext cx="177800" cy="228600"/>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671928987"/>
              </p:ext>
            </p:extLst>
          </p:nvPr>
        </p:nvGraphicFramePr>
        <p:xfrm>
          <a:off x="2196999" y="4108255"/>
          <a:ext cx="228600" cy="292100"/>
        </p:xfrm>
        <a:graphic>
          <a:graphicData uri="http://schemas.openxmlformats.org/presentationml/2006/ole">
            <mc:AlternateContent xmlns:mc="http://schemas.openxmlformats.org/markup-compatibility/2006">
              <mc:Choice xmlns:v="urn:schemas-microsoft-com:vml" Requires="v">
                <p:oleObj spid="_x0000_s1227964" name="Equation" r:id="rId15" imgW="228600" imgH="292100" progId="Equation.3">
                  <p:embed/>
                </p:oleObj>
              </mc:Choice>
              <mc:Fallback>
                <p:oleObj name="Equation" r:id="rId15" imgW="228600" imgH="292100" progId="Equation.3">
                  <p:embed/>
                  <p:pic>
                    <p:nvPicPr>
                      <p:cNvPr id="0" name=""/>
                      <p:cNvPicPr/>
                      <p:nvPr/>
                    </p:nvPicPr>
                    <p:blipFill>
                      <a:blip r:embed="rId16"/>
                      <a:stretch>
                        <a:fillRect/>
                      </a:stretch>
                    </p:blipFill>
                    <p:spPr>
                      <a:xfrm>
                        <a:off x="2196999" y="4108255"/>
                        <a:ext cx="228600" cy="29210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13730891"/>
              </p:ext>
            </p:extLst>
          </p:nvPr>
        </p:nvGraphicFramePr>
        <p:xfrm>
          <a:off x="6944099" y="4108255"/>
          <a:ext cx="228600" cy="292100"/>
        </p:xfrm>
        <a:graphic>
          <a:graphicData uri="http://schemas.openxmlformats.org/presentationml/2006/ole">
            <mc:AlternateContent xmlns:mc="http://schemas.openxmlformats.org/markup-compatibility/2006">
              <mc:Choice xmlns:v="urn:schemas-microsoft-com:vml" Requires="v">
                <p:oleObj spid="_x0000_s1227965" name="Equation" r:id="rId17" imgW="228600" imgH="292100" progId="Equation.3">
                  <p:embed/>
                </p:oleObj>
              </mc:Choice>
              <mc:Fallback>
                <p:oleObj name="Equation" r:id="rId17" imgW="228600" imgH="292100" progId="Equation.3">
                  <p:embed/>
                  <p:pic>
                    <p:nvPicPr>
                      <p:cNvPr id="0" name=""/>
                      <p:cNvPicPr/>
                      <p:nvPr/>
                    </p:nvPicPr>
                    <p:blipFill>
                      <a:blip r:embed="rId16"/>
                      <a:stretch>
                        <a:fillRect/>
                      </a:stretch>
                    </p:blipFill>
                    <p:spPr>
                      <a:xfrm>
                        <a:off x="6944099" y="4108255"/>
                        <a:ext cx="228600" cy="292100"/>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159504674"/>
              </p:ext>
            </p:extLst>
          </p:nvPr>
        </p:nvGraphicFramePr>
        <p:xfrm>
          <a:off x="1033568" y="5259800"/>
          <a:ext cx="165100" cy="228600"/>
        </p:xfrm>
        <a:graphic>
          <a:graphicData uri="http://schemas.openxmlformats.org/presentationml/2006/ole">
            <mc:AlternateContent xmlns:mc="http://schemas.openxmlformats.org/markup-compatibility/2006">
              <mc:Choice xmlns:v="urn:schemas-microsoft-com:vml" Requires="v">
                <p:oleObj spid="_x0000_s1227966" name="Equation" r:id="rId18" imgW="165100" imgH="228600" progId="Equation.3">
                  <p:embed/>
                </p:oleObj>
              </mc:Choice>
              <mc:Fallback>
                <p:oleObj name="Equation" r:id="rId18" imgW="165100" imgH="228600" progId="Equation.3">
                  <p:embed/>
                  <p:pic>
                    <p:nvPicPr>
                      <p:cNvPr id="0" name=""/>
                      <p:cNvPicPr/>
                      <p:nvPr/>
                    </p:nvPicPr>
                    <p:blipFill>
                      <a:blip r:embed="rId19"/>
                      <a:stretch>
                        <a:fillRect/>
                      </a:stretch>
                    </p:blipFill>
                    <p:spPr>
                      <a:xfrm>
                        <a:off x="1033568" y="5259800"/>
                        <a:ext cx="165100" cy="228600"/>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53235246"/>
              </p:ext>
            </p:extLst>
          </p:nvPr>
        </p:nvGraphicFramePr>
        <p:xfrm>
          <a:off x="2369251" y="5544876"/>
          <a:ext cx="203200" cy="292100"/>
        </p:xfrm>
        <a:graphic>
          <a:graphicData uri="http://schemas.openxmlformats.org/presentationml/2006/ole">
            <mc:AlternateContent xmlns:mc="http://schemas.openxmlformats.org/markup-compatibility/2006">
              <mc:Choice xmlns:v="urn:schemas-microsoft-com:vml" Requires="v">
                <p:oleObj spid="_x0000_s1227967" name="Equation" r:id="rId20" imgW="203200" imgH="292100" progId="Equation.3">
                  <p:embed/>
                </p:oleObj>
              </mc:Choice>
              <mc:Fallback>
                <p:oleObj name="Equation" r:id="rId20" imgW="203200" imgH="292100" progId="Equation.3">
                  <p:embed/>
                  <p:pic>
                    <p:nvPicPr>
                      <p:cNvPr id="0" name=""/>
                      <p:cNvPicPr/>
                      <p:nvPr/>
                    </p:nvPicPr>
                    <p:blipFill>
                      <a:blip r:embed="rId21"/>
                      <a:stretch>
                        <a:fillRect/>
                      </a:stretch>
                    </p:blipFill>
                    <p:spPr>
                      <a:xfrm>
                        <a:off x="2369251" y="5544876"/>
                        <a:ext cx="203200" cy="292100"/>
                      </a:xfrm>
                      <a:prstGeom prst="rect">
                        <a:avLst/>
                      </a:prstGeom>
                    </p:spPr>
                  </p:pic>
                </p:oleObj>
              </mc:Fallback>
            </mc:AlternateContent>
          </a:graphicData>
        </a:graphic>
      </p:graphicFrame>
      <p:sp>
        <p:nvSpPr>
          <p:cNvPr id="18"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103</a:t>
            </a:fld>
            <a:endParaRPr lang="en-US" dirty="0"/>
          </a:p>
        </p:txBody>
      </p:sp>
    </p:spTree>
    <p:extLst>
      <p:ext uri="{BB962C8B-B14F-4D97-AF65-F5344CB8AC3E}">
        <p14:creationId xmlns:p14="http://schemas.microsoft.com/office/powerpoint/2010/main" val="66535180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dirty="0" smtClean="0"/>
              <a:t>Torque is the product of the magnitude of the force and its lever arm distance.</a:t>
            </a:r>
          </a:p>
          <a:p>
            <a:pPr marL="0" indent="0" algn="ctr">
              <a:buNone/>
            </a:pPr>
            <a:r>
              <a:rPr lang="en-US" dirty="0" smtClean="0"/>
              <a:t>Two ways to determine torque:</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12.1: Torque and angular momentum</a:t>
            </a:r>
            <a:endParaRPr lang="en-US" dirty="0"/>
          </a:p>
        </p:txBody>
      </p:sp>
      <p:sp>
        <p:nvSpPr>
          <p:cNvPr id="4" name="Content Placeholder 3"/>
          <p:cNvSpPr>
            <a:spLocks noGrp="1"/>
          </p:cNvSpPr>
          <p:nvPr>
            <p:ph idx="4294967295"/>
          </p:nvPr>
        </p:nvSpPr>
        <p:spPr>
          <a:xfrm>
            <a:off x="4759325" y="2850836"/>
            <a:ext cx="4384675" cy="3152775"/>
          </a:xfrm>
        </p:spPr>
        <p:txBody>
          <a:bodyPr/>
          <a:lstStyle/>
          <a:p>
            <a:pPr marL="0" indent="0">
              <a:buNone/>
            </a:pPr>
            <a:r>
              <a:rPr lang="es-ES_tradnl" dirty="0"/>
              <a:t>torque = </a:t>
            </a:r>
            <a:r>
              <a:rPr lang="es-ES_tradnl" i="1" dirty="0" smtClean="0"/>
              <a:t>r</a:t>
            </a:r>
            <a:r>
              <a:rPr lang="en-US" baseline="-25000" dirty="0" smtClean="0">
                <a:sym typeface="Symbol"/>
              </a:rPr>
              <a:t></a:t>
            </a:r>
            <a:r>
              <a:rPr lang="es-ES_tradnl" i="1" dirty="0" smtClean="0"/>
              <a:t>F</a:t>
            </a:r>
            <a:r>
              <a:rPr lang="es-ES_tradnl" dirty="0" smtClean="0"/>
              <a:t> </a:t>
            </a:r>
            <a:r>
              <a:rPr lang="es-ES_tradnl" dirty="0"/>
              <a:t>= (</a:t>
            </a:r>
            <a:r>
              <a:rPr lang="es-ES_tradnl" i="1" dirty="0"/>
              <a:t>r sin </a:t>
            </a:r>
            <a:r>
              <a:rPr lang="en-US" i="1" dirty="0" smtClean="0"/>
              <a:t>θ</a:t>
            </a:r>
            <a:r>
              <a:rPr lang="es-ES_tradnl" dirty="0" smtClean="0"/>
              <a:t>)</a:t>
            </a:r>
            <a:r>
              <a:rPr lang="es-ES_tradnl" i="1" dirty="0" smtClean="0"/>
              <a:t>F</a:t>
            </a:r>
            <a:endParaRPr lang="en-US" dirty="0"/>
          </a:p>
        </p:txBody>
      </p:sp>
      <p:pic>
        <p:nvPicPr>
          <p:cNvPr id="5" name="Picture 4" descr="12_05_FigureA.jpg"/>
          <p:cNvPicPr>
            <a:picLocks noChangeAspect="1"/>
          </p:cNvPicPr>
          <p:nvPr/>
        </p:nvPicPr>
        <p:blipFill rotWithShape="1">
          <a:blip r:embed="rId2">
            <a:extLst>
              <a:ext uri="{28A0092B-C50C-407E-A947-70E740481C1C}">
                <a14:useLocalDpi xmlns:a14="http://schemas.microsoft.com/office/drawing/2010/main" val="0"/>
              </a:ext>
            </a:extLst>
          </a:blip>
          <a:srcRect t="-1" b="5917"/>
          <a:stretch/>
        </p:blipFill>
        <p:spPr>
          <a:xfrm>
            <a:off x="297884" y="3881150"/>
            <a:ext cx="3860082" cy="1297226"/>
          </a:xfrm>
          <a:prstGeom prst="rect">
            <a:avLst/>
          </a:prstGeom>
        </p:spPr>
      </p:pic>
      <p:sp>
        <p:nvSpPr>
          <p:cNvPr id="11" name="Content Placeholder 3"/>
          <p:cNvSpPr txBox="1">
            <a:spLocks/>
          </p:cNvSpPr>
          <p:nvPr/>
        </p:nvSpPr>
        <p:spPr bwMode="auto">
          <a:xfrm>
            <a:off x="365125" y="2850660"/>
            <a:ext cx="4384675"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EF3F4A"/>
              </a:buClr>
              <a:buChar char="•"/>
              <a:defRPr sz="2800">
                <a:solidFill>
                  <a:srgbClr val="000000"/>
                </a:solidFill>
                <a:latin typeface="Times New Roman"/>
                <a:ea typeface="+mn-ea"/>
                <a:cs typeface="Times New Roman"/>
              </a:defRPr>
            </a:lvl1pPr>
            <a:lvl2pPr marL="800100" indent="-342900" algn="l" rtl="0" fontAlgn="base">
              <a:spcBef>
                <a:spcPct val="20000"/>
              </a:spcBef>
              <a:spcAft>
                <a:spcPct val="0"/>
              </a:spcAft>
              <a:buClr>
                <a:srgbClr val="EF3F4A"/>
              </a:buClr>
              <a:buChar char="–"/>
              <a:tabLst/>
              <a:defRPr sz="2800">
                <a:solidFill>
                  <a:srgbClr val="000000"/>
                </a:solidFill>
                <a:latin typeface="Times New Roman"/>
                <a:ea typeface="+mn-ea"/>
                <a:cs typeface="Times New Roman"/>
              </a:defRPr>
            </a:lvl2pPr>
            <a:lvl3pPr marL="1143000" indent="-228600" algn="l" rtl="0" fontAlgn="base">
              <a:spcBef>
                <a:spcPct val="20000"/>
              </a:spcBef>
              <a:spcAft>
                <a:spcPct val="0"/>
              </a:spcAft>
              <a:buClr>
                <a:srgbClr val="EF3F4A"/>
              </a:buClr>
              <a:buChar char="•"/>
              <a:defRPr sz="2400">
                <a:solidFill>
                  <a:srgbClr val="000000"/>
                </a:solidFill>
                <a:latin typeface="Times New Roman"/>
                <a:ea typeface="+mn-ea"/>
                <a:cs typeface="Times New Roman"/>
              </a:defRPr>
            </a:lvl3pPr>
            <a:lvl4pPr marL="1600200" indent="-228600" algn="l" rtl="0" fontAlgn="base">
              <a:spcBef>
                <a:spcPct val="20000"/>
              </a:spcBef>
              <a:spcAft>
                <a:spcPct val="0"/>
              </a:spcAft>
              <a:buClr>
                <a:srgbClr val="EF3F4A"/>
              </a:buClr>
              <a:buChar char="–"/>
              <a:defRPr sz="2000">
                <a:solidFill>
                  <a:srgbClr val="000000"/>
                </a:solidFill>
                <a:latin typeface="Times New Roman"/>
                <a:ea typeface="+mn-ea"/>
                <a:cs typeface="Times New Roman"/>
              </a:defRPr>
            </a:lvl4pPr>
            <a:lvl5pPr marL="2057400" indent="-228600" algn="l" rtl="0" fontAlgn="base">
              <a:spcBef>
                <a:spcPct val="20000"/>
              </a:spcBef>
              <a:spcAft>
                <a:spcPct val="0"/>
              </a:spcAft>
              <a:buClr>
                <a:srgbClr val="EF3F4A"/>
              </a:buClr>
              <a:buChar char="»"/>
              <a:defRPr sz="2000">
                <a:solidFill>
                  <a:srgbClr val="000000"/>
                </a:solidFill>
                <a:latin typeface="Times New Roman"/>
                <a:ea typeface="+mn-ea"/>
                <a:cs typeface="Times New Roman"/>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es-ES_tradnl" dirty="0" smtClean="0"/>
              <a:t>torque = </a:t>
            </a:r>
            <a:r>
              <a:rPr lang="es-ES_tradnl" i="1" dirty="0" smtClean="0"/>
              <a:t>rF</a:t>
            </a:r>
            <a:r>
              <a:rPr lang="en-US" baseline="-25000" dirty="0" smtClean="0">
                <a:sym typeface="Symbol"/>
              </a:rPr>
              <a:t></a:t>
            </a:r>
            <a:r>
              <a:rPr lang="en-US" dirty="0">
                <a:sym typeface="Symbol"/>
              </a:rPr>
              <a:t> </a:t>
            </a:r>
            <a:r>
              <a:rPr lang="es-ES_tradnl" dirty="0" smtClean="0"/>
              <a:t>= </a:t>
            </a:r>
            <a:r>
              <a:rPr lang="es-ES_tradnl" i="1" dirty="0" smtClean="0"/>
              <a:t>r</a:t>
            </a:r>
            <a:r>
              <a:rPr lang="es-ES_tradnl" dirty="0" smtClean="0"/>
              <a:t>(</a:t>
            </a:r>
            <a:r>
              <a:rPr lang="es-ES_tradnl" i="1" dirty="0" smtClean="0"/>
              <a:t>F sin </a:t>
            </a:r>
            <a:r>
              <a:rPr lang="en-US" i="1" dirty="0" smtClean="0"/>
              <a:t>θ</a:t>
            </a:r>
            <a:r>
              <a:rPr lang="es-ES_tradnl" dirty="0" smtClean="0"/>
              <a:t>) </a:t>
            </a:r>
            <a:endParaRPr lang="en-US" dirty="0"/>
          </a:p>
        </p:txBody>
      </p:sp>
      <p:pic>
        <p:nvPicPr>
          <p:cNvPr id="3" name="Picture 2" descr="12_05_FigureB.jpg"/>
          <p:cNvPicPr>
            <a:picLocks noChangeAspect="1"/>
          </p:cNvPicPr>
          <p:nvPr/>
        </p:nvPicPr>
        <p:blipFill rotWithShape="1">
          <a:blip r:embed="rId3">
            <a:extLst>
              <a:ext uri="{28A0092B-C50C-407E-A947-70E740481C1C}">
                <a14:useLocalDpi xmlns:a14="http://schemas.microsoft.com/office/drawing/2010/main" val="0"/>
              </a:ext>
            </a:extLst>
          </a:blip>
          <a:srcRect b="2992"/>
          <a:stretch/>
        </p:blipFill>
        <p:spPr>
          <a:xfrm>
            <a:off x="4799514" y="3450510"/>
            <a:ext cx="3732926" cy="2640870"/>
          </a:xfrm>
          <a:prstGeom prst="rect">
            <a:avLst/>
          </a:prstGeom>
        </p:spPr>
      </p:pic>
      <p:sp>
        <p:nvSpPr>
          <p:cNvPr id="10"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11</a:t>
            </a:fld>
            <a:endParaRPr lang="en-US" dirty="0"/>
          </a:p>
        </p:txBody>
      </p:sp>
      <p:cxnSp>
        <p:nvCxnSpPr>
          <p:cNvPr id="12" name="Straight Connector 11"/>
          <p:cNvCxnSpPr/>
          <p:nvPr/>
        </p:nvCxnSpPr>
        <p:spPr bwMode="auto">
          <a:xfrm>
            <a:off x="4420925" y="2950557"/>
            <a:ext cx="0" cy="3150821"/>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00115873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s-ES_tradnl" dirty="0" smtClean="0"/>
              <a:t>The mathematical expression for torque is </a:t>
            </a:r>
          </a:p>
          <a:p>
            <a:pPr marL="0" indent="0" algn="ctr">
              <a:buNone/>
            </a:pPr>
            <a:r>
              <a:rPr lang="es-ES_tradnl" dirty="0" smtClean="0"/>
              <a:t>torque = </a:t>
            </a:r>
            <a:r>
              <a:rPr lang="es-ES_tradnl" i="1" dirty="0" smtClean="0"/>
              <a:t>r</a:t>
            </a:r>
            <a:r>
              <a:rPr lang="es-ES_tradnl" dirty="0" smtClean="0"/>
              <a:t>(</a:t>
            </a:r>
            <a:r>
              <a:rPr lang="es-ES_tradnl" i="1" dirty="0" smtClean="0"/>
              <a:t>F</a:t>
            </a:r>
            <a:r>
              <a:rPr lang="es-ES_tradnl" dirty="0" smtClean="0"/>
              <a:t> </a:t>
            </a:r>
            <a:r>
              <a:rPr lang="es-ES_tradnl" i="1" dirty="0" smtClean="0"/>
              <a:t>sin</a:t>
            </a:r>
            <a:r>
              <a:rPr lang="en-US" i="1" dirty="0" smtClean="0">
                <a:sym typeface="Symbol"/>
              </a:rPr>
              <a:t></a:t>
            </a:r>
            <a:r>
              <a:rPr lang="es-ES_tradnl" dirty="0" smtClean="0"/>
              <a:t>)</a:t>
            </a:r>
          </a:p>
          <a:p>
            <a:r>
              <a:rPr lang="en-US" dirty="0" smtClean="0"/>
              <a:t>The effectiveness of a </a:t>
            </a:r>
            <a:br>
              <a:rPr lang="en-US" dirty="0" smtClean="0"/>
            </a:br>
            <a:r>
              <a:rPr lang="en-US" dirty="0" smtClean="0"/>
              <a:t>force to rotate an object</a:t>
            </a:r>
            <a:br>
              <a:rPr lang="en-US" dirty="0" smtClean="0"/>
            </a:br>
            <a:r>
              <a:rPr lang="en-US" dirty="0" smtClean="0"/>
              <a:t> about an axis depends on</a:t>
            </a:r>
          </a:p>
          <a:p>
            <a:pPr lvl="1"/>
            <a:r>
              <a:rPr lang="en-US" dirty="0" smtClean="0"/>
              <a:t>the magnitude of the</a:t>
            </a:r>
            <a:br>
              <a:rPr lang="en-US" dirty="0" smtClean="0"/>
            </a:br>
            <a:r>
              <a:rPr lang="en-US" dirty="0" smtClean="0"/>
              <a:t>applied force (</a:t>
            </a:r>
            <a:r>
              <a:rPr lang="en-US" i="1" dirty="0" smtClean="0"/>
              <a:t>F</a:t>
            </a:r>
            <a:r>
              <a:rPr lang="en-US" dirty="0" smtClean="0"/>
              <a:t>).</a:t>
            </a:r>
          </a:p>
          <a:p>
            <a:pPr lvl="1"/>
            <a:r>
              <a:rPr lang="en-US" dirty="0" smtClean="0"/>
              <a:t>the distance from the pivot </a:t>
            </a:r>
            <a:br>
              <a:rPr lang="en-US" dirty="0" smtClean="0"/>
            </a:br>
            <a:r>
              <a:rPr lang="en-US" dirty="0" smtClean="0"/>
              <a:t>to the point force is applied (</a:t>
            </a:r>
            <a:r>
              <a:rPr lang="en-US" i="1" dirty="0" smtClean="0"/>
              <a:t>r</a:t>
            </a:r>
            <a:r>
              <a:rPr lang="en-US" dirty="0" smtClean="0"/>
              <a:t>).</a:t>
            </a:r>
          </a:p>
          <a:p>
            <a:pPr lvl="1"/>
            <a:r>
              <a:rPr lang="en-US" dirty="0" smtClean="0"/>
              <a:t>the angle at which the force</a:t>
            </a:r>
            <a:br>
              <a:rPr lang="en-US" dirty="0" smtClean="0"/>
            </a:br>
            <a:r>
              <a:rPr lang="en-US" dirty="0" smtClean="0"/>
              <a:t>is applied (</a:t>
            </a:r>
            <a:r>
              <a:rPr lang="en-US" i="1" dirty="0" smtClean="0">
                <a:sym typeface="Symbol"/>
              </a:rPr>
              <a:t></a:t>
            </a:r>
            <a:r>
              <a:rPr lang="en-US" i="1" dirty="0" smtClean="0"/>
              <a:t> </a:t>
            </a:r>
            <a:r>
              <a:rPr lang="en-US" dirty="0" smtClean="0"/>
              <a:t>).</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12.1: Torque and angular momentum</a:t>
            </a:r>
            <a:endParaRPr lang="en-US" dirty="0"/>
          </a:p>
        </p:txBody>
      </p:sp>
      <p:grpSp>
        <p:nvGrpSpPr>
          <p:cNvPr id="3" name="Group 2"/>
          <p:cNvGrpSpPr/>
          <p:nvPr/>
        </p:nvGrpSpPr>
        <p:grpSpPr>
          <a:xfrm>
            <a:off x="5028876" y="2394737"/>
            <a:ext cx="3764263" cy="2140590"/>
            <a:chOff x="5028876" y="2949259"/>
            <a:chExt cx="3764263" cy="2140590"/>
          </a:xfrm>
        </p:grpSpPr>
        <p:grpSp>
          <p:nvGrpSpPr>
            <p:cNvPr id="12" name="Group 11"/>
            <p:cNvGrpSpPr/>
            <p:nvPr/>
          </p:nvGrpSpPr>
          <p:grpSpPr>
            <a:xfrm>
              <a:off x="5028876" y="2949259"/>
              <a:ext cx="3764263" cy="2140590"/>
              <a:chOff x="595899" y="2455522"/>
              <a:chExt cx="3811714" cy="2167574"/>
            </a:xfrm>
          </p:grpSpPr>
          <p:sp>
            <p:nvSpPr>
              <p:cNvPr id="15" name="Rectangle 14"/>
              <p:cNvSpPr/>
              <p:nvPr/>
            </p:nvSpPr>
            <p:spPr bwMode="auto">
              <a:xfrm rot="20746759">
                <a:off x="1312530" y="3793089"/>
                <a:ext cx="2806302" cy="108120"/>
              </a:xfrm>
              <a:prstGeom prst="rect">
                <a:avLst/>
              </a:prstGeom>
              <a:solidFill>
                <a:schemeClr val="bg1">
                  <a:lumMod val="50000"/>
                </a:schemeClr>
              </a:solidFill>
              <a:ln w="9525" cap="flat" cmpd="sng" algn="ctr">
                <a:solidFill>
                  <a:schemeClr val="tx1">
                    <a:lumMod val="65000"/>
                    <a:lumOff val="3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16" name="Oval 15"/>
              <p:cNvSpPr/>
              <p:nvPr/>
            </p:nvSpPr>
            <p:spPr bwMode="auto">
              <a:xfrm>
                <a:off x="1397272" y="4140470"/>
                <a:ext cx="73152" cy="73152"/>
              </a:xfrm>
              <a:prstGeom prst="ellipse">
                <a:avLst/>
              </a:prstGeom>
              <a:solidFill>
                <a:schemeClr val="tx1"/>
              </a:solidFill>
              <a:ln w="9525" cap="flat" cmpd="sng" algn="ctr">
                <a:solidFill>
                  <a:schemeClr val="tx1">
                    <a:lumMod val="65000"/>
                    <a:lumOff val="3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cxnSp>
            <p:nvCxnSpPr>
              <p:cNvPr id="17" name="Straight Arrow Connector 16"/>
              <p:cNvCxnSpPr/>
              <p:nvPr/>
            </p:nvCxnSpPr>
            <p:spPr bwMode="auto">
              <a:xfrm flipV="1">
                <a:off x="1433848" y="3544584"/>
                <a:ext cx="2460058" cy="627943"/>
              </a:xfrm>
              <a:prstGeom prst="straightConnector1">
                <a:avLst/>
              </a:prstGeom>
              <a:solidFill>
                <a:schemeClr val="accent1"/>
              </a:solidFill>
              <a:ln w="19050" cap="flat" cmpd="sng" algn="ctr">
                <a:solidFill>
                  <a:srgbClr val="00206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8" name="TextBox 17"/>
              <p:cNvSpPr txBox="1"/>
              <p:nvPr/>
            </p:nvSpPr>
            <p:spPr>
              <a:xfrm>
                <a:off x="595899" y="4032995"/>
                <a:ext cx="626115" cy="307777"/>
              </a:xfrm>
              <a:prstGeom prst="rect">
                <a:avLst/>
              </a:prstGeom>
              <a:noFill/>
              <a:ln>
                <a:noFill/>
              </a:ln>
            </p:spPr>
            <p:txBody>
              <a:bodyPr wrap="square" rtlCol="0">
                <a:spAutoFit/>
              </a:bodyPr>
              <a:lstStyle/>
              <a:p>
                <a:r>
                  <a:rPr lang="en-US" sz="1400" dirty="0" smtClean="0"/>
                  <a:t>pivot</a:t>
                </a:r>
                <a:endParaRPr lang="en-US" sz="1400" dirty="0"/>
              </a:p>
            </p:txBody>
          </p:sp>
          <p:sp>
            <p:nvSpPr>
              <p:cNvPr id="19" name="Arc 18"/>
              <p:cNvSpPr>
                <a:spLocks noChangeAspect="1"/>
              </p:cNvSpPr>
              <p:nvPr/>
            </p:nvSpPr>
            <p:spPr bwMode="auto">
              <a:xfrm rot="20042923">
                <a:off x="1139563" y="3989541"/>
                <a:ext cx="467008" cy="457200"/>
              </a:xfrm>
              <a:prstGeom prst="arc">
                <a:avLst>
                  <a:gd name="adj1" fmla="val 5176217"/>
                  <a:gd name="adj2" fmla="val 0"/>
                </a:avLst>
              </a:prstGeom>
              <a:noFill/>
              <a:ln w="9525" cap="flat" cmpd="sng" algn="ctr">
                <a:solidFill>
                  <a:schemeClr val="tx1">
                    <a:lumMod val="65000"/>
                    <a:lumOff val="3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cxnSp>
            <p:nvCxnSpPr>
              <p:cNvPr id="20" name="Straight Arrow Connector 19"/>
              <p:cNvCxnSpPr>
                <a:stCxn id="19" idx="0"/>
                <a:endCxn id="19" idx="0"/>
              </p:cNvCxnSpPr>
              <p:nvPr/>
            </p:nvCxnSpPr>
            <p:spPr bwMode="auto">
              <a:xfrm>
                <a:off x="1486273" y="4416765"/>
                <a:ext cx="0" cy="0"/>
              </a:xfrm>
              <a:prstGeom prst="straightConnector1">
                <a:avLst/>
              </a:prstGeom>
              <a:solidFill>
                <a:schemeClr val="accent1"/>
              </a:solidFill>
              <a:ln w="9525" cap="flat" cmpd="sng" algn="ctr">
                <a:solidFill>
                  <a:schemeClr val="tx1">
                    <a:lumMod val="65000"/>
                    <a:lumOff val="35000"/>
                  </a:scheme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Arrow Connector 20"/>
              <p:cNvCxnSpPr/>
              <p:nvPr/>
            </p:nvCxnSpPr>
            <p:spPr bwMode="auto">
              <a:xfrm flipV="1">
                <a:off x="1382478" y="4397556"/>
                <a:ext cx="158646" cy="56508"/>
              </a:xfrm>
              <a:prstGeom prst="straightConnector1">
                <a:avLst/>
              </a:prstGeom>
              <a:solidFill>
                <a:schemeClr val="accent1"/>
              </a:solidFill>
              <a:ln w="9525" cap="flat" cmpd="sng" algn="ctr">
                <a:solidFill>
                  <a:schemeClr val="tx1">
                    <a:lumMod val="65000"/>
                    <a:lumOff val="35000"/>
                  </a:scheme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 name="Oval 21"/>
              <p:cNvSpPr/>
              <p:nvPr/>
            </p:nvSpPr>
            <p:spPr bwMode="auto">
              <a:xfrm>
                <a:off x="3892144" y="3512046"/>
                <a:ext cx="73152" cy="73152"/>
              </a:xfrm>
              <a:prstGeom prst="ellipse">
                <a:avLst/>
              </a:prstGeom>
              <a:solidFill>
                <a:schemeClr val="tx1"/>
              </a:solidFill>
              <a:ln w="9525" cap="flat" cmpd="sng" algn="ctr">
                <a:solidFill>
                  <a:schemeClr val="tx1">
                    <a:lumMod val="65000"/>
                    <a:lumOff val="3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cxnSp>
            <p:nvCxnSpPr>
              <p:cNvPr id="23" name="Straight Arrow Connector 22"/>
              <p:cNvCxnSpPr/>
              <p:nvPr/>
            </p:nvCxnSpPr>
            <p:spPr bwMode="auto">
              <a:xfrm flipH="1" flipV="1">
                <a:off x="2948683" y="2732926"/>
                <a:ext cx="969763" cy="789394"/>
              </a:xfrm>
              <a:prstGeom prst="straightConnector1">
                <a:avLst/>
              </a:prstGeom>
              <a:solidFill>
                <a:schemeClr val="accent1"/>
              </a:solidFill>
              <a:ln w="38100"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4" name="Straight Connector 23"/>
              <p:cNvCxnSpPr/>
              <p:nvPr/>
            </p:nvCxnSpPr>
            <p:spPr bwMode="auto">
              <a:xfrm flipV="1">
                <a:off x="3965296" y="3429503"/>
                <a:ext cx="442317" cy="98571"/>
              </a:xfrm>
              <a:prstGeom prst="line">
                <a:avLst/>
              </a:prstGeom>
              <a:solidFill>
                <a:schemeClr val="accent1"/>
              </a:solidFill>
              <a:ln w="9525" cap="flat" cmpd="sng" algn="ctr">
                <a:solidFill>
                  <a:schemeClr val="tx1">
                    <a:lumMod val="65000"/>
                    <a:lumOff val="3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5" name="Arc 24"/>
              <p:cNvSpPr>
                <a:spLocks noChangeAspect="1"/>
              </p:cNvSpPr>
              <p:nvPr/>
            </p:nvSpPr>
            <p:spPr bwMode="auto">
              <a:xfrm rot="1628317">
                <a:off x="3613024" y="3170080"/>
                <a:ext cx="467008" cy="457200"/>
              </a:xfrm>
              <a:prstGeom prst="arc">
                <a:avLst>
                  <a:gd name="adj1" fmla="val 11079228"/>
                  <a:gd name="adj2" fmla="val 0"/>
                </a:avLst>
              </a:prstGeom>
              <a:noFill/>
              <a:ln w="9525" cap="flat" cmpd="sng" algn="ctr">
                <a:solidFill>
                  <a:schemeClr val="tx1">
                    <a:lumMod val="65000"/>
                    <a:lumOff val="3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26" name="TextBox 25"/>
              <p:cNvSpPr txBox="1"/>
              <p:nvPr/>
            </p:nvSpPr>
            <p:spPr>
              <a:xfrm>
                <a:off x="1530850" y="4284542"/>
                <a:ext cx="277402" cy="338554"/>
              </a:xfrm>
              <a:prstGeom prst="rect">
                <a:avLst/>
              </a:prstGeom>
              <a:noFill/>
              <a:ln>
                <a:noFill/>
              </a:ln>
            </p:spPr>
            <p:txBody>
              <a:bodyPr wrap="square" rtlCol="0">
                <a:spAutoFit/>
              </a:bodyPr>
              <a:lstStyle/>
              <a:p>
                <a:r>
                  <a:rPr lang="en-US" sz="1600" dirty="0" smtClean="0">
                    <a:sym typeface="Symbol"/>
                  </a:rPr>
                  <a:t></a:t>
                </a:r>
                <a:endParaRPr lang="en-US" sz="1600" dirty="0"/>
              </a:p>
            </p:txBody>
          </p:sp>
          <p:sp>
            <p:nvSpPr>
              <p:cNvPr id="27" name="TextBox 26"/>
              <p:cNvSpPr txBox="1"/>
              <p:nvPr/>
            </p:nvSpPr>
            <p:spPr>
              <a:xfrm>
                <a:off x="3908790" y="2941334"/>
                <a:ext cx="215756" cy="307777"/>
              </a:xfrm>
              <a:prstGeom prst="rect">
                <a:avLst/>
              </a:prstGeom>
              <a:noFill/>
              <a:ln>
                <a:noFill/>
              </a:ln>
            </p:spPr>
            <p:txBody>
              <a:bodyPr wrap="square" rtlCol="0">
                <a:spAutoFit/>
              </a:bodyPr>
              <a:lstStyle/>
              <a:p>
                <a:r>
                  <a:rPr lang="en-US" sz="1400" dirty="0" smtClean="0">
                    <a:sym typeface="Symbol"/>
                  </a:rPr>
                  <a:t></a:t>
                </a:r>
                <a:endParaRPr lang="en-US" sz="1400" dirty="0"/>
              </a:p>
            </p:txBody>
          </p:sp>
          <p:graphicFrame>
            <p:nvGraphicFramePr>
              <p:cNvPr id="28" name="Object 27"/>
              <p:cNvGraphicFramePr>
                <a:graphicFrameLocks noChangeAspect="1"/>
              </p:cNvGraphicFramePr>
              <p:nvPr>
                <p:extLst>
                  <p:ext uri="{D42A27DB-BD31-4B8C-83A1-F6EECF244321}">
                    <p14:modId xmlns:p14="http://schemas.microsoft.com/office/powerpoint/2010/main" val="2944616610"/>
                  </p:ext>
                </p:extLst>
              </p:nvPr>
            </p:nvGraphicFramePr>
            <p:xfrm>
              <a:off x="2801707" y="2455522"/>
              <a:ext cx="238915" cy="294049"/>
            </p:xfrm>
            <a:graphic>
              <a:graphicData uri="http://schemas.openxmlformats.org/presentationml/2006/ole">
                <mc:AlternateContent xmlns:mc="http://schemas.openxmlformats.org/markup-compatibility/2006">
                  <mc:Choice xmlns:v="urn:schemas-microsoft-com:vml" Requires="v">
                    <p:oleObj spid="_x0000_s985381" name="Equation" r:id="rId3" imgW="164880" imgH="203040" progId="Equation.3">
                      <p:embed/>
                    </p:oleObj>
                  </mc:Choice>
                  <mc:Fallback>
                    <p:oleObj name="Equation" r:id="rId3" imgW="164880" imgH="203040" progId="Equation.3">
                      <p:embed/>
                      <p:pic>
                        <p:nvPicPr>
                          <p:cNvPr id="0" name=""/>
                          <p:cNvPicPr/>
                          <p:nvPr/>
                        </p:nvPicPr>
                        <p:blipFill>
                          <a:blip r:embed="rId4"/>
                          <a:stretch>
                            <a:fillRect/>
                          </a:stretch>
                        </p:blipFill>
                        <p:spPr>
                          <a:xfrm>
                            <a:off x="2801707" y="2455522"/>
                            <a:ext cx="238915" cy="294049"/>
                          </a:xfrm>
                          <a:prstGeom prst="rect">
                            <a:avLst/>
                          </a:prstGeom>
                        </p:spPr>
                      </p:pic>
                    </p:oleObj>
                  </mc:Fallback>
                </mc:AlternateContent>
              </a:graphicData>
            </a:graphic>
          </p:graphicFrame>
        </p:grpSp>
        <p:graphicFrame>
          <p:nvGraphicFramePr>
            <p:cNvPr id="14" name="Object 13"/>
            <p:cNvGraphicFramePr>
              <a:graphicFrameLocks noChangeAspect="1"/>
            </p:cNvGraphicFramePr>
            <p:nvPr>
              <p:extLst>
                <p:ext uri="{D42A27DB-BD31-4B8C-83A1-F6EECF244321}">
                  <p14:modId xmlns:p14="http://schemas.microsoft.com/office/powerpoint/2010/main" val="3365562613"/>
                </p:ext>
              </p:extLst>
            </p:nvPr>
          </p:nvGraphicFramePr>
          <p:xfrm>
            <a:off x="6840001" y="4064022"/>
            <a:ext cx="181858" cy="235161"/>
          </p:xfrm>
          <a:graphic>
            <a:graphicData uri="http://schemas.openxmlformats.org/presentationml/2006/ole">
              <mc:AlternateContent xmlns:mc="http://schemas.openxmlformats.org/markup-compatibility/2006">
                <mc:Choice xmlns:v="urn:schemas-microsoft-com:vml" Requires="v">
                  <p:oleObj spid="_x0000_s985382" name="Equation" r:id="rId5" imgW="126720" imgH="164880" progId="Equation.3">
                    <p:embed/>
                  </p:oleObj>
                </mc:Choice>
                <mc:Fallback>
                  <p:oleObj name="Equation" r:id="rId5" imgW="126720" imgH="164880" progId="Equation.3">
                    <p:embed/>
                    <p:pic>
                      <p:nvPicPr>
                        <p:cNvPr id="0" name=""/>
                        <p:cNvPicPr/>
                        <p:nvPr/>
                      </p:nvPicPr>
                      <p:blipFill>
                        <a:blip r:embed="rId6"/>
                        <a:stretch>
                          <a:fillRect/>
                        </a:stretch>
                      </p:blipFill>
                      <p:spPr>
                        <a:xfrm>
                          <a:off x="6840001" y="4064022"/>
                          <a:ext cx="181858" cy="235161"/>
                        </a:xfrm>
                        <a:prstGeom prst="rect">
                          <a:avLst/>
                        </a:prstGeom>
                      </p:spPr>
                    </p:pic>
                  </p:oleObj>
                </mc:Fallback>
              </mc:AlternateContent>
            </a:graphicData>
          </a:graphic>
        </p:graphicFrame>
      </p:grpSp>
      <p:sp>
        <p:nvSpPr>
          <p:cNvPr id="29"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12</a:t>
            </a:fld>
            <a:endParaRPr lang="en-US" dirty="0"/>
          </a:p>
        </p:txBody>
      </p:sp>
    </p:spTree>
    <p:extLst>
      <p:ext uri="{BB962C8B-B14F-4D97-AF65-F5344CB8AC3E}">
        <p14:creationId xmlns:p14="http://schemas.microsoft.com/office/powerpoint/2010/main" val="322986718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65125" y="1170432"/>
            <a:ext cx="4495008" cy="5422392"/>
          </a:xfrm>
        </p:spPr>
        <p:txBody>
          <a:bodyPr/>
          <a:lstStyle/>
          <a:p>
            <a:pPr marL="0" indent="0">
              <a:buNone/>
            </a:pPr>
            <a:r>
              <a:rPr lang="en-US" sz="2400" b="1" dirty="0" smtClean="0"/>
              <a:t>Torque has a sign.</a:t>
            </a:r>
          </a:p>
          <a:p>
            <a:r>
              <a:rPr lang="en-US" sz="2400" dirty="0" smtClean="0"/>
              <a:t>The sign of the torque depends on the choice of direction for increasing </a:t>
            </a:r>
            <a:r>
              <a:rPr lang="en-US" sz="2400" i="1" dirty="0" smtClean="0">
                <a:sym typeface="Symbol"/>
              </a:rPr>
              <a:t></a:t>
            </a:r>
            <a:r>
              <a:rPr lang="en-US" sz="2400" dirty="0" smtClean="0"/>
              <a:t>. </a:t>
            </a:r>
          </a:p>
          <a:p>
            <a:r>
              <a:rPr lang="en-US" sz="2400" dirty="0" smtClean="0"/>
              <a:t>In the figure the torque caused by     is positive because it tends to increase </a:t>
            </a:r>
            <a:r>
              <a:rPr lang="en-US" sz="2400" i="1" dirty="0" smtClean="0">
                <a:sym typeface="Symbol"/>
              </a:rPr>
              <a:t></a:t>
            </a:r>
            <a:r>
              <a:rPr lang="en-US" sz="2400" dirty="0" smtClean="0"/>
              <a:t>.</a:t>
            </a:r>
          </a:p>
          <a:p>
            <a:r>
              <a:rPr lang="en-US" sz="2400" dirty="0" smtClean="0"/>
              <a:t>The torque caused by     is negative.</a:t>
            </a:r>
          </a:p>
          <a:p>
            <a:r>
              <a:rPr lang="en-US" sz="2400" dirty="0" smtClean="0"/>
              <a:t>Therefore, the sum of the two torques is </a:t>
            </a:r>
            <a:r>
              <a:rPr lang="en-US" sz="2400" i="1" dirty="0" smtClean="0"/>
              <a:t>r</a:t>
            </a:r>
            <a:r>
              <a:rPr lang="en-US" sz="2400" baseline="-25000" dirty="0" smtClean="0"/>
              <a:t>1</a:t>
            </a:r>
            <a:r>
              <a:rPr lang="en-US" sz="2400" i="1" dirty="0" smtClean="0"/>
              <a:t>F</a:t>
            </a:r>
            <a:r>
              <a:rPr lang="en-US" sz="2400" baseline="-25000" dirty="0" smtClean="0"/>
              <a:t>1</a:t>
            </a:r>
            <a:r>
              <a:rPr lang="en-US" sz="2400" dirty="0" smtClean="0"/>
              <a:t> – </a:t>
            </a:r>
            <a:r>
              <a:rPr lang="en-US" sz="2400" i="1" dirty="0" smtClean="0"/>
              <a:t>r</a:t>
            </a:r>
            <a:r>
              <a:rPr lang="en-US" sz="2400" baseline="-25000" dirty="0" smtClean="0"/>
              <a:t>2</a:t>
            </a:r>
            <a:r>
              <a:rPr lang="en-US" sz="2400" i="1" dirty="0" smtClean="0"/>
              <a:t>F</a:t>
            </a:r>
            <a:r>
              <a:rPr lang="en-US" sz="2400" baseline="-25000" dirty="0" smtClean="0"/>
              <a:t>2</a:t>
            </a:r>
            <a:r>
              <a:rPr lang="en-US" sz="2400" dirty="0" smtClean="0"/>
              <a:t>.</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12.1: Torque and angular momentum</a:t>
            </a:r>
            <a:endParaRPr lang="en-US" dirty="0"/>
          </a:p>
        </p:txBody>
      </p:sp>
      <p:pic>
        <p:nvPicPr>
          <p:cNvPr id="3" name="Picture 2" descr="12_04_Figure.jpg"/>
          <p:cNvPicPr>
            <a:picLocks noChangeAspect="1"/>
          </p:cNvPicPr>
          <p:nvPr/>
        </p:nvPicPr>
        <p:blipFill rotWithShape="1">
          <a:blip r:embed="rId3">
            <a:extLst>
              <a:ext uri="{28A0092B-C50C-407E-A947-70E740481C1C}">
                <a14:useLocalDpi xmlns:a14="http://schemas.microsoft.com/office/drawing/2010/main" val="0"/>
              </a:ext>
            </a:extLst>
          </a:blip>
          <a:srcRect b="2614"/>
          <a:stretch/>
        </p:blipFill>
        <p:spPr>
          <a:xfrm>
            <a:off x="4854333" y="1982845"/>
            <a:ext cx="4206240" cy="3129530"/>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3371335445"/>
              </p:ext>
            </p:extLst>
          </p:nvPr>
        </p:nvGraphicFramePr>
        <p:xfrm>
          <a:off x="1140286" y="3191158"/>
          <a:ext cx="266700" cy="431800"/>
        </p:xfrm>
        <a:graphic>
          <a:graphicData uri="http://schemas.openxmlformats.org/presentationml/2006/ole">
            <mc:AlternateContent xmlns:mc="http://schemas.openxmlformats.org/markup-compatibility/2006">
              <mc:Choice xmlns:v="urn:schemas-microsoft-com:vml" Requires="v">
                <p:oleObj spid="_x0000_s1042694" name="Equation" r:id="rId4" imgW="266700" imgH="431800" progId="Equation.3">
                  <p:embed/>
                </p:oleObj>
              </mc:Choice>
              <mc:Fallback>
                <p:oleObj name="Equation" r:id="rId4" imgW="266700" imgH="431800" progId="Equation.3">
                  <p:embed/>
                  <p:pic>
                    <p:nvPicPr>
                      <p:cNvPr id="0" name=""/>
                      <p:cNvPicPr/>
                      <p:nvPr/>
                    </p:nvPicPr>
                    <p:blipFill>
                      <a:blip r:embed="rId5"/>
                      <a:stretch>
                        <a:fillRect/>
                      </a:stretch>
                    </p:blipFill>
                    <p:spPr>
                      <a:xfrm>
                        <a:off x="1140286" y="3191158"/>
                        <a:ext cx="266700" cy="4318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563405447"/>
              </p:ext>
            </p:extLst>
          </p:nvPr>
        </p:nvGraphicFramePr>
        <p:xfrm>
          <a:off x="3454400" y="4020036"/>
          <a:ext cx="304800" cy="431800"/>
        </p:xfrm>
        <a:graphic>
          <a:graphicData uri="http://schemas.openxmlformats.org/presentationml/2006/ole">
            <mc:AlternateContent xmlns:mc="http://schemas.openxmlformats.org/markup-compatibility/2006">
              <mc:Choice xmlns:v="urn:schemas-microsoft-com:vml" Requires="v">
                <p:oleObj spid="_x0000_s1042695" name="Equation" r:id="rId6" imgW="304800" imgH="431800" progId="Equation.3">
                  <p:embed/>
                </p:oleObj>
              </mc:Choice>
              <mc:Fallback>
                <p:oleObj name="Equation" r:id="rId6" imgW="304800" imgH="431800" progId="Equation.3">
                  <p:embed/>
                  <p:pic>
                    <p:nvPicPr>
                      <p:cNvPr id="0" name=""/>
                      <p:cNvPicPr/>
                      <p:nvPr/>
                    </p:nvPicPr>
                    <p:blipFill>
                      <a:blip r:embed="rId7"/>
                      <a:stretch>
                        <a:fillRect/>
                      </a:stretch>
                    </p:blipFill>
                    <p:spPr>
                      <a:xfrm>
                        <a:off x="3454400" y="4020036"/>
                        <a:ext cx="304800" cy="431800"/>
                      </a:xfrm>
                      <a:prstGeom prst="rect">
                        <a:avLst/>
                      </a:prstGeom>
                    </p:spPr>
                  </p:pic>
                </p:oleObj>
              </mc:Fallback>
            </mc:AlternateContent>
          </a:graphicData>
        </a:graphic>
      </p:graphicFrame>
      <p:sp>
        <p:nvSpPr>
          <p:cNvPr id="4" name="Rectangle 3"/>
          <p:cNvSpPr/>
          <p:nvPr/>
        </p:nvSpPr>
        <p:spPr>
          <a:xfrm>
            <a:off x="1236163" y="5765856"/>
            <a:ext cx="6671674" cy="461665"/>
          </a:xfrm>
          <a:prstGeom prst="rect">
            <a:avLst/>
          </a:prstGeom>
        </p:spPr>
        <p:txBody>
          <a:bodyPr wrap="square">
            <a:spAutoFit/>
          </a:bodyPr>
          <a:lstStyle/>
          <a:p>
            <a:pPr marL="0" indent="0">
              <a:buNone/>
            </a:pPr>
            <a:r>
              <a:rPr lang="en-US" b="1" dirty="0">
                <a:solidFill>
                  <a:srgbClr val="000000"/>
                </a:solidFill>
                <a:latin typeface="Times New Roman"/>
                <a:ea typeface="+mn-ea"/>
                <a:cs typeface="Times New Roman"/>
              </a:rPr>
              <a:t>For stationary objects, the </a:t>
            </a:r>
            <a:r>
              <a:rPr lang="en-US" b="1" dirty="0">
                <a:latin typeface="Times New Roman"/>
                <a:cs typeface="Times New Roman"/>
              </a:rPr>
              <a:t>sum of torques is zero.</a:t>
            </a:r>
          </a:p>
        </p:txBody>
      </p:sp>
      <p:sp>
        <p:nvSpPr>
          <p:cNvPr id="11"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13</a:t>
            </a:fld>
            <a:endParaRPr lang="en-US" dirty="0"/>
          </a:p>
        </p:txBody>
      </p:sp>
    </p:spTree>
    <p:extLst>
      <p:ext uri="{BB962C8B-B14F-4D97-AF65-F5344CB8AC3E}">
        <p14:creationId xmlns:p14="http://schemas.microsoft.com/office/powerpoint/2010/main" val="386583624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idx="1"/>
          </p:nvPr>
        </p:nvSpPr>
        <p:spPr/>
        <p:txBody>
          <a:bodyPr/>
          <a:lstStyle/>
          <a:p>
            <a:r>
              <a:rPr lang="en-US" dirty="0"/>
              <a:t>You are using a wrench and trying to loosen a rusty nut. Which of the arrangements shown is most effective in loosening the nut? </a:t>
            </a:r>
            <a:r>
              <a:rPr lang="en-US" dirty="0" smtClean="0"/>
              <a:t>Rank from most efficient to least efficient </a:t>
            </a:r>
            <a:r>
              <a:rPr lang="en-US" dirty="0"/>
              <a:t>the following arrangements:</a:t>
            </a:r>
          </a:p>
        </p:txBody>
      </p:sp>
      <p:sp>
        <p:nvSpPr>
          <p:cNvPr id="2" name="Footer Placeholder 1"/>
          <p:cNvSpPr>
            <a:spLocks noGrp="1"/>
          </p:cNvSpPr>
          <p:nvPr>
            <p:ph type="ftr" sz="quarter" idx="10"/>
          </p:nvPr>
        </p:nvSpPr>
        <p:spPr/>
        <p:txBody>
          <a:bodyPr/>
          <a:lstStyle/>
          <a:p>
            <a:r>
              <a:rPr lang="en-GB" smtClean="0"/>
              <a:t>© 2015 Pearson Education, Inc.</a:t>
            </a:r>
            <a:endParaRPr lang="en-GB" dirty="0"/>
          </a:p>
        </p:txBody>
      </p:sp>
      <p:sp>
        <p:nvSpPr>
          <p:cNvPr id="9" name="Text Placeholder 8"/>
          <p:cNvSpPr>
            <a:spLocks noGrp="1"/>
          </p:cNvSpPr>
          <p:nvPr>
            <p:ph type="body" sz="quarter" idx="11"/>
          </p:nvPr>
        </p:nvSpPr>
        <p:spPr/>
        <p:txBody>
          <a:bodyPr/>
          <a:lstStyle/>
          <a:p>
            <a:r>
              <a:rPr lang="en-US" dirty="0"/>
              <a:t>Section </a:t>
            </a:r>
            <a:r>
              <a:rPr lang="en-US" dirty="0" smtClean="0"/>
              <a:t>12.1</a:t>
            </a:r>
          </a:p>
          <a:p>
            <a:r>
              <a:rPr lang="en-US" dirty="0" smtClean="0"/>
              <a:t>Clicker </a:t>
            </a:r>
            <a:r>
              <a:rPr lang="en-US" dirty="0"/>
              <a:t>Question </a:t>
            </a:r>
            <a:r>
              <a:rPr lang="en-US" dirty="0" smtClean="0"/>
              <a:t>2</a:t>
            </a:r>
            <a:endParaRPr lang="en-US" dirty="0"/>
          </a:p>
        </p:txBody>
      </p:sp>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14</a:t>
            </a:fld>
            <a:endParaRPr lang="en-US" dirty="0"/>
          </a:p>
        </p:txBody>
      </p:sp>
      <p:pic>
        <p:nvPicPr>
          <p:cNvPr id="19" name="Picture 18"/>
          <p:cNvPicPr>
            <a:picLocks noChangeAspect="1" noChangeArrowheads="1"/>
          </p:cNvPicPr>
          <p:nvPr/>
        </p:nvPicPr>
        <p:blipFill>
          <a:blip r:embed="rId2">
            <a:extLst>
              <a:ext uri="{28A0092B-C50C-407E-A947-70E740481C1C}">
                <a14:useLocalDpi xmlns:a14="http://schemas.microsoft.com/office/drawing/2010/main" val="0"/>
              </a:ext>
            </a:extLst>
          </a:blip>
          <a:srcRect t="1913"/>
          <a:stretch>
            <a:fillRect/>
          </a:stretch>
        </p:blipFill>
        <p:spPr bwMode="auto">
          <a:xfrm>
            <a:off x="2579210" y="3379040"/>
            <a:ext cx="3657600" cy="3257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635752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idx="1"/>
          </p:nvPr>
        </p:nvSpPr>
        <p:spPr/>
        <p:txBody>
          <a:bodyPr/>
          <a:lstStyle/>
          <a:p>
            <a:r>
              <a:rPr lang="en-US" dirty="0"/>
              <a:t>You are using a wrench and trying to loosen a rusty nut. Which of the arrangements shown is most effective in loosening the nut? Rank from most efficient to least efficient the following arrangements:</a:t>
            </a:r>
          </a:p>
        </p:txBody>
      </p:sp>
      <p:sp>
        <p:nvSpPr>
          <p:cNvPr id="2" name="Footer Placeholder 1"/>
          <p:cNvSpPr>
            <a:spLocks noGrp="1"/>
          </p:cNvSpPr>
          <p:nvPr>
            <p:ph type="ftr" sz="quarter" idx="10"/>
          </p:nvPr>
        </p:nvSpPr>
        <p:spPr/>
        <p:txBody>
          <a:bodyPr/>
          <a:lstStyle/>
          <a:p>
            <a:r>
              <a:rPr lang="en-GB" smtClean="0"/>
              <a:t>© 2015 Pearson Education, Inc.</a:t>
            </a:r>
            <a:endParaRPr lang="en-GB" dirty="0"/>
          </a:p>
        </p:txBody>
      </p:sp>
      <p:sp>
        <p:nvSpPr>
          <p:cNvPr id="9" name="Text Placeholder 8"/>
          <p:cNvSpPr>
            <a:spLocks noGrp="1"/>
          </p:cNvSpPr>
          <p:nvPr>
            <p:ph type="body" sz="quarter" idx="11"/>
          </p:nvPr>
        </p:nvSpPr>
        <p:spPr/>
        <p:txBody>
          <a:bodyPr/>
          <a:lstStyle/>
          <a:p>
            <a:r>
              <a:rPr lang="en-US" dirty="0"/>
              <a:t>Section </a:t>
            </a:r>
            <a:r>
              <a:rPr lang="en-US" dirty="0" smtClean="0"/>
              <a:t>12.1</a:t>
            </a:r>
          </a:p>
          <a:p>
            <a:r>
              <a:rPr lang="en-US" dirty="0" smtClean="0"/>
              <a:t>Clicker </a:t>
            </a:r>
            <a:r>
              <a:rPr lang="en-US" dirty="0"/>
              <a:t>Question </a:t>
            </a:r>
            <a:r>
              <a:rPr lang="en-US" dirty="0" smtClean="0"/>
              <a:t>2</a:t>
            </a:r>
            <a:endParaRPr lang="en-US" dirty="0"/>
          </a:p>
        </p:txBody>
      </p:sp>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15</a:t>
            </a:fld>
            <a:endParaRPr lang="en-US" dirty="0"/>
          </a:p>
        </p:txBody>
      </p:sp>
      <p:pic>
        <p:nvPicPr>
          <p:cNvPr id="19" name="Picture 18"/>
          <p:cNvPicPr>
            <a:picLocks noChangeAspect="1" noChangeArrowheads="1"/>
          </p:cNvPicPr>
          <p:nvPr/>
        </p:nvPicPr>
        <p:blipFill>
          <a:blip r:embed="rId3">
            <a:extLst>
              <a:ext uri="{28A0092B-C50C-407E-A947-70E740481C1C}">
                <a14:useLocalDpi xmlns:a14="http://schemas.microsoft.com/office/drawing/2010/main" val="0"/>
              </a:ext>
            </a:extLst>
          </a:blip>
          <a:srcRect t="1913"/>
          <a:stretch>
            <a:fillRect/>
          </a:stretch>
        </p:blipFill>
        <p:spPr bwMode="auto">
          <a:xfrm>
            <a:off x="2579210" y="3154133"/>
            <a:ext cx="3657600" cy="3257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427470" y="3717309"/>
            <a:ext cx="2362200" cy="461665"/>
          </a:xfrm>
          <a:prstGeom prst="rect">
            <a:avLst/>
          </a:prstGeom>
          <a:noFill/>
        </p:spPr>
        <p:txBody>
          <a:bodyPr wrap="square" rtlCol="0">
            <a:spAutoFit/>
          </a:bodyPr>
          <a:lstStyle/>
          <a:p>
            <a:r>
              <a:rPr lang="en-US" dirty="0" smtClean="0">
                <a:solidFill>
                  <a:srgbClr val="FF0000"/>
                </a:solidFill>
                <a:latin typeface="Times New Roman" pitchFamily="18" charset="0"/>
                <a:ea typeface="Times New Roman"/>
                <a:cs typeface="Times New Roman" pitchFamily="18" charset="0"/>
              </a:rPr>
              <a:t>2&gt;1=4&gt;3</a:t>
            </a:r>
            <a:endParaRPr lang="en-US" dirty="0">
              <a:solidFill>
                <a:srgbClr val="FF0000"/>
              </a:solidFill>
              <a:latin typeface="Times New Roman" pitchFamily="18" charset="0"/>
              <a:ea typeface="Times New Roman"/>
              <a:cs typeface="Times New Roman" pitchFamily="18" charset="0"/>
            </a:endParaRPr>
          </a:p>
        </p:txBody>
      </p:sp>
      <p:sp>
        <p:nvSpPr>
          <p:cNvPr id="3" name="Oval 2"/>
          <p:cNvSpPr/>
          <p:nvPr/>
        </p:nvSpPr>
        <p:spPr bwMode="auto">
          <a:xfrm>
            <a:off x="4537277" y="3003165"/>
            <a:ext cx="1349277" cy="2169690"/>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4" name="TextBox 3"/>
          <p:cNvSpPr txBox="1"/>
          <p:nvPr/>
        </p:nvSpPr>
        <p:spPr>
          <a:xfrm>
            <a:off x="5727814" y="3161924"/>
            <a:ext cx="763074" cy="523220"/>
          </a:xfrm>
          <a:prstGeom prst="rect">
            <a:avLst/>
          </a:prstGeom>
          <a:noFill/>
        </p:spPr>
        <p:txBody>
          <a:bodyPr wrap="none" rtlCol="0">
            <a:spAutoFit/>
          </a:bodyPr>
          <a:lstStyle/>
          <a:p>
            <a:r>
              <a:rPr lang="en-US" sz="2800" dirty="0">
                <a:solidFill>
                  <a:srgbClr val="FF0000"/>
                </a:solidFill>
                <a:latin typeface="Times New Roman"/>
                <a:ea typeface="+mn-ea"/>
                <a:cs typeface="Times New Roman"/>
              </a:rPr>
              <a:t>best</a:t>
            </a:r>
          </a:p>
        </p:txBody>
      </p:sp>
      <p:sp>
        <p:nvSpPr>
          <p:cNvPr id="10" name="Oval 9"/>
          <p:cNvSpPr/>
          <p:nvPr/>
        </p:nvSpPr>
        <p:spPr bwMode="auto">
          <a:xfrm>
            <a:off x="2910205" y="5199303"/>
            <a:ext cx="1349277" cy="1290163"/>
          </a:xfrm>
          <a:prstGeom prst="ellipse">
            <a:avLst/>
          </a:prstGeom>
          <a:noFill/>
          <a:ln w="9525"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1" name="TextBox 10"/>
          <p:cNvSpPr txBox="1"/>
          <p:nvPr/>
        </p:nvSpPr>
        <p:spPr>
          <a:xfrm>
            <a:off x="1971002" y="5391404"/>
            <a:ext cx="982586" cy="523220"/>
          </a:xfrm>
          <a:prstGeom prst="rect">
            <a:avLst/>
          </a:prstGeom>
          <a:noFill/>
        </p:spPr>
        <p:txBody>
          <a:bodyPr wrap="none" rtlCol="0">
            <a:spAutoFit/>
          </a:bodyPr>
          <a:lstStyle/>
          <a:p>
            <a:r>
              <a:rPr lang="en-US" sz="2800" dirty="0" smtClean="0">
                <a:solidFill>
                  <a:srgbClr val="0000FF"/>
                </a:solidFill>
                <a:latin typeface="Times New Roman"/>
                <a:ea typeface="+mn-ea"/>
                <a:cs typeface="Times New Roman"/>
              </a:rPr>
              <a:t>worst</a:t>
            </a:r>
            <a:endParaRPr lang="en-US" sz="2800" dirty="0">
              <a:solidFill>
                <a:srgbClr val="0000FF"/>
              </a:solidFill>
              <a:latin typeface="Times New Roman"/>
              <a:ea typeface="+mn-ea"/>
              <a:cs typeface="Times New Roman"/>
            </a:endParaRPr>
          </a:p>
        </p:txBody>
      </p:sp>
    </p:spTree>
    <p:extLst>
      <p:ext uri="{BB962C8B-B14F-4D97-AF65-F5344CB8AC3E}">
        <p14:creationId xmlns:p14="http://schemas.microsoft.com/office/powerpoint/2010/main" val="413264300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Exercise 12.3 Holding a ball</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12.3: Extended free-body diagram</a:t>
            </a:r>
            <a:endParaRPr lang="en-US" dirty="0"/>
          </a:p>
        </p:txBody>
      </p:sp>
      <p:sp>
        <p:nvSpPr>
          <p:cNvPr id="7" name="Content Placeholder 6"/>
          <p:cNvSpPr>
            <a:spLocks noGrp="1"/>
          </p:cNvSpPr>
          <p:nvPr>
            <p:ph idx="1"/>
          </p:nvPr>
        </p:nvSpPr>
        <p:spPr>
          <a:xfrm>
            <a:off x="113789" y="1808371"/>
            <a:ext cx="5147975" cy="4718304"/>
          </a:xfrm>
        </p:spPr>
        <p:txBody>
          <a:bodyPr/>
          <a:lstStyle/>
          <a:p>
            <a:pPr marL="0" indent="0">
              <a:buNone/>
            </a:pPr>
            <a:r>
              <a:rPr lang="en-US" dirty="0" smtClean="0"/>
              <a:t>You hold a ball in the palm of your hand, as shown in Figure 12.10. The bones in your forearm act like a horizontal lever pivoted at the elbow. The bones are held up by the biceps muscle, which makes an angle of about 15 with the vertical. Draw an extended free-body diagram for your forearm.</a:t>
            </a:r>
            <a:endParaRPr lang="en-US" dirty="0"/>
          </a:p>
        </p:txBody>
      </p:sp>
      <p:pic>
        <p:nvPicPr>
          <p:cNvPr id="10" name="Picture 9" descr="12_10_Figure.jpg"/>
          <p:cNvPicPr>
            <a:picLocks noChangeAspect="1"/>
          </p:cNvPicPr>
          <p:nvPr/>
        </p:nvPicPr>
        <p:blipFill rotWithShape="1">
          <a:blip r:embed="rId2">
            <a:extLst>
              <a:ext uri="{28A0092B-C50C-407E-A947-70E740481C1C}">
                <a14:useLocalDpi xmlns:a14="http://schemas.microsoft.com/office/drawing/2010/main" val="0"/>
              </a:ext>
            </a:extLst>
          </a:blip>
          <a:srcRect b="3294"/>
          <a:stretch/>
        </p:blipFill>
        <p:spPr>
          <a:xfrm>
            <a:off x="5167100" y="2819712"/>
            <a:ext cx="3752864" cy="2296884"/>
          </a:xfrm>
          <a:prstGeom prst="rect">
            <a:avLst/>
          </a:prstGeom>
        </p:spPr>
      </p:pic>
      <p:sp>
        <p:nvSpPr>
          <p:cNvPr id="8"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16</a:t>
            </a:fld>
            <a:endParaRPr lang="en-US" dirty="0"/>
          </a:p>
        </p:txBody>
      </p:sp>
    </p:spTree>
    <p:extLst>
      <p:ext uri="{BB962C8B-B14F-4D97-AF65-F5344CB8AC3E}">
        <p14:creationId xmlns:p14="http://schemas.microsoft.com/office/powerpoint/2010/main" val="6618705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87313" y="6176935"/>
            <a:ext cx="5399087" cy="179388"/>
          </a:xfrm>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12.3: Extended free-body diagram</a:t>
            </a:r>
            <a:endParaRPr lang="en-US" dirty="0"/>
          </a:p>
        </p:txBody>
      </p:sp>
      <p:pic>
        <p:nvPicPr>
          <p:cNvPr id="8" name="Picture 7" descr="12_11_Figure.jpg"/>
          <p:cNvPicPr>
            <a:picLocks noChangeAspect="1"/>
          </p:cNvPicPr>
          <p:nvPr/>
        </p:nvPicPr>
        <p:blipFill rotWithShape="1">
          <a:blip r:embed="rId2">
            <a:extLst>
              <a:ext uri="{28A0092B-C50C-407E-A947-70E740481C1C}">
                <a14:useLocalDpi xmlns:a14="http://schemas.microsoft.com/office/drawing/2010/main" val="0"/>
              </a:ext>
            </a:extLst>
          </a:blip>
          <a:srcRect b="3014"/>
          <a:stretch/>
        </p:blipFill>
        <p:spPr>
          <a:xfrm>
            <a:off x="17741" y="2254173"/>
            <a:ext cx="5893255" cy="4135817"/>
          </a:xfrm>
          <a:prstGeom prst="rect">
            <a:avLst/>
          </a:prstGeom>
        </p:spPr>
      </p:pic>
      <p:sp>
        <p:nvSpPr>
          <p:cNvPr id="7" name="Slide Number Placeholder 1"/>
          <p:cNvSpPr txBox="1">
            <a:spLocks/>
          </p:cNvSpPr>
          <p:nvPr/>
        </p:nvSpPr>
        <p:spPr>
          <a:xfrm>
            <a:off x="7010400" y="6582850"/>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17</a:t>
            </a:fld>
            <a:endParaRPr lang="en-US" dirty="0"/>
          </a:p>
        </p:txBody>
      </p:sp>
      <p:pic>
        <p:nvPicPr>
          <p:cNvPr id="10" name="Picture 9" descr="12_10_Figure.jpg"/>
          <p:cNvPicPr>
            <a:picLocks noChangeAspect="1"/>
          </p:cNvPicPr>
          <p:nvPr/>
        </p:nvPicPr>
        <p:blipFill rotWithShape="1">
          <a:blip r:embed="rId3">
            <a:extLst>
              <a:ext uri="{28A0092B-C50C-407E-A947-70E740481C1C}">
                <a14:useLocalDpi xmlns:a14="http://schemas.microsoft.com/office/drawing/2010/main" val="0"/>
              </a:ext>
            </a:extLst>
          </a:blip>
          <a:srcRect b="3294"/>
          <a:stretch/>
        </p:blipFill>
        <p:spPr>
          <a:xfrm>
            <a:off x="5701358" y="2103532"/>
            <a:ext cx="3442642" cy="2107017"/>
          </a:xfrm>
          <a:prstGeom prst="rect">
            <a:avLst/>
          </a:prstGeom>
        </p:spPr>
      </p:pic>
      <p:sp>
        <p:nvSpPr>
          <p:cNvPr id="3" name="TextBox 2"/>
          <p:cNvSpPr txBox="1"/>
          <p:nvPr/>
        </p:nvSpPr>
        <p:spPr>
          <a:xfrm>
            <a:off x="7077092" y="2024154"/>
            <a:ext cx="1458302" cy="461665"/>
          </a:xfrm>
          <a:prstGeom prst="rect">
            <a:avLst/>
          </a:prstGeom>
          <a:noFill/>
        </p:spPr>
        <p:txBody>
          <a:bodyPr wrap="none" rtlCol="0">
            <a:spAutoFit/>
          </a:bodyPr>
          <a:lstStyle/>
          <a:p>
            <a:r>
              <a:rPr lang="en-US" dirty="0" smtClean="0">
                <a:latin typeface="Times New Roman"/>
                <a:cs typeface="Times New Roman"/>
              </a:rPr>
              <a:t>m: muscle</a:t>
            </a:r>
            <a:endParaRPr lang="en-US" dirty="0">
              <a:latin typeface="Times New Roman"/>
              <a:cs typeface="Times New Roman"/>
            </a:endParaRPr>
          </a:p>
        </p:txBody>
      </p:sp>
      <p:sp>
        <p:nvSpPr>
          <p:cNvPr id="11" name="TextBox 10"/>
          <p:cNvSpPr txBox="1"/>
          <p:nvPr/>
        </p:nvSpPr>
        <p:spPr>
          <a:xfrm>
            <a:off x="4517710" y="2957112"/>
            <a:ext cx="1560944" cy="461665"/>
          </a:xfrm>
          <a:prstGeom prst="rect">
            <a:avLst/>
          </a:prstGeom>
          <a:noFill/>
        </p:spPr>
        <p:txBody>
          <a:bodyPr wrap="none" rtlCol="0">
            <a:spAutoFit/>
          </a:bodyPr>
          <a:lstStyle/>
          <a:p>
            <a:r>
              <a:rPr lang="en-US" dirty="0" smtClean="0">
                <a:latin typeface="Times New Roman"/>
                <a:cs typeface="Times New Roman"/>
              </a:rPr>
              <a:t>h: </a:t>
            </a:r>
            <a:r>
              <a:rPr lang="en-US" dirty="0" err="1" smtClean="0">
                <a:latin typeface="Times New Roman"/>
                <a:cs typeface="Times New Roman"/>
              </a:rPr>
              <a:t>humerus</a:t>
            </a:r>
            <a:endParaRPr lang="en-US" dirty="0">
              <a:latin typeface="Times New Roman"/>
              <a:cs typeface="Times New Roman"/>
            </a:endParaRPr>
          </a:p>
        </p:txBody>
      </p:sp>
      <p:sp>
        <p:nvSpPr>
          <p:cNvPr id="12" name="TextBox 11"/>
          <p:cNvSpPr txBox="1"/>
          <p:nvPr/>
        </p:nvSpPr>
        <p:spPr>
          <a:xfrm>
            <a:off x="6879221" y="4379574"/>
            <a:ext cx="1423587" cy="461665"/>
          </a:xfrm>
          <a:prstGeom prst="rect">
            <a:avLst/>
          </a:prstGeom>
          <a:noFill/>
        </p:spPr>
        <p:txBody>
          <a:bodyPr wrap="none" rtlCol="0">
            <a:spAutoFit/>
          </a:bodyPr>
          <a:lstStyle/>
          <a:p>
            <a:r>
              <a:rPr lang="en-US" dirty="0" smtClean="0">
                <a:latin typeface="Times New Roman"/>
                <a:cs typeface="Times New Roman"/>
              </a:rPr>
              <a:t>f: forearm</a:t>
            </a:r>
            <a:endParaRPr lang="en-US" dirty="0">
              <a:latin typeface="Times New Roman"/>
              <a:cs typeface="Times New Roman"/>
            </a:endParaRPr>
          </a:p>
        </p:txBody>
      </p:sp>
      <p:sp>
        <p:nvSpPr>
          <p:cNvPr id="13" name="TextBox 12"/>
          <p:cNvSpPr txBox="1"/>
          <p:nvPr/>
        </p:nvSpPr>
        <p:spPr>
          <a:xfrm>
            <a:off x="8142787" y="2573961"/>
            <a:ext cx="962523" cy="461665"/>
          </a:xfrm>
          <a:prstGeom prst="rect">
            <a:avLst/>
          </a:prstGeom>
          <a:noFill/>
        </p:spPr>
        <p:txBody>
          <a:bodyPr wrap="none" rtlCol="0">
            <a:spAutoFit/>
          </a:bodyPr>
          <a:lstStyle/>
          <a:p>
            <a:r>
              <a:rPr lang="en-US" dirty="0">
                <a:latin typeface="Times New Roman"/>
                <a:cs typeface="Times New Roman"/>
              </a:rPr>
              <a:t>b</a:t>
            </a:r>
            <a:r>
              <a:rPr lang="en-US" dirty="0" smtClean="0">
                <a:latin typeface="Times New Roman"/>
                <a:cs typeface="Times New Roman"/>
              </a:rPr>
              <a:t>: ball</a:t>
            </a:r>
            <a:endParaRPr lang="en-US" dirty="0">
              <a:latin typeface="Times New Roman"/>
              <a:cs typeface="Times New Roman"/>
            </a:endParaRPr>
          </a:p>
        </p:txBody>
      </p:sp>
      <p:sp>
        <p:nvSpPr>
          <p:cNvPr id="14" name="TextBox 13"/>
          <p:cNvSpPr txBox="1"/>
          <p:nvPr/>
        </p:nvSpPr>
        <p:spPr>
          <a:xfrm>
            <a:off x="681529" y="1290163"/>
            <a:ext cx="5773786" cy="461665"/>
          </a:xfrm>
          <a:prstGeom prst="rect">
            <a:avLst/>
          </a:prstGeom>
          <a:noFill/>
        </p:spPr>
        <p:txBody>
          <a:bodyPr wrap="none" rtlCol="0">
            <a:spAutoFit/>
          </a:bodyPr>
          <a:lstStyle/>
          <a:p>
            <a:r>
              <a:rPr lang="en-US" dirty="0" smtClean="0">
                <a:latin typeface="Times New Roman"/>
                <a:cs typeface="Times New Roman"/>
              </a:rPr>
              <a:t>Four forces act on forearm; 3 contact, 1 field.</a:t>
            </a:r>
            <a:endParaRPr lang="en-US" dirty="0">
              <a:latin typeface="Times New Roman"/>
              <a:cs typeface="Times New Roman"/>
            </a:endParaRPr>
          </a:p>
        </p:txBody>
      </p:sp>
      <p:sp>
        <p:nvSpPr>
          <p:cNvPr id="15" name="TextBox 14"/>
          <p:cNvSpPr txBox="1"/>
          <p:nvPr/>
        </p:nvSpPr>
        <p:spPr>
          <a:xfrm>
            <a:off x="6978709" y="5206694"/>
            <a:ext cx="1201621" cy="461665"/>
          </a:xfrm>
          <a:prstGeom prst="rect">
            <a:avLst/>
          </a:prstGeom>
          <a:noFill/>
        </p:spPr>
        <p:txBody>
          <a:bodyPr wrap="none" rtlCol="0">
            <a:spAutoFit/>
          </a:bodyPr>
          <a:lstStyle/>
          <a:p>
            <a:r>
              <a:rPr lang="en-US" dirty="0">
                <a:latin typeface="Times New Roman"/>
                <a:cs typeface="Times New Roman"/>
              </a:rPr>
              <a:t>E</a:t>
            </a:r>
            <a:r>
              <a:rPr lang="en-US" dirty="0" smtClean="0">
                <a:latin typeface="Times New Roman"/>
                <a:cs typeface="Times New Roman"/>
              </a:rPr>
              <a:t>: Earth</a:t>
            </a:r>
            <a:endParaRPr lang="en-US" dirty="0">
              <a:latin typeface="Times New Roman"/>
              <a:cs typeface="Times New Roman"/>
            </a:endParaRPr>
          </a:p>
        </p:txBody>
      </p:sp>
      <p:sp>
        <p:nvSpPr>
          <p:cNvPr id="16" name="TextBox 15"/>
          <p:cNvSpPr txBox="1"/>
          <p:nvPr/>
        </p:nvSpPr>
        <p:spPr>
          <a:xfrm>
            <a:off x="3334615" y="6078815"/>
            <a:ext cx="1945515" cy="461665"/>
          </a:xfrm>
          <a:prstGeom prst="rect">
            <a:avLst/>
          </a:prstGeom>
          <a:noFill/>
        </p:spPr>
        <p:txBody>
          <a:bodyPr wrap="none" rtlCol="0">
            <a:spAutoFit/>
          </a:bodyPr>
          <a:lstStyle/>
          <a:p>
            <a:r>
              <a:rPr lang="en-US" dirty="0" smtClean="0">
                <a:solidFill>
                  <a:srgbClr val="FF0000"/>
                </a:solidFill>
                <a:latin typeface="Times New Roman"/>
                <a:cs typeface="Times New Roman"/>
              </a:rPr>
              <a:t>applied at CM</a:t>
            </a:r>
            <a:endParaRPr lang="en-US" dirty="0">
              <a:solidFill>
                <a:srgbClr val="FF0000"/>
              </a:solidFill>
              <a:latin typeface="Times New Roman"/>
              <a:cs typeface="Times New Roman"/>
            </a:endParaRPr>
          </a:p>
        </p:txBody>
      </p:sp>
    </p:spTree>
    <p:extLst>
      <p:ext uri="{BB962C8B-B14F-4D97-AF65-F5344CB8AC3E}">
        <p14:creationId xmlns:p14="http://schemas.microsoft.com/office/powerpoint/2010/main" val="423786025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Exercise 12.3 Holding a ball (cont.)</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12.3: Extended free-body diagram</a:t>
            </a:r>
            <a:endParaRPr lang="en-US" dirty="0"/>
          </a:p>
        </p:txBody>
      </p:sp>
      <p:sp>
        <p:nvSpPr>
          <p:cNvPr id="7" name="Content Placeholder 6"/>
          <p:cNvSpPr>
            <a:spLocks noGrp="1"/>
          </p:cNvSpPr>
          <p:nvPr>
            <p:ph idx="1"/>
          </p:nvPr>
        </p:nvSpPr>
        <p:spPr>
          <a:xfrm>
            <a:off x="365125" y="1874520"/>
            <a:ext cx="5055023" cy="2200260"/>
          </a:xfrm>
        </p:spPr>
        <p:txBody>
          <a:bodyPr/>
          <a:lstStyle/>
          <a:p>
            <a:pPr marL="0" indent="0">
              <a:buNone/>
            </a:pPr>
            <a:r>
              <a:rPr lang="en-US" sz="2400" dirty="0"/>
              <a:t>(</a:t>
            </a:r>
            <a:r>
              <a:rPr lang="en-US" sz="2400" i="1" dirty="0"/>
              <a:t>a</a:t>
            </a:r>
            <a:r>
              <a:rPr lang="en-US" sz="2400" dirty="0"/>
              <a:t>) If the biceps muscle in Figure 12.10 were </a:t>
            </a:r>
            <a:r>
              <a:rPr lang="en-US" sz="2400" dirty="0" smtClean="0"/>
              <a:t>attached farther </a:t>
            </a:r>
            <a:r>
              <a:rPr lang="en-US" sz="2400" dirty="0"/>
              <a:t>out toward the wrist</a:t>
            </a:r>
            <a:r>
              <a:rPr lang="en-US" sz="2400" dirty="0" smtClean="0"/>
              <a:t>, would </a:t>
            </a:r>
            <a:r>
              <a:rPr lang="en-US" sz="2400" dirty="0"/>
              <a:t>the </a:t>
            </a:r>
            <a:r>
              <a:rPr lang="en-US" sz="2400" i="1" dirty="0"/>
              <a:t>torque</a:t>
            </a:r>
            <a:r>
              <a:rPr lang="en-US" sz="2400" dirty="0"/>
              <a:t> generated </a:t>
            </a:r>
            <a:r>
              <a:rPr lang="en-US" sz="2400" dirty="0" smtClean="0"/>
              <a:t>by the muscle </a:t>
            </a:r>
            <a:r>
              <a:rPr lang="en-US" sz="2400" dirty="0"/>
              <a:t>about the pivot </a:t>
            </a:r>
            <a:r>
              <a:rPr lang="en-US" sz="2400" dirty="0" smtClean="0"/>
              <a:t>get </a:t>
            </a:r>
            <a:r>
              <a:rPr lang="en-US" sz="2400" i="1" dirty="0" smtClean="0"/>
              <a:t>greater</a:t>
            </a:r>
            <a:r>
              <a:rPr lang="en-US" sz="2400" dirty="0"/>
              <a:t>, get </a:t>
            </a:r>
            <a:r>
              <a:rPr lang="en-US" sz="2400" i="1" dirty="0"/>
              <a:t>smaller</a:t>
            </a:r>
            <a:r>
              <a:rPr lang="en-US" sz="2400" dirty="0"/>
              <a:t>, or </a:t>
            </a:r>
            <a:r>
              <a:rPr lang="en-US" sz="2400" i="1" dirty="0"/>
              <a:t>stay </a:t>
            </a:r>
            <a:r>
              <a:rPr lang="en-US" sz="2400" i="1" dirty="0" smtClean="0"/>
              <a:t>the same</a:t>
            </a:r>
            <a:r>
              <a:rPr lang="en-US" sz="2400" dirty="0" smtClean="0"/>
              <a:t>? </a:t>
            </a:r>
            <a:endParaRPr lang="en-US" sz="2400" dirty="0"/>
          </a:p>
        </p:txBody>
      </p:sp>
      <p:pic>
        <p:nvPicPr>
          <p:cNvPr id="10" name="Picture 9" descr="12_10_Figure.jpg"/>
          <p:cNvPicPr>
            <a:picLocks noChangeAspect="1"/>
          </p:cNvPicPr>
          <p:nvPr/>
        </p:nvPicPr>
        <p:blipFill rotWithShape="1">
          <a:blip r:embed="rId2">
            <a:extLst>
              <a:ext uri="{28A0092B-C50C-407E-A947-70E740481C1C}">
                <a14:useLocalDpi xmlns:a14="http://schemas.microsoft.com/office/drawing/2010/main" val="0"/>
              </a:ext>
            </a:extLst>
          </a:blip>
          <a:srcRect b="3294"/>
          <a:stretch/>
        </p:blipFill>
        <p:spPr>
          <a:xfrm>
            <a:off x="5325838" y="3067700"/>
            <a:ext cx="3752864" cy="2296884"/>
          </a:xfrm>
          <a:prstGeom prst="rect">
            <a:avLst/>
          </a:prstGeom>
        </p:spPr>
      </p:pic>
      <p:sp>
        <p:nvSpPr>
          <p:cNvPr id="8"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18</a:t>
            </a:fld>
            <a:endParaRPr lang="en-US" dirty="0"/>
          </a:p>
        </p:txBody>
      </p:sp>
      <p:cxnSp>
        <p:nvCxnSpPr>
          <p:cNvPr id="4" name="Straight Connector 3"/>
          <p:cNvCxnSpPr/>
          <p:nvPr/>
        </p:nvCxnSpPr>
        <p:spPr bwMode="auto">
          <a:xfrm>
            <a:off x="6137889" y="2090309"/>
            <a:ext cx="0" cy="4180618"/>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p:cNvCxnSpPr/>
          <p:nvPr/>
        </p:nvCxnSpPr>
        <p:spPr bwMode="auto">
          <a:xfrm>
            <a:off x="6349541" y="3677886"/>
            <a:ext cx="185195" cy="864211"/>
          </a:xfrm>
          <a:prstGeom prst="line">
            <a:avLst/>
          </a:prstGeom>
          <a:solidFill>
            <a:schemeClr val="accent1"/>
          </a:solidFill>
          <a:ln w="38100"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p:cNvCxnSpPr/>
          <p:nvPr/>
        </p:nvCxnSpPr>
        <p:spPr bwMode="auto">
          <a:xfrm flipV="1">
            <a:off x="6124661" y="4431985"/>
            <a:ext cx="1097942" cy="198447"/>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a:off x="6124660" y="2817948"/>
            <a:ext cx="416965" cy="1744251"/>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8" name="Rectangle 17"/>
          <p:cNvSpPr/>
          <p:nvPr/>
        </p:nvSpPr>
        <p:spPr>
          <a:xfrm>
            <a:off x="6417617" y="2457299"/>
            <a:ext cx="2018501" cy="523220"/>
          </a:xfrm>
          <a:prstGeom prst="rect">
            <a:avLst/>
          </a:prstGeom>
        </p:spPr>
        <p:txBody>
          <a:bodyPr wrap="none">
            <a:spAutoFit/>
          </a:bodyPr>
          <a:lstStyle/>
          <a:p>
            <a:r>
              <a:rPr lang="es-ES_tradnl" sz="2800" kern="0" dirty="0">
                <a:solidFill>
                  <a:srgbClr val="000000"/>
                </a:solidFill>
                <a:latin typeface="Times New Roman"/>
                <a:ea typeface="ＭＳ Ｐゴシック"/>
                <a:cs typeface="Times New Roman"/>
              </a:rPr>
              <a:t>torque = </a:t>
            </a:r>
            <a:r>
              <a:rPr lang="es-ES_tradnl" sz="2800" i="1" kern="0" dirty="0">
                <a:solidFill>
                  <a:srgbClr val="000000"/>
                </a:solidFill>
                <a:latin typeface="Times New Roman"/>
                <a:ea typeface="ＭＳ Ｐゴシック"/>
                <a:cs typeface="Times New Roman"/>
              </a:rPr>
              <a:t>r</a:t>
            </a:r>
            <a:r>
              <a:rPr lang="en-US" sz="2800" kern="0" baseline="-25000" dirty="0">
                <a:solidFill>
                  <a:srgbClr val="000000"/>
                </a:solidFill>
                <a:latin typeface="Times New Roman"/>
                <a:ea typeface="ＭＳ Ｐゴシック"/>
                <a:cs typeface="Times New Roman"/>
                <a:sym typeface="Symbol"/>
              </a:rPr>
              <a:t></a:t>
            </a:r>
            <a:r>
              <a:rPr lang="es-ES_tradnl" sz="2800" i="1" kern="0" dirty="0">
                <a:solidFill>
                  <a:srgbClr val="000000"/>
                </a:solidFill>
                <a:latin typeface="Times New Roman"/>
                <a:ea typeface="ＭＳ Ｐゴシック"/>
                <a:cs typeface="Times New Roman"/>
              </a:rPr>
              <a:t>F</a:t>
            </a:r>
            <a:r>
              <a:rPr lang="es-ES_tradnl" sz="2800" kern="0" dirty="0">
                <a:solidFill>
                  <a:srgbClr val="000000"/>
                </a:solidFill>
                <a:latin typeface="Times New Roman"/>
                <a:ea typeface="ＭＳ Ｐゴシック"/>
                <a:cs typeface="Times New Roman"/>
              </a:rPr>
              <a:t> </a:t>
            </a:r>
            <a:endParaRPr lang="en-US" dirty="0"/>
          </a:p>
        </p:txBody>
      </p:sp>
    </p:spTree>
    <p:extLst>
      <p:ext uri="{BB962C8B-B14F-4D97-AF65-F5344CB8AC3E}">
        <p14:creationId xmlns:p14="http://schemas.microsoft.com/office/powerpoint/2010/main" val="22042606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Exercise 12.3 Holding a ball (cont.)</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12.3: Extended free-body diagram</a:t>
            </a:r>
            <a:endParaRPr lang="en-US" dirty="0"/>
          </a:p>
        </p:txBody>
      </p:sp>
      <p:sp>
        <p:nvSpPr>
          <p:cNvPr id="7" name="Content Placeholder 6"/>
          <p:cNvSpPr>
            <a:spLocks noGrp="1"/>
          </p:cNvSpPr>
          <p:nvPr>
            <p:ph idx="1"/>
          </p:nvPr>
        </p:nvSpPr>
        <p:spPr>
          <a:xfrm>
            <a:off x="365125" y="1874520"/>
            <a:ext cx="5055023" cy="2200260"/>
          </a:xfrm>
        </p:spPr>
        <p:txBody>
          <a:bodyPr/>
          <a:lstStyle/>
          <a:p>
            <a:pPr marL="0" indent="0">
              <a:buNone/>
            </a:pPr>
            <a:r>
              <a:rPr lang="en-US" sz="2400" dirty="0"/>
              <a:t>(</a:t>
            </a:r>
            <a:r>
              <a:rPr lang="en-US" sz="2400" i="1" dirty="0"/>
              <a:t>a</a:t>
            </a:r>
            <a:r>
              <a:rPr lang="en-US" sz="2400" dirty="0"/>
              <a:t>) If the biceps muscle in Figure 12.10 were </a:t>
            </a:r>
            <a:r>
              <a:rPr lang="en-US" sz="2400" dirty="0" smtClean="0"/>
              <a:t>attached farther </a:t>
            </a:r>
            <a:r>
              <a:rPr lang="en-US" sz="2400" dirty="0"/>
              <a:t>out toward the wrist</a:t>
            </a:r>
            <a:r>
              <a:rPr lang="en-US" sz="2400" dirty="0" smtClean="0"/>
              <a:t>, would </a:t>
            </a:r>
            <a:r>
              <a:rPr lang="en-US" sz="2400" dirty="0"/>
              <a:t>the </a:t>
            </a:r>
            <a:r>
              <a:rPr lang="en-US" sz="2400" i="1" dirty="0"/>
              <a:t>torque</a:t>
            </a:r>
            <a:r>
              <a:rPr lang="en-US" sz="2400" dirty="0"/>
              <a:t> generated </a:t>
            </a:r>
            <a:r>
              <a:rPr lang="en-US" sz="2400" dirty="0" smtClean="0"/>
              <a:t>by the muscle </a:t>
            </a:r>
            <a:r>
              <a:rPr lang="en-US" sz="2400" dirty="0"/>
              <a:t>about the pivot </a:t>
            </a:r>
            <a:r>
              <a:rPr lang="en-US" sz="2400" dirty="0" smtClean="0"/>
              <a:t>get </a:t>
            </a:r>
            <a:r>
              <a:rPr lang="en-US" sz="2400" i="1" dirty="0" smtClean="0"/>
              <a:t>greater</a:t>
            </a:r>
            <a:r>
              <a:rPr lang="en-US" sz="2400" dirty="0"/>
              <a:t>, get </a:t>
            </a:r>
            <a:r>
              <a:rPr lang="en-US" sz="2400" i="1" dirty="0"/>
              <a:t>smaller</a:t>
            </a:r>
            <a:r>
              <a:rPr lang="en-US" sz="2400" dirty="0"/>
              <a:t>, or </a:t>
            </a:r>
            <a:r>
              <a:rPr lang="en-US" sz="2400" i="1" dirty="0"/>
              <a:t>stay </a:t>
            </a:r>
            <a:r>
              <a:rPr lang="en-US" sz="2400" i="1" dirty="0" smtClean="0"/>
              <a:t>the same</a:t>
            </a:r>
            <a:r>
              <a:rPr lang="en-US" sz="2400" dirty="0" smtClean="0"/>
              <a:t>? </a:t>
            </a:r>
            <a:endParaRPr lang="en-US" sz="2400" dirty="0"/>
          </a:p>
        </p:txBody>
      </p:sp>
      <p:pic>
        <p:nvPicPr>
          <p:cNvPr id="10" name="Picture 9" descr="12_10_Figure.jpg"/>
          <p:cNvPicPr>
            <a:picLocks noChangeAspect="1"/>
          </p:cNvPicPr>
          <p:nvPr/>
        </p:nvPicPr>
        <p:blipFill rotWithShape="1">
          <a:blip r:embed="rId2">
            <a:extLst>
              <a:ext uri="{28A0092B-C50C-407E-A947-70E740481C1C}">
                <a14:useLocalDpi xmlns:a14="http://schemas.microsoft.com/office/drawing/2010/main" val="0"/>
              </a:ext>
            </a:extLst>
          </a:blip>
          <a:srcRect b="3294"/>
          <a:stretch/>
        </p:blipFill>
        <p:spPr>
          <a:xfrm>
            <a:off x="5325838" y="3067700"/>
            <a:ext cx="3752864" cy="2296884"/>
          </a:xfrm>
          <a:prstGeom prst="rect">
            <a:avLst/>
          </a:prstGeom>
        </p:spPr>
      </p:pic>
      <p:sp>
        <p:nvSpPr>
          <p:cNvPr id="8"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19</a:t>
            </a:fld>
            <a:endParaRPr lang="en-US" dirty="0"/>
          </a:p>
        </p:txBody>
      </p:sp>
      <p:cxnSp>
        <p:nvCxnSpPr>
          <p:cNvPr id="4" name="Straight Connector 3"/>
          <p:cNvCxnSpPr/>
          <p:nvPr/>
        </p:nvCxnSpPr>
        <p:spPr bwMode="auto">
          <a:xfrm flipH="1">
            <a:off x="6137888" y="2103539"/>
            <a:ext cx="1" cy="4167388"/>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p:cNvCxnSpPr/>
          <p:nvPr/>
        </p:nvCxnSpPr>
        <p:spPr bwMode="auto">
          <a:xfrm>
            <a:off x="6719930" y="3280991"/>
            <a:ext cx="555585" cy="780558"/>
          </a:xfrm>
          <a:prstGeom prst="line">
            <a:avLst/>
          </a:prstGeom>
          <a:solidFill>
            <a:schemeClr val="accent1"/>
          </a:solidFill>
          <a:ln w="38100"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p:cNvCxnSpPr/>
          <p:nvPr/>
        </p:nvCxnSpPr>
        <p:spPr bwMode="auto">
          <a:xfrm flipV="1">
            <a:off x="6124661" y="4061550"/>
            <a:ext cx="1164083" cy="568883"/>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a:off x="6137889" y="2434284"/>
            <a:ext cx="1560930" cy="2196148"/>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8" name="Rectangle 17"/>
          <p:cNvSpPr/>
          <p:nvPr/>
        </p:nvSpPr>
        <p:spPr>
          <a:xfrm>
            <a:off x="6417617" y="2457299"/>
            <a:ext cx="2018501" cy="523220"/>
          </a:xfrm>
          <a:prstGeom prst="rect">
            <a:avLst/>
          </a:prstGeom>
        </p:spPr>
        <p:txBody>
          <a:bodyPr wrap="none">
            <a:spAutoFit/>
          </a:bodyPr>
          <a:lstStyle/>
          <a:p>
            <a:r>
              <a:rPr lang="es-ES_tradnl" sz="2800" kern="0" dirty="0">
                <a:solidFill>
                  <a:srgbClr val="000000"/>
                </a:solidFill>
                <a:latin typeface="Times New Roman"/>
                <a:ea typeface="ＭＳ Ｐゴシック"/>
                <a:cs typeface="Times New Roman"/>
              </a:rPr>
              <a:t>torque = </a:t>
            </a:r>
            <a:r>
              <a:rPr lang="es-ES_tradnl" sz="2800" i="1" kern="0" dirty="0">
                <a:solidFill>
                  <a:srgbClr val="000000"/>
                </a:solidFill>
                <a:latin typeface="Times New Roman"/>
                <a:ea typeface="ＭＳ Ｐゴシック"/>
                <a:cs typeface="Times New Roman"/>
              </a:rPr>
              <a:t>r</a:t>
            </a:r>
            <a:r>
              <a:rPr lang="en-US" sz="2800" kern="0" baseline="-25000" dirty="0">
                <a:solidFill>
                  <a:srgbClr val="000000"/>
                </a:solidFill>
                <a:latin typeface="Times New Roman"/>
                <a:ea typeface="ＭＳ Ｐゴシック"/>
                <a:cs typeface="Times New Roman"/>
                <a:sym typeface="Symbol"/>
              </a:rPr>
              <a:t></a:t>
            </a:r>
            <a:r>
              <a:rPr lang="es-ES_tradnl" sz="2800" i="1" kern="0" dirty="0">
                <a:solidFill>
                  <a:srgbClr val="000000"/>
                </a:solidFill>
                <a:latin typeface="Times New Roman"/>
                <a:ea typeface="ＭＳ Ｐゴシック"/>
                <a:cs typeface="Times New Roman"/>
              </a:rPr>
              <a:t>F</a:t>
            </a:r>
            <a:r>
              <a:rPr lang="es-ES_tradnl" sz="2800" kern="0" dirty="0">
                <a:solidFill>
                  <a:srgbClr val="000000"/>
                </a:solidFill>
                <a:latin typeface="Times New Roman"/>
                <a:ea typeface="ＭＳ Ｐゴシック"/>
                <a:cs typeface="Times New Roman"/>
              </a:rPr>
              <a:t> </a:t>
            </a:r>
            <a:endParaRPr lang="en-US" dirty="0"/>
          </a:p>
        </p:txBody>
      </p:sp>
      <p:sp>
        <p:nvSpPr>
          <p:cNvPr id="19" name="TextBox 18"/>
          <p:cNvSpPr txBox="1"/>
          <p:nvPr/>
        </p:nvSpPr>
        <p:spPr>
          <a:xfrm>
            <a:off x="1256680" y="4101239"/>
            <a:ext cx="2336965" cy="830997"/>
          </a:xfrm>
          <a:prstGeom prst="rect">
            <a:avLst/>
          </a:prstGeom>
          <a:noFill/>
        </p:spPr>
        <p:txBody>
          <a:bodyPr wrap="none" rtlCol="0">
            <a:spAutoFit/>
          </a:bodyPr>
          <a:lstStyle/>
          <a:p>
            <a:r>
              <a:rPr lang="en-US" kern="0" dirty="0">
                <a:solidFill>
                  <a:srgbClr val="000000"/>
                </a:solidFill>
                <a:latin typeface="Times New Roman"/>
                <a:ea typeface="ＭＳ Ｐゴシック"/>
                <a:cs typeface="Times New Roman"/>
              </a:rPr>
              <a:t>Force F the same</a:t>
            </a:r>
          </a:p>
          <a:p>
            <a:r>
              <a:rPr lang="es-ES_tradnl" i="1" kern="0" dirty="0">
                <a:solidFill>
                  <a:srgbClr val="000000"/>
                </a:solidFill>
                <a:latin typeface="Times New Roman"/>
                <a:ea typeface="ＭＳ Ｐゴシック"/>
                <a:cs typeface="Times New Roman"/>
              </a:rPr>
              <a:t>r</a:t>
            </a:r>
            <a:r>
              <a:rPr lang="en-US" kern="0" baseline="-25000" dirty="0" smtClean="0">
                <a:solidFill>
                  <a:srgbClr val="000000"/>
                </a:solidFill>
                <a:latin typeface="Times New Roman"/>
                <a:ea typeface="ＭＳ Ｐゴシック"/>
                <a:cs typeface="Times New Roman"/>
                <a:sym typeface="Symbol"/>
              </a:rPr>
              <a:t></a:t>
            </a:r>
            <a:r>
              <a:rPr lang="en-US" kern="0" dirty="0" smtClean="0">
                <a:solidFill>
                  <a:srgbClr val="000000"/>
                </a:solidFill>
                <a:latin typeface="Times New Roman"/>
                <a:ea typeface="ＭＳ Ｐゴシック"/>
                <a:cs typeface="Times New Roman"/>
                <a:sym typeface="Symbol"/>
              </a:rPr>
              <a:t> increases</a:t>
            </a:r>
            <a:endParaRPr lang="en-US" dirty="0"/>
          </a:p>
        </p:txBody>
      </p:sp>
    </p:spTree>
    <p:extLst>
      <p:ext uri="{BB962C8B-B14F-4D97-AF65-F5344CB8AC3E}">
        <p14:creationId xmlns:p14="http://schemas.microsoft.com/office/powerpoint/2010/main" val="15209518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3158" y="4453577"/>
            <a:ext cx="8778875" cy="1549017"/>
          </a:xfrm>
        </p:spPr>
        <p:txBody>
          <a:bodyPr/>
          <a:lstStyle/>
          <a:p>
            <a:pPr marL="0" indent="0">
              <a:buNone/>
            </a:pPr>
            <a:r>
              <a:rPr lang="en-US" b="1" dirty="0" smtClean="0"/>
              <a:t>Chapter </a:t>
            </a:r>
            <a:r>
              <a:rPr lang="en-US" b="1" dirty="0"/>
              <a:t>Goal: </a:t>
            </a:r>
            <a:r>
              <a:rPr lang="en-US" b="1" dirty="0" smtClean="0"/>
              <a:t/>
            </a:r>
            <a:br>
              <a:rPr lang="en-US" b="1" dirty="0" smtClean="0"/>
            </a:br>
            <a:r>
              <a:rPr lang="en-US" b="1" dirty="0" smtClean="0"/>
              <a:t>To </a:t>
            </a:r>
            <a:r>
              <a:rPr lang="en-US" b="1" dirty="0"/>
              <a:t>study the causes of the </a:t>
            </a:r>
            <a:r>
              <a:rPr lang="en-US" b="1" i="1" dirty="0"/>
              <a:t>changes in rotational motion </a:t>
            </a:r>
            <a:r>
              <a:rPr lang="en-US" b="1" dirty="0"/>
              <a:t>using the concepts of </a:t>
            </a:r>
            <a:r>
              <a:rPr lang="en-US" b="1" i="1" dirty="0"/>
              <a:t>torque</a:t>
            </a:r>
            <a:r>
              <a:rPr lang="en-US" b="1" dirty="0"/>
              <a:t> and </a:t>
            </a:r>
            <a:r>
              <a:rPr lang="en-US" b="1" i="1" dirty="0"/>
              <a:t>angular momentum</a:t>
            </a:r>
            <a:r>
              <a:rPr lang="en-US" b="1" dirty="0"/>
              <a:t>. </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solidFill>
                  <a:schemeClr val="tx1"/>
                </a:solidFill>
              </a:rPr>
              <a:t>Chapter 12 Torque</a:t>
            </a:r>
          </a:p>
        </p:txBody>
      </p:sp>
      <p:pic>
        <p:nvPicPr>
          <p:cNvPr id="9" name="Picture 8" descr="12_00_C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5090" y="1429077"/>
            <a:ext cx="5486400" cy="3507252"/>
          </a:xfrm>
          <a:prstGeom prst="rect">
            <a:avLst/>
          </a:prstGeom>
        </p:spPr>
      </p:pic>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2</a:t>
            </a:fld>
            <a:endParaRPr lang="en-US" dirty="0"/>
          </a:p>
        </p:txBody>
      </p:sp>
    </p:spTree>
    <p:extLst>
      <p:ext uri="{BB962C8B-B14F-4D97-AF65-F5344CB8AC3E}">
        <p14:creationId xmlns:p14="http://schemas.microsoft.com/office/powerpoint/2010/main" val="130821938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Exercise 12.3 Holding a ball (cont.)</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12.3: Extended free-body diagram</a:t>
            </a:r>
            <a:endParaRPr lang="en-US" dirty="0"/>
          </a:p>
        </p:txBody>
      </p:sp>
      <p:sp>
        <p:nvSpPr>
          <p:cNvPr id="7" name="Content Placeholder 6"/>
          <p:cNvSpPr>
            <a:spLocks noGrp="1"/>
          </p:cNvSpPr>
          <p:nvPr>
            <p:ph idx="1"/>
          </p:nvPr>
        </p:nvSpPr>
        <p:spPr>
          <a:xfrm>
            <a:off x="365125" y="1874520"/>
            <a:ext cx="5055023" cy="2200260"/>
          </a:xfrm>
        </p:spPr>
        <p:txBody>
          <a:bodyPr/>
          <a:lstStyle/>
          <a:p>
            <a:pPr marL="0" indent="0">
              <a:buNone/>
            </a:pPr>
            <a:r>
              <a:rPr lang="en-US" sz="2400" dirty="0"/>
              <a:t>(</a:t>
            </a:r>
            <a:r>
              <a:rPr lang="en-US" sz="2400" i="1" dirty="0"/>
              <a:t>a</a:t>
            </a:r>
            <a:r>
              <a:rPr lang="en-US" sz="2400" dirty="0"/>
              <a:t>) If the biceps muscle in Figure 12.10 were </a:t>
            </a:r>
            <a:r>
              <a:rPr lang="en-US" sz="2400" dirty="0" smtClean="0"/>
              <a:t>attached farther </a:t>
            </a:r>
            <a:r>
              <a:rPr lang="en-US" sz="2400" dirty="0"/>
              <a:t>out toward the wrist</a:t>
            </a:r>
            <a:r>
              <a:rPr lang="en-US" sz="2400" dirty="0" smtClean="0"/>
              <a:t>, would </a:t>
            </a:r>
            <a:r>
              <a:rPr lang="en-US" sz="2400" dirty="0"/>
              <a:t>the </a:t>
            </a:r>
            <a:r>
              <a:rPr lang="en-US" sz="2400" i="1" dirty="0"/>
              <a:t>torque</a:t>
            </a:r>
            <a:r>
              <a:rPr lang="en-US" sz="2400" dirty="0"/>
              <a:t> generated </a:t>
            </a:r>
            <a:r>
              <a:rPr lang="en-US" sz="2400" dirty="0" smtClean="0"/>
              <a:t>by the muscle </a:t>
            </a:r>
            <a:r>
              <a:rPr lang="en-US" sz="2400" dirty="0"/>
              <a:t>about the pivot </a:t>
            </a:r>
            <a:r>
              <a:rPr lang="en-US" sz="2400" dirty="0" smtClean="0"/>
              <a:t>get </a:t>
            </a:r>
            <a:r>
              <a:rPr lang="en-US" sz="2400" i="1" dirty="0" smtClean="0">
                <a:solidFill>
                  <a:srgbClr val="FF0000"/>
                </a:solidFill>
              </a:rPr>
              <a:t>greater</a:t>
            </a:r>
            <a:r>
              <a:rPr lang="en-US" sz="2400" dirty="0"/>
              <a:t>, get </a:t>
            </a:r>
            <a:r>
              <a:rPr lang="en-US" sz="2400" i="1" dirty="0"/>
              <a:t>smaller</a:t>
            </a:r>
            <a:r>
              <a:rPr lang="en-US" sz="2400" dirty="0"/>
              <a:t>, or </a:t>
            </a:r>
            <a:r>
              <a:rPr lang="en-US" sz="2400" i="1" dirty="0"/>
              <a:t>stay </a:t>
            </a:r>
            <a:r>
              <a:rPr lang="en-US" sz="2400" i="1" dirty="0" smtClean="0"/>
              <a:t>the same</a:t>
            </a:r>
            <a:r>
              <a:rPr lang="en-US" sz="2400" dirty="0" smtClean="0"/>
              <a:t>? </a:t>
            </a:r>
            <a:endParaRPr lang="en-US" sz="2400" dirty="0"/>
          </a:p>
        </p:txBody>
      </p:sp>
      <p:pic>
        <p:nvPicPr>
          <p:cNvPr id="10" name="Picture 9" descr="12_10_Figure.jpg"/>
          <p:cNvPicPr>
            <a:picLocks noChangeAspect="1"/>
          </p:cNvPicPr>
          <p:nvPr/>
        </p:nvPicPr>
        <p:blipFill rotWithShape="1">
          <a:blip r:embed="rId2">
            <a:extLst>
              <a:ext uri="{28A0092B-C50C-407E-A947-70E740481C1C}">
                <a14:useLocalDpi xmlns:a14="http://schemas.microsoft.com/office/drawing/2010/main" val="0"/>
              </a:ext>
            </a:extLst>
          </a:blip>
          <a:srcRect b="3294"/>
          <a:stretch/>
        </p:blipFill>
        <p:spPr>
          <a:xfrm>
            <a:off x="5325838" y="3067700"/>
            <a:ext cx="3752864" cy="2296884"/>
          </a:xfrm>
          <a:prstGeom prst="rect">
            <a:avLst/>
          </a:prstGeom>
        </p:spPr>
      </p:pic>
      <p:sp>
        <p:nvSpPr>
          <p:cNvPr id="8"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20</a:t>
            </a:fld>
            <a:endParaRPr lang="en-US" dirty="0"/>
          </a:p>
        </p:txBody>
      </p:sp>
      <p:cxnSp>
        <p:nvCxnSpPr>
          <p:cNvPr id="4" name="Straight Connector 3"/>
          <p:cNvCxnSpPr/>
          <p:nvPr/>
        </p:nvCxnSpPr>
        <p:spPr bwMode="auto">
          <a:xfrm flipH="1">
            <a:off x="6137888" y="2103539"/>
            <a:ext cx="1" cy="4167388"/>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p:cNvCxnSpPr/>
          <p:nvPr/>
        </p:nvCxnSpPr>
        <p:spPr bwMode="auto">
          <a:xfrm>
            <a:off x="6719930" y="3280991"/>
            <a:ext cx="555585" cy="780558"/>
          </a:xfrm>
          <a:prstGeom prst="line">
            <a:avLst/>
          </a:prstGeom>
          <a:solidFill>
            <a:schemeClr val="accent1"/>
          </a:solidFill>
          <a:ln w="38100"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p:cNvCxnSpPr/>
          <p:nvPr/>
        </p:nvCxnSpPr>
        <p:spPr bwMode="auto">
          <a:xfrm flipV="1">
            <a:off x="6124661" y="4061550"/>
            <a:ext cx="1164083" cy="568883"/>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a:off x="6137889" y="2434284"/>
            <a:ext cx="1560930" cy="2196148"/>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8" name="Rectangle 17"/>
          <p:cNvSpPr/>
          <p:nvPr/>
        </p:nvSpPr>
        <p:spPr>
          <a:xfrm>
            <a:off x="6417617" y="2457299"/>
            <a:ext cx="2018501" cy="523220"/>
          </a:xfrm>
          <a:prstGeom prst="rect">
            <a:avLst/>
          </a:prstGeom>
        </p:spPr>
        <p:txBody>
          <a:bodyPr wrap="none">
            <a:spAutoFit/>
          </a:bodyPr>
          <a:lstStyle/>
          <a:p>
            <a:r>
              <a:rPr lang="es-ES_tradnl" sz="2800" kern="0" dirty="0">
                <a:solidFill>
                  <a:srgbClr val="000000"/>
                </a:solidFill>
                <a:latin typeface="Times New Roman"/>
                <a:ea typeface="ＭＳ Ｐゴシック"/>
                <a:cs typeface="Times New Roman"/>
              </a:rPr>
              <a:t>torque = </a:t>
            </a:r>
            <a:r>
              <a:rPr lang="es-ES_tradnl" sz="2800" i="1" kern="0" dirty="0">
                <a:solidFill>
                  <a:srgbClr val="000000"/>
                </a:solidFill>
                <a:latin typeface="Times New Roman"/>
                <a:ea typeface="ＭＳ Ｐゴシック"/>
                <a:cs typeface="Times New Roman"/>
              </a:rPr>
              <a:t>r</a:t>
            </a:r>
            <a:r>
              <a:rPr lang="en-US" sz="2800" kern="0" baseline="-25000" dirty="0">
                <a:solidFill>
                  <a:srgbClr val="000000"/>
                </a:solidFill>
                <a:latin typeface="Times New Roman"/>
                <a:ea typeface="ＭＳ Ｐゴシック"/>
                <a:cs typeface="Times New Roman"/>
                <a:sym typeface="Symbol"/>
              </a:rPr>
              <a:t></a:t>
            </a:r>
            <a:r>
              <a:rPr lang="es-ES_tradnl" sz="2800" i="1" kern="0" dirty="0">
                <a:solidFill>
                  <a:srgbClr val="000000"/>
                </a:solidFill>
                <a:latin typeface="Times New Roman"/>
                <a:ea typeface="ＭＳ Ｐゴシック"/>
                <a:cs typeface="Times New Roman"/>
              </a:rPr>
              <a:t>F</a:t>
            </a:r>
            <a:r>
              <a:rPr lang="es-ES_tradnl" sz="2800" kern="0" dirty="0">
                <a:solidFill>
                  <a:srgbClr val="000000"/>
                </a:solidFill>
                <a:latin typeface="Times New Roman"/>
                <a:ea typeface="ＭＳ Ｐゴシック"/>
                <a:cs typeface="Times New Roman"/>
              </a:rPr>
              <a:t> </a:t>
            </a:r>
            <a:endParaRPr lang="en-US" dirty="0"/>
          </a:p>
        </p:txBody>
      </p:sp>
      <p:sp>
        <p:nvSpPr>
          <p:cNvPr id="3" name="TextBox 2"/>
          <p:cNvSpPr txBox="1"/>
          <p:nvPr/>
        </p:nvSpPr>
        <p:spPr>
          <a:xfrm>
            <a:off x="1256680" y="4101239"/>
            <a:ext cx="2336965" cy="830997"/>
          </a:xfrm>
          <a:prstGeom prst="rect">
            <a:avLst/>
          </a:prstGeom>
          <a:noFill/>
        </p:spPr>
        <p:txBody>
          <a:bodyPr wrap="none" rtlCol="0">
            <a:spAutoFit/>
          </a:bodyPr>
          <a:lstStyle/>
          <a:p>
            <a:r>
              <a:rPr lang="en-US" kern="0" dirty="0">
                <a:solidFill>
                  <a:srgbClr val="000000"/>
                </a:solidFill>
                <a:latin typeface="Times New Roman"/>
                <a:ea typeface="ＭＳ Ｐゴシック"/>
                <a:cs typeface="Times New Roman"/>
              </a:rPr>
              <a:t>Force F the same</a:t>
            </a:r>
          </a:p>
          <a:p>
            <a:r>
              <a:rPr lang="es-ES_tradnl" i="1" kern="0" dirty="0">
                <a:solidFill>
                  <a:srgbClr val="000000"/>
                </a:solidFill>
                <a:latin typeface="Times New Roman"/>
                <a:ea typeface="ＭＳ Ｐゴシック"/>
                <a:cs typeface="Times New Roman"/>
              </a:rPr>
              <a:t>r</a:t>
            </a:r>
            <a:r>
              <a:rPr lang="en-US" kern="0" baseline="-25000" dirty="0" smtClean="0">
                <a:solidFill>
                  <a:srgbClr val="000000"/>
                </a:solidFill>
                <a:latin typeface="Times New Roman"/>
                <a:ea typeface="ＭＳ Ｐゴシック"/>
                <a:cs typeface="Times New Roman"/>
                <a:sym typeface="Symbol"/>
              </a:rPr>
              <a:t></a:t>
            </a:r>
            <a:r>
              <a:rPr lang="en-US" kern="0" dirty="0" smtClean="0">
                <a:solidFill>
                  <a:srgbClr val="000000"/>
                </a:solidFill>
                <a:latin typeface="Times New Roman"/>
                <a:ea typeface="ＭＳ Ｐゴシック"/>
                <a:cs typeface="Times New Roman"/>
                <a:sym typeface="Symbol"/>
              </a:rPr>
              <a:t> increases</a:t>
            </a:r>
            <a:endParaRPr lang="en-US" dirty="0"/>
          </a:p>
        </p:txBody>
      </p:sp>
    </p:spTree>
    <p:extLst>
      <p:ext uri="{BB962C8B-B14F-4D97-AF65-F5344CB8AC3E}">
        <p14:creationId xmlns:p14="http://schemas.microsoft.com/office/powerpoint/2010/main" val="107970146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Exercise 12.3 Holding a ball (cont.)</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12.3: Extended free-body diagram</a:t>
            </a:r>
            <a:endParaRPr lang="en-US" dirty="0"/>
          </a:p>
        </p:txBody>
      </p:sp>
      <p:sp>
        <p:nvSpPr>
          <p:cNvPr id="7" name="Content Placeholder 6"/>
          <p:cNvSpPr>
            <a:spLocks noGrp="1"/>
          </p:cNvSpPr>
          <p:nvPr>
            <p:ph idx="1"/>
          </p:nvPr>
        </p:nvSpPr>
        <p:spPr>
          <a:xfrm>
            <a:off x="365125" y="1874520"/>
            <a:ext cx="5055023" cy="2438396"/>
          </a:xfrm>
        </p:spPr>
        <p:txBody>
          <a:bodyPr/>
          <a:lstStyle/>
          <a:p>
            <a:pPr marL="0" indent="0">
              <a:buNone/>
            </a:pPr>
            <a:r>
              <a:rPr lang="en-US" sz="2400" dirty="0" smtClean="0"/>
              <a:t>(</a:t>
            </a:r>
            <a:r>
              <a:rPr lang="en-US" sz="2400" i="1" dirty="0"/>
              <a:t>b</a:t>
            </a:r>
            <a:r>
              <a:rPr lang="en-US" sz="2400" dirty="0"/>
              <a:t>) As the hand is raised </a:t>
            </a:r>
            <a:r>
              <a:rPr lang="en-US" sz="2400" dirty="0" smtClean="0"/>
              <a:t>above the </a:t>
            </a:r>
            <a:r>
              <a:rPr lang="en-US" sz="2400" dirty="0"/>
              <a:t>level of the elbow, so </a:t>
            </a:r>
            <a:r>
              <a:rPr lang="en-US" sz="2400" dirty="0" smtClean="0"/>
              <a:t>that the </a:t>
            </a:r>
            <a:r>
              <a:rPr lang="en-US" sz="2400" dirty="0"/>
              <a:t>forearm makes an angle </a:t>
            </a:r>
            <a:r>
              <a:rPr lang="en-US" sz="2400" dirty="0" smtClean="0"/>
              <a:t>of 15 </a:t>
            </a:r>
            <a:r>
              <a:rPr lang="en-US" sz="2400" dirty="0"/>
              <a:t>with the horizontal, does </a:t>
            </a:r>
            <a:r>
              <a:rPr lang="en-US" sz="2400" dirty="0" smtClean="0"/>
              <a:t>the arm’s </a:t>
            </a:r>
            <a:r>
              <a:rPr lang="en-US" sz="2400" dirty="0"/>
              <a:t>capacity to lift </a:t>
            </a:r>
            <a:r>
              <a:rPr lang="en-US" sz="2400" dirty="0" smtClean="0"/>
              <a:t>objects </a:t>
            </a:r>
            <a:r>
              <a:rPr lang="en-US" sz="2400" i="1" dirty="0" smtClean="0"/>
              <a:t>increase</a:t>
            </a:r>
            <a:r>
              <a:rPr lang="en-US" sz="2400" dirty="0"/>
              <a:t>, </a:t>
            </a:r>
            <a:r>
              <a:rPr lang="en-US" sz="2400" i="1" dirty="0"/>
              <a:t>decrease</a:t>
            </a:r>
            <a:r>
              <a:rPr lang="en-US" sz="2400" dirty="0"/>
              <a:t>, or </a:t>
            </a:r>
            <a:r>
              <a:rPr lang="en-US" sz="2400" i="1" dirty="0"/>
              <a:t>stay </a:t>
            </a:r>
            <a:r>
              <a:rPr lang="en-US" sz="2400" i="1" dirty="0" smtClean="0"/>
              <a:t>the same</a:t>
            </a:r>
            <a:r>
              <a:rPr lang="en-US" sz="2400" dirty="0"/>
              <a:t>?</a:t>
            </a:r>
          </a:p>
        </p:txBody>
      </p:sp>
      <p:pic>
        <p:nvPicPr>
          <p:cNvPr id="10" name="Picture 9" descr="12_10_Figure.jpg"/>
          <p:cNvPicPr>
            <a:picLocks noChangeAspect="1"/>
          </p:cNvPicPr>
          <p:nvPr/>
        </p:nvPicPr>
        <p:blipFill rotWithShape="1">
          <a:blip r:embed="rId2">
            <a:extLst>
              <a:ext uri="{28A0092B-C50C-407E-A947-70E740481C1C}">
                <a14:useLocalDpi xmlns:a14="http://schemas.microsoft.com/office/drawing/2010/main" val="0"/>
              </a:ext>
            </a:extLst>
          </a:blip>
          <a:srcRect b="3294"/>
          <a:stretch/>
        </p:blipFill>
        <p:spPr>
          <a:xfrm>
            <a:off x="5325838" y="3067700"/>
            <a:ext cx="3752864" cy="2296884"/>
          </a:xfrm>
          <a:prstGeom prst="rect">
            <a:avLst/>
          </a:prstGeom>
        </p:spPr>
      </p:pic>
      <p:sp>
        <p:nvSpPr>
          <p:cNvPr id="8"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21</a:t>
            </a:fld>
            <a:endParaRPr lang="en-US" dirty="0"/>
          </a:p>
        </p:txBody>
      </p:sp>
      <p:cxnSp>
        <p:nvCxnSpPr>
          <p:cNvPr id="4" name="Straight Connector 3"/>
          <p:cNvCxnSpPr/>
          <p:nvPr/>
        </p:nvCxnSpPr>
        <p:spPr bwMode="auto">
          <a:xfrm>
            <a:off x="6137888" y="2831178"/>
            <a:ext cx="0" cy="3439749"/>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p:cNvCxnSpPr/>
          <p:nvPr/>
        </p:nvCxnSpPr>
        <p:spPr bwMode="auto">
          <a:xfrm>
            <a:off x="6349541" y="3677886"/>
            <a:ext cx="185195" cy="864211"/>
          </a:xfrm>
          <a:prstGeom prst="line">
            <a:avLst/>
          </a:prstGeom>
          <a:solidFill>
            <a:schemeClr val="accent1"/>
          </a:solidFill>
          <a:ln w="38100"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p:cNvCxnSpPr/>
          <p:nvPr/>
        </p:nvCxnSpPr>
        <p:spPr bwMode="auto">
          <a:xfrm flipV="1">
            <a:off x="6124661" y="4431985"/>
            <a:ext cx="1097942" cy="198447"/>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a:off x="6124660" y="2817948"/>
            <a:ext cx="416965" cy="1744251"/>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8" name="Rectangle 17"/>
          <p:cNvSpPr/>
          <p:nvPr/>
        </p:nvSpPr>
        <p:spPr>
          <a:xfrm>
            <a:off x="6417617" y="2457299"/>
            <a:ext cx="2018501" cy="523220"/>
          </a:xfrm>
          <a:prstGeom prst="rect">
            <a:avLst/>
          </a:prstGeom>
        </p:spPr>
        <p:txBody>
          <a:bodyPr wrap="none">
            <a:spAutoFit/>
          </a:bodyPr>
          <a:lstStyle/>
          <a:p>
            <a:r>
              <a:rPr lang="es-ES_tradnl" sz="2800" kern="0" dirty="0">
                <a:solidFill>
                  <a:srgbClr val="000000"/>
                </a:solidFill>
                <a:latin typeface="Times New Roman"/>
                <a:ea typeface="ＭＳ Ｐゴシック"/>
                <a:cs typeface="Times New Roman"/>
              </a:rPr>
              <a:t>torque = </a:t>
            </a:r>
            <a:r>
              <a:rPr lang="es-ES_tradnl" sz="2800" i="1" kern="0" dirty="0">
                <a:solidFill>
                  <a:srgbClr val="000000"/>
                </a:solidFill>
                <a:latin typeface="Times New Roman"/>
                <a:ea typeface="ＭＳ Ｐゴシック"/>
                <a:cs typeface="Times New Roman"/>
              </a:rPr>
              <a:t>r</a:t>
            </a:r>
            <a:r>
              <a:rPr lang="en-US" sz="2800" kern="0" baseline="-25000" dirty="0">
                <a:solidFill>
                  <a:srgbClr val="000000"/>
                </a:solidFill>
                <a:latin typeface="Times New Roman"/>
                <a:ea typeface="ＭＳ Ｐゴシック"/>
                <a:cs typeface="Times New Roman"/>
                <a:sym typeface="Symbol"/>
              </a:rPr>
              <a:t></a:t>
            </a:r>
            <a:r>
              <a:rPr lang="es-ES_tradnl" sz="2800" i="1" kern="0" dirty="0">
                <a:solidFill>
                  <a:srgbClr val="000000"/>
                </a:solidFill>
                <a:latin typeface="Times New Roman"/>
                <a:ea typeface="ＭＳ Ｐゴシック"/>
                <a:cs typeface="Times New Roman"/>
              </a:rPr>
              <a:t>F</a:t>
            </a:r>
            <a:r>
              <a:rPr lang="es-ES_tradnl" sz="2800" kern="0" dirty="0">
                <a:solidFill>
                  <a:srgbClr val="000000"/>
                </a:solidFill>
                <a:latin typeface="Times New Roman"/>
                <a:ea typeface="ＭＳ Ｐゴシック"/>
                <a:cs typeface="Times New Roman"/>
              </a:rPr>
              <a:t> </a:t>
            </a:r>
            <a:endParaRPr lang="en-US" dirty="0"/>
          </a:p>
        </p:txBody>
      </p:sp>
      <p:sp>
        <p:nvSpPr>
          <p:cNvPr id="14" name="TextBox 13"/>
          <p:cNvSpPr txBox="1"/>
          <p:nvPr/>
        </p:nvSpPr>
        <p:spPr>
          <a:xfrm rot="16200000">
            <a:off x="4993359" y="3512764"/>
            <a:ext cx="1244602" cy="461665"/>
          </a:xfrm>
          <a:prstGeom prst="rect">
            <a:avLst/>
          </a:prstGeom>
          <a:noFill/>
        </p:spPr>
        <p:txBody>
          <a:bodyPr wrap="none" rtlCol="0">
            <a:spAutoFit/>
          </a:bodyPr>
          <a:lstStyle/>
          <a:p>
            <a:r>
              <a:rPr lang="en-US" dirty="0" err="1" smtClean="0">
                <a:latin typeface="Times New Roman"/>
                <a:cs typeface="Times New Roman"/>
              </a:rPr>
              <a:t>humerus</a:t>
            </a:r>
            <a:endParaRPr lang="en-US" dirty="0">
              <a:latin typeface="Times New Roman"/>
              <a:cs typeface="Times New Roman"/>
            </a:endParaRPr>
          </a:p>
        </p:txBody>
      </p:sp>
    </p:spTree>
    <p:extLst>
      <p:ext uri="{BB962C8B-B14F-4D97-AF65-F5344CB8AC3E}">
        <p14:creationId xmlns:p14="http://schemas.microsoft.com/office/powerpoint/2010/main" val="92929648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Exercise 12.3 Holding a ball (cont.)</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12.3: Extended free-body diagram</a:t>
            </a:r>
            <a:endParaRPr lang="en-US" dirty="0"/>
          </a:p>
        </p:txBody>
      </p:sp>
      <p:sp>
        <p:nvSpPr>
          <p:cNvPr id="7" name="Content Placeholder 6"/>
          <p:cNvSpPr>
            <a:spLocks noGrp="1"/>
          </p:cNvSpPr>
          <p:nvPr>
            <p:ph idx="1"/>
          </p:nvPr>
        </p:nvSpPr>
        <p:spPr>
          <a:xfrm>
            <a:off x="365125" y="1874520"/>
            <a:ext cx="5055023" cy="2438396"/>
          </a:xfrm>
        </p:spPr>
        <p:txBody>
          <a:bodyPr/>
          <a:lstStyle/>
          <a:p>
            <a:pPr marL="0" indent="0">
              <a:buNone/>
            </a:pPr>
            <a:r>
              <a:rPr lang="en-US" sz="2400" dirty="0" smtClean="0"/>
              <a:t>(</a:t>
            </a:r>
            <a:r>
              <a:rPr lang="en-US" sz="2400" i="1" dirty="0"/>
              <a:t>b</a:t>
            </a:r>
            <a:r>
              <a:rPr lang="en-US" sz="2400" dirty="0"/>
              <a:t>) As the hand is raised </a:t>
            </a:r>
            <a:r>
              <a:rPr lang="en-US" sz="2400" dirty="0" smtClean="0"/>
              <a:t>above the </a:t>
            </a:r>
            <a:r>
              <a:rPr lang="en-US" sz="2400" dirty="0"/>
              <a:t>level of the elbow, so </a:t>
            </a:r>
            <a:r>
              <a:rPr lang="en-US" sz="2400" dirty="0" smtClean="0"/>
              <a:t>that the </a:t>
            </a:r>
            <a:r>
              <a:rPr lang="en-US" sz="2400" dirty="0"/>
              <a:t>forearm makes an angle </a:t>
            </a:r>
            <a:r>
              <a:rPr lang="en-US" sz="2400" dirty="0" smtClean="0"/>
              <a:t>of 15 </a:t>
            </a:r>
            <a:r>
              <a:rPr lang="en-US" sz="2400" dirty="0"/>
              <a:t>with the horizontal, does </a:t>
            </a:r>
            <a:r>
              <a:rPr lang="en-US" sz="2400" dirty="0" smtClean="0"/>
              <a:t>the arm’s </a:t>
            </a:r>
            <a:r>
              <a:rPr lang="en-US" sz="2400" dirty="0"/>
              <a:t>capacity to lift </a:t>
            </a:r>
            <a:r>
              <a:rPr lang="en-US" sz="2400" dirty="0" smtClean="0"/>
              <a:t>objects </a:t>
            </a:r>
            <a:r>
              <a:rPr lang="en-US" sz="2400" i="1" dirty="0" smtClean="0"/>
              <a:t>increase</a:t>
            </a:r>
            <a:r>
              <a:rPr lang="en-US" sz="2400" dirty="0"/>
              <a:t>, </a:t>
            </a:r>
            <a:r>
              <a:rPr lang="en-US" sz="2400" i="1" dirty="0"/>
              <a:t>decrease</a:t>
            </a:r>
            <a:r>
              <a:rPr lang="en-US" sz="2400" dirty="0"/>
              <a:t>, or </a:t>
            </a:r>
            <a:r>
              <a:rPr lang="en-US" sz="2400" i="1" dirty="0"/>
              <a:t>stay </a:t>
            </a:r>
            <a:r>
              <a:rPr lang="en-US" sz="2400" i="1" dirty="0" smtClean="0"/>
              <a:t>the same</a:t>
            </a:r>
            <a:r>
              <a:rPr lang="en-US" sz="2400" dirty="0" smtClean="0"/>
              <a:t>?</a:t>
            </a:r>
            <a:r>
              <a:rPr lang="es-ES_tradnl" sz="2400" i="1" dirty="0"/>
              <a:t> </a:t>
            </a:r>
            <a:endParaRPr lang="en-US" sz="2400" dirty="0"/>
          </a:p>
        </p:txBody>
      </p:sp>
      <p:pic>
        <p:nvPicPr>
          <p:cNvPr id="10" name="Picture 9" descr="12_10_Figure.jpg"/>
          <p:cNvPicPr>
            <a:picLocks noChangeAspect="1"/>
          </p:cNvPicPr>
          <p:nvPr/>
        </p:nvPicPr>
        <p:blipFill rotWithShape="1">
          <a:blip r:embed="rId3">
            <a:extLst>
              <a:ext uri="{28A0092B-C50C-407E-A947-70E740481C1C}">
                <a14:useLocalDpi xmlns:a14="http://schemas.microsoft.com/office/drawing/2010/main" val="0"/>
              </a:ext>
            </a:extLst>
          </a:blip>
          <a:srcRect b="3294"/>
          <a:stretch/>
        </p:blipFill>
        <p:spPr>
          <a:xfrm>
            <a:off x="5325838" y="3067700"/>
            <a:ext cx="3752864" cy="2296884"/>
          </a:xfrm>
          <a:prstGeom prst="rect">
            <a:avLst/>
          </a:prstGeom>
        </p:spPr>
      </p:pic>
      <p:sp>
        <p:nvSpPr>
          <p:cNvPr id="8"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22</a:t>
            </a:fld>
            <a:endParaRPr lang="en-US" dirty="0"/>
          </a:p>
        </p:txBody>
      </p:sp>
      <p:cxnSp>
        <p:nvCxnSpPr>
          <p:cNvPr id="4" name="Straight Connector 3"/>
          <p:cNvCxnSpPr/>
          <p:nvPr/>
        </p:nvCxnSpPr>
        <p:spPr bwMode="auto">
          <a:xfrm>
            <a:off x="6137888" y="2831178"/>
            <a:ext cx="0" cy="3439749"/>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p:cNvCxnSpPr/>
          <p:nvPr/>
        </p:nvCxnSpPr>
        <p:spPr bwMode="auto">
          <a:xfrm>
            <a:off x="6349541" y="3677886"/>
            <a:ext cx="185195" cy="864211"/>
          </a:xfrm>
          <a:prstGeom prst="line">
            <a:avLst/>
          </a:prstGeom>
          <a:solidFill>
            <a:schemeClr val="accent1"/>
          </a:solidFill>
          <a:ln w="38100"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p:cNvCxnSpPr/>
          <p:nvPr/>
        </p:nvCxnSpPr>
        <p:spPr bwMode="auto">
          <a:xfrm flipV="1">
            <a:off x="6124661" y="4431985"/>
            <a:ext cx="1097942" cy="198447"/>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a:off x="6124660" y="2817948"/>
            <a:ext cx="416965" cy="1744251"/>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8" name="Rectangle 17"/>
          <p:cNvSpPr/>
          <p:nvPr/>
        </p:nvSpPr>
        <p:spPr>
          <a:xfrm>
            <a:off x="6417617" y="2457299"/>
            <a:ext cx="2018501" cy="523220"/>
          </a:xfrm>
          <a:prstGeom prst="rect">
            <a:avLst/>
          </a:prstGeom>
        </p:spPr>
        <p:txBody>
          <a:bodyPr wrap="none">
            <a:spAutoFit/>
          </a:bodyPr>
          <a:lstStyle/>
          <a:p>
            <a:r>
              <a:rPr lang="es-ES_tradnl" sz="2800" kern="0" dirty="0">
                <a:solidFill>
                  <a:srgbClr val="000000"/>
                </a:solidFill>
                <a:latin typeface="Times New Roman"/>
                <a:ea typeface="ＭＳ Ｐゴシック"/>
                <a:cs typeface="Times New Roman"/>
              </a:rPr>
              <a:t>torque = </a:t>
            </a:r>
            <a:r>
              <a:rPr lang="es-ES_tradnl" sz="2800" i="1" kern="0" dirty="0">
                <a:solidFill>
                  <a:srgbClr val="000000"/>
                </a:solidFill>
                <a:latin typeface="Times New Roman"/>
                <a:ea typeface="ＭＳ Ｐゴシック"/>
                <a:cs typeface="Times New Roman"/>
              </a:rPr>
              <a:t>r</a:t>
            </a:r>
            <a:r>
              <a:rPr lang="en-US" sz="2800" kern="0" baseline="-25000" dirty="0">
                <a:solidFill>
                  <a:srgbClr val="000000"/>
                </a:solidFill>
                <a:latin typeface="Times New Roman"/>
                <a:ea typeface="ＭＳ Ｐゴシック"/>
                <a:cs typeface="Times New Roman"/>
                <a:sym typeface="Symbol"/>
              </a:rPr>
              <a:t></a:t>
            </a:r>
            <a:r>
              <a:rPr lang="es-ES_tradnl" sz="2800" i="1" kern="0" dirty="0">
                <a:solidFill>
                  <a:srgbClr val="000000"/>
                </a:solidFill>
                <a:latin typeface="Times New Roman"/>
                <a:ea typeface="ＭＳ Ｐゴシック"/>
                <a:cs typeface="Times New Roman"/>
              </a:rPr>
              <a:t>F</a:t>
            </a:r>
            <a:r>
              <a:rPr lang="es-ES_tradnl" sz="2800" kern="0" dirty="0">
                <a:solidFill>
                  <a:srgbClr val="000000"/>
                </a:solidFill>
                <a:latin typeface="Times New Roman"/>
                <a:ea typeface="ＭＳ Ｐゴシック"/>
                <a:cs typeface="Times New Roman"/>
              </a:rPr>
              <a:t> </a:t>
            </a:r>
            <a:endParaRPr lang="en-US" dirty="0"/>
          </a:p>
        </p:txBody>
      </p:sp>
      <p:sp>
        <p:nvSpPr>
          <p:cNvPr id="14" name="TextBox 13"/>
          <p:cNvSpPr txBox="1"/>
          <p:nvPr/>
        </p:nvSpPr>
        <p:spPr>
          <a:xfrm rot="16200000">
            <a:off x="4993359" y="3512764"/>
            <a:ext cx="1244602" cy="461665"/>
          </a:xfrm>
          <a:prstGeom prst="rect">
            <a:avLst/>
          </a:prstGeom>
          <a:noFill/>
        </p:spPr>
        <p:txBody>
          <a:bodyPr wrap="none" rtlCol="0">
            <a:spAutoFit/>
          </a:bodyPr>
          <a:lstStyle/>
          <a:p>
            <a:r>
              <a:rPr lang="en-US" dirty="0" err="1" smtClean="0">
                <a:latin typeface="Times New Roman"/>
                <a:cs typeface="Times New Roman"/>
              </a:rPr>
              <a:t>humerus</a:t>
            </a:r>
            <a:endParaRPr lang="en-US" dirty="0">
              <a:latin typeface="Times New Roman"/>
              <a:cs typeface="Times New Roman"/>
            </a:endParaRPr>
          </a:p>
        </p:txBody>
      </p:sp>
      <p:cxnSp>
        <p:nvCxnSpPr>
          <p:cNvPr id="15" name="Straight Connector 14"/>
          <p:cNvCxnSpPr/>
          <p:nvPr/>
        </p:nvCxnSpPr>
        <p:spPr bwMode="auto">
          <a:xfrm flipH="1">
            <a:off x="2222340" y="4253638"/>
            <a:ext cx="6888" cy="1818842"/>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Connector 16"/>
          <p:cNvCxnSpPr/>
          <p:nvPr/>
        </p:nvCxnSpPr>
        <p:spPr bwMode="auto">
          <a:xfrm flipV="1">
            <a:off x="2216001" y="5463909"/>
            <a:ext cx="1117508" cy="588984"/>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Connector 18"/>
          <p:cNvCxnSpPr/>
          <p:nvPr/>
        </p:nvCxnSpPr>
        <p:spPr bwMode="auto">
          <a:xfrm>
            <a:off x="2216000" y="4240408"/>
            <a:ext cx="932314" cy="1792383"/>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7" name="Straight Connector 26"/>
          <p:cNvCxnSpPr/>
          <p:nvPr/>
        </p:nvCxnSpPr>
        <p:spPr bwMode="auto">
          <a:xfrm>
            <a:off x="2209111" y="6046021"/>
            <a:ext cx="2050373" cy="0"/>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1" name="TextBox 30"/>
          <p:cNvSpPr txBox="1"/>
          <p:nvPr/>
        </p:nvSpPr>
        <p:spPr>
          <a:xfrm>
            <a:off x="2116513" y="4418755"/>
            <a:ext cx="444403" cy="461665"/>
          </a:xfrm>
          <a:prstGeom prst="rect">
            <a:avLst/>
          </a:prstGeom>
          <a:noFill/>
        </p:spPr>
        <p:txBody>
          <a:bodyPr wrap="none" rtlCol="0">
            <a:spAutoFit/>
          </a:bodyPr>
          <a:lstStyle/>
          <a:p>
            <a:r>
              <a:rPr lang="en-US" i="1" dirty="0" smtClean="0">
                <a:latin typeface="Symbol" charset="2"/>
                <a:cs typeface="Symbol" charset="2"/>
              </a:rPr>
              <a:t>f</a:t>
            </a:r>
            <a:endParaRPr lang="en-US" i="1" dirty="0">
              <a:latin typeface="Symbol" charset="2"/>
              <a:cs typeface="Symbol" charset="2"/>
            </a:endParaRPr>
          </a:p>
        </p:txBody>
      </p:sp>
      <p:sp>
        <p:nvSpPr>
          <p:cNvPr id="32" name="TextBox 31"/>
          <p:cNvSpPr txBox="1"/>
          <p:nvPr/>
        </p:nvSpPr>
        <p:spPr>
          <a:xfrm>
            <a:off x="2467336" y="5677726"/>
            <a:ext cx="444403" cy="461665"/>
          </a:xfrm>
          <a:prstGeom prst="rect">
            <a:avLst/>
          </a:prstGeom>
          <a:noFill/>
        </p:spPr>
        <p:txBody>
          <a:bodyPr wrap="none" rtlCol="0">
            <a:spAutoFit/>
          </a:bodyPr>
          <a:lstStyle/>
          <a:p>
            <a:r>
              <a:rPr lang="en-US" i="1" dirty="0" smtClean="0">
                <a:latin typeface="Symbol" charset="2"/>
                <a:cs typeface="Symbol" charset="2"/>
              </a:rPr>
              <a:t>q</a:t>
            </a:r>
            <a:endParaRPr lang="en-US" i="1" dirty="0">
              <a:latin typeface="Symbol" charset="2"/>
              <a:cs typeface="Symbol" charset="2"/>
            </a:endParaRPr>
          </a:p>
        </p:txBody>
      </p:sp>
      <p:sp>
        <p:nvSpPr>
          <p:cNvPr id="33" name="Rectangle 32"/>
          <p:cNvSpPr/>
          <p:nvPr/>
        </p:nvSpPr>
        <p:spPr>
          <a:xfrm>
            <a:off x="2348473" y="5328167"/>
            <a:ext cx="480637" cy="461665"/>
          </a:xfrm>
          <a:prstGeom prst="rect">
            <a:avLst/>
          </a:prstGeom>
        </p:spPr>
        <p:txBody>
          <a:bodyPr wrap="none">
            <a:spAutoFit/>
          </a:bodyPr>
          <a:lstStyle/>
          <a:p>
            <a:pPr lvl="0" eaLnBrk="1" hangingPunct="1">
              <a:spcBef>
                <a:spcPct val="20000"/>
              </a:spcBef>
              <a:buClr>
                <a:srgbClr val="004A8F"/>
              </a:buClr>
            </a:pPr>
            <a:r>
              <a:rPr lang="es-ES_tradnl" i="1" kern="0" dirty="0">
                <a:solidFill>
                  <a:srgbClr val="000000"/>
                </a:solidFill>
                <a:latin typeface="Times New Roman"/>
                <a:ea typeface="ＭＳ Ｐゴシック"/>
                <a:cs typeface="Times New Roman"/>
              </a:rPr>
              <a:t>r</a:t>
            </a:r>
            <a:r>
              <a:rPr lang="en-US" kern="0" baseline="-25000" dirty="0">
                <a:solidFill>
                  <a:srgbClr val="000000"/>
                </a:solidFill>
                <a:latin typeface="Times New Roman"/>
                <a:ea typeface="ＭＳ Ｐゴシック"/>
                <a:cs typeface="Times New Roman"/>
                <a:sym typeface="Symbol"/>
              </a:rPr>
              <a:t></a:t>
            </a:r>
            <a:endParaRPr lang="en-US" kern="0" dirty="0">
              <a:solidFill>
                <a:srgbClr val="000000"/>
              </a:solidFill>
              <a:latin typeface="Times New Roman"/>
              <a:ea typeface="ＭＳ Ｐゴシック"/>
              <a:cs typeface="Times New Roman"/>
            </a:endParaRPr>
          </a:p>
        </p:txBody>
      </p:sp>
      <p:sp>
        <p:nvSpPr>
          <p:cNvPr id="34" name="Rectangle 33"/>
          <p:cNvSpPr/>
          <p:nvPr/>
        </p:nvSpPr>
        <p:spPr>
          <a:xfrm>
            <a:off x="2686068" y="6022989"/>
            <a:ext cx="378279" cy="461665"/>
          </a:xfrm>
          <a:prstGeom prst="rect">
            <a:avLst/>
          </a:prstGeom>
        </p:spPr>
        <p:txBody>
          <a:bodyPr wrap="none">
            <a:spAutoFit/>
          </a:bodyPr>
          <a:lstStyle/>
          <a:p>
            <a:pPr lvl="0" eaLnBrk="1" hangingPunct="1">
              <a:spcBef>
                <a:spcPct val="20000"/>
              </a:spcBef>
              <a:buClr>
                <a:srgbClr val="004A8F"/>
              </a:buClr>
            </a:pPr>
            <a:r>
              <a:rPr lang="en-US" i="1" kern="0" dirty="0" smtClean="0">
                <a:solidFill>
                  <a:srgbClr val="000000"/>
                </a:solidFill>
                <a:latin typeface="Times New Roman"/>
                <a:ea typeface="ＭＳ Ｐゴシック"/>
                <a:cs typeface="Times New Roman"/>
              </a:rPr>
              <a:t>L</a:t>
            </a:r>
            <a:endParaRPr lang="en-US" kern="0" dirty="0">
              <a:solidFill>
                <a:srgbClr val="000000"/>
              </a:solidFill>
              <a:latin typeface="Times New Roman"/>
              <a:ea typeface="ＭＳ Ｐゴシック"/>
              <a:cs typeface="Times New Roman"/>
            </a:endParaRPr>
          </a:p>
        </p:txBody>
      </p:sp>
      <p:cxnSp>
        <p:nvCxnSpPr>
          <p:cNvPr id="36" name="Straight Connector 35"/>
          <p:cNvCxnSpPr/>
          <p:nvPr/>
        </p:nvCxnSpPr>
        <p:spPr bwMode="auto">
          <a:xfrm>
            <a:off x="2865298" y="5712772"/>
            <a:ext cx="57930" cy="9357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7" name="Straight Connector 36"/>
          <p:cNvCxnSpPr/>
          <p:nvPr/>
        </p:nvCxnSpPr>
        <p:spPr bwMode="auto">
          <a:xfrm flipV="1">
            <a:off x="2918772" y="5752878"/>
            <a:ext cx="89123" cy="4901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aphicFrame>
        <p:nvGraphicFramePr>
          <p:cNvPr id="47" name="Object 46"/>
          <p:cNvGraphicFramePr>
            <a:graphicFrameLocks noChangeAspect="1"/>
          </p:cNvGraphicFramePr>
          <p:nvPr>
            <p:extLst>
              <p:ext uri="{D42A27DB-BD31-4B8C-83A1-F6EECF244321}">
                <p14:modId xmlns:p14="http://schemas.microsoft.com/office/powerpoint/2010/main" val="650263726"/>
              </p:ext>
            </p:extLst>
          </p:nvPr>
        </p:nvGraphicFramePr>
        <p:xfrm>
          <a:off x="3282950" y="4460875"/>
          <a:ext cx="1803400" cy="495300"/>
        </p:xfrm>
        <a:graphic>
          <a:graphicData uri="http://schemas.openxmlformats.org/presentationml/2006/ole">
            <mc:AlternateContent xmlns:mc="http://schemas.openxmlformats.org/markup-compatibility/2006">
              <mc:Choice xmlns:v="urn:schemas-microsoft-com:vml" Requires="v">
                <p:oleObj spid="_x0000_s1102951" name="Equation" r:id="rId4" imgW="1803400" imgH="495300" progId="Equation.3">
                  <p:embed/>
                </p:oleObj>
              </mc:Choice>
              <mc:Fallback>
                <p:oleObj name="Equation" r:id="rId4" imgW="1803400" imgH="495300" progId="Equation.3">
                  <p:embed/>
                  <p:pic>
                    <p:nvPicPr>
                      <p:cNvPr id="0" name=""/>
                      <p:cNvPicPr>
                        <a:picLocks noChangeAspect="1" noChangeArrowheads="1"/>
                      </p:cNvPicPr>
                      <p:nvPr/>
                    </p:nvPicPr>
                    <p:blipFill>
                      <a:blip r:embed="rId5"/>
                      <a:srcRect/>
                      <a:stretch>
                        <a:fillRect/>
                      </a:stretch>
                    </p:blipFill>
                    <p:spPr bwMode="auto">
                      <a:xfrm>
                        <a:off x="3282950" y="4460875"/>
                        <a:ext cx="1803400" cy="495300"/>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96589371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Exercise 12.3 Holding a ball (cont.)</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12.3: Extended free-body diagram</a:t>
            </a:r>
            <a:endParaRPr lang="en-US" dirty="0"/>
          </a:p>
        </p:txBody>
      </p:sp>
      <p:sp>
        <p:nvSpPr>
          <p:cNvPr id="7" name="Content Placeholder 6"/>
          <p:cNvSpPr>
            <a:spLocks noGrp="1"/>
          </p:cNvSpPr>
          <p:nvPr>
            <p:ph idx="1"/>
          </p:nvPr>
        </p:nvSpPr>
        <p:spPr>
          <a:xfrm>
            <a:off x="365125" y="1874520"/>
            <a:ext cx="5055023" cy="2438396"/>
          </a:xfrm>
        </p:spPr>
        <p:txBody>
          <a:bodyPr/>
          <a:lstStyle/>
          <a:p>
            <a:pPr marL="0" indent="0">
              <a:buNone/>
            </a:pPr>
            <a:r>
              <a:rPr lang="en-US" sz="2400" dirty="0" smtClean="0"/>
              <a:t>(</a:t>
            </a:r>
            <a:r>
              <a:rPr lang="en-US" sz="2400" i="1" dirty="0"/>
              <a:t>b</a:t>
            </a:r>
            <a:r>
              <a:rPr lang="en-US" sz="2400" dirty="0"/>
              <a:t>) As the hand is raised </a:t>
            </a:r>
            <a:r>
              <a:rPr lang="en-US" sz="2400" dirty="0" smtClean="0"/>
              <a:t>above the </a:t>
            </a:r>
            <a:r>
              <a:rPr lang="en-US" sz="2400" dirty="0"/>
              <a:t>level of the elbow, so </a:t>
            </a:r>
            <a:r>
              <a:rPr lang="en-US" sz="2400" dirty="0" smtClean="0"/>
              <a:t>that the </a:t>
            </a:r>
            <a:r>
              <a:rPr lang="en-US" sz="2400" dirty="0"/>
              <a:t>forearm makes an angle </a:t>
            </a:r>
            <a:r>
              <a:rPr lang="en-US" sz="2400" dirty="0" smtClean="0"/>
              <a:t>of 15 </a:t>
            </a:r>
            <a:r>
              <a:rPr lang="en-US" sz="2400" dirty="0"/>
              <a:t>with the horizontal, does </a:t>
            </a:r>
            <a:r>
              <a:rPr lang="en-US" sz="2400" dirty="0" smtClean="0"/>
              <a:t>the arm’s </a:t>
            </a:r>
            <a:r>
              <a:rPr lang="en-US" sz="2400" dirty="0"/>
              <a:t>capacity to lift </a:t>
            </a:r>
            <a:r>
              <a:rPr lang="en-US" sz="2400" dirty="0" smtClean="0"/>
              <a:t>objects </a:t>
            </a:r>
            <a:r>
              <a:rPr lang="en-US" sz="2400" i="1" dirty="0" smtClean="0"/>
              <a:t>increase</a:t>
            </a:r>
            <a:r>
              <a:rPr lang="en-US" sz="2400" dirty="0"/>
              <a:t>, </a:t>
            </a:r>
            <a:r>
              <a:rPr lang="en-US" sz="2400" i="1" dirty="0"/>
              <a:t>decrease</a:t>
            </a:r>
            <a:r>
              <a:rPr lang="en-US" sz="2400" dirty="0"/>
              <a:t>, or </a:t>
            </a:r>
            <a:r>
              <a:rPr lang="en-US" sz="2400" i="1" dirty="0"/>
              <a:t>stay </a:t>
            </a:r>
            <a:r>
              <a:rPr lang="en-US" sz="2400" i="1" dirty="0" smtClean="0"/>
              <a:t>the same</a:t>
            </a:r>
            <a:r>
              <a:rPr lang="en-US" sz="2400" dirty="0" smtClean="0"/>
              <a:t>?</a:t>
            </a:r>
            <a:r>
              <a:rPr lang="es-ES_tradnl" sz="2400" i="1" dirty="0"/>
              <a:t> </a:t>
            </a:r>
            <a:endParaRPr lang="en-US" sz="2400" dirty="0"/>
          </a:p>
        </p:txBody>
      </p:sp>
      <p:pic>
        <p:nvPicPr>
          <p:cNvPr id="10" name="Picture 9" descr="12_10_Figure.jpg"/>
          <p:cNvPicPr>
            <a:picLocks noChangeAspect="1"/>
          </p:cNvPicPr>
          <p:nvPr/>
        </p:nvPicPr>
        <p:blipFill rotWithShape="1">
          <a:blip r:embed="rId3">
            <a:extLst>
              <a:ext uri="{28A0092B-C50C-407E-A947-70E740481C1C}">
                <a14:useLocalDpi xmlns:a14="http://schemas.microsoft.com/office/drawing/2010/main" val="0"/>
              </a:ext>
            </a:extLst>
          </a:blip>
          <a:srcRect b="3294"/>
          <a:stretch/>
        </p:blipFill>
        <p:spPr>
          <a:xfrm>
            <a:off x="5325838" y="3067700"/>
            <a:ext cx="3752864" cy="2296884"/>
          </a:xfrm>
          <a:prstGeom prst="rect">
            <a:avLst/>
          </a:prstGeom>
        </p:spPr>
      </p:pic>
      <p:sp>
        <p:nvSpPr>
          <p:cNvPr id="8"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23</a:t>
            </a:fld>
            <a:endParaRPr lang="en-US" dirty="0"/>
          </a:p>
        </p:txBody>
      </p:sp>
      <p:cxnSp>
        <p:nvCxnSpPr>
          <p:cNvPr id="4" name="Straight Connector 3"/>
          <p:cNvCxnSpPr/>
          <p:nvPr/>
        </p:nvCxnSpPr>
        <p:spPr bwMode="auto">
          <a:xfrm>
            <a:off x="6137888" y="2831178"/>
            <a:ext cx="0" cy="3439749"/>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p:cNvCxnSpPr/>
          <p:nvPr/>
        </p:nvCxnSpPr>
        <p:spPr bwMode="auto">
          <a:xfrm>
            <a:off x="6349541" y="3677886"/>
            <a:ext cx="185195" cy="864211"/>
          </a:xfrm>
          <a:prstGeom prst="line">
            <a:avLst/>
          </a:prstGeom>
          <a:solidFill>
            <a:schemeClr val="accent1"/>
          </a:solidFill>
          <a:ln w="38100"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p:cNvCxnSpPr/>
          <p:nvPr/>
        </p:nvCxnSpPr>
        <p:spPr bwMode="auto">
          <a:xfrm flipV="1">
            <a:off x="6124661" y="4431985"/>
            <a:ext cx="1097942" cy="198447"/>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a:off x="6124660" y="2817948"/>
            <a:ext cx="416965" cy="1744251"/>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8" name="Rectangle 17"/>
          <p:cNvSpPr/>
          <p:nvPr/>
        </p:nvSpPr>
        <p:spPr>
          <a:xfrm>
            <a:off x="6417617" y="2457299"/>
            <a:ext cx="2018501" cy="523220"/>
          </a:xfrm>
          <a:prstGeom prst="rect">
            <a:avLst/>
          </a:prstGeom>
        </p:spPr>
        <p:txBody>
          <a:bodyPr wrap="none">
            <a:spAutoFit/>
          </a:bodyPr>
          <a:lstStyle/>
          <a:p>
            <a:r>
              <a:rPr lang="es-ES_tradnl" sz="2800" kern="0" dirty="0">
                <a:solidFill>
                  <a:srgbClr val="000000"/>
                </a:solidFill>
                <a:latin typeface="Times New Roman"/>
                <a:ea typeface="ＭＳ Ｐゴシック"/>
                <a:cs typeface="Times New Roman"/>
              </a:rPr>
              <a:t>torque = </a:t>
            </a:r>
            <a:r>
              <a:rPr lang="es-ES_tradnl" sz="2800" i="1" kern="0" dirty="0">
                <a:solidFill>
                  <a:srgbClr val="000000"/>
                </a:solidFill>
                <a:latin typeface="Times New Roman"/>
                <a:ea typeface="ＭＳ Ｐゴシック"/>
                <a:cs typeface="Times New Roman"/>
              </a:rPr>
              <a:t>r</a:t>
            </a:r>
            <a:r>
              <a:rPr lang="en-US" sz="2800" kern="0" baseline="-25000" dirty="0">
                <a:solidFill>
                  <a:srgbClr val="000000"/>
                </a:solidFill>
                <a:latin typeface="Times New Roman"/>
                <a:ea typeface="ＭＳ Ｐゴシック"/>
                <a:cs typeface="Times New Roman"/>
                <a:sym typeface="Symbol"/>
              </a:rPr>
              <a:t></a:t>
            </a:r>
            <a:r>
              <a:rPr lang="es-ES_tradnl" sz="2800" i="1" kern="0" dirty="0">
                <a:solidFill>
                  <a:srgbClr val="000000"/>
                </a:solidFill>
                <a:latin typeface="Times New Roman"/>
                <a:ea typeface="ＭＳ Ｐゴシック"/>
                <a:cs typeface="Times New Roman"/>
              </a:rPr>
              <a:t>F</a:t>
            </a:r>
            <a:r>
              <a:rPr lang="es-ES_tradnl" sz="2800" kern="0" dirty="0">
                <a:solidFill>
                  <a:srgbClr val="000000"/>
                </a:solidFill>
                <a:latin typeface="Times New Roman"/>
                <a:ea typeface="ＭＳ Ｐゴシック"/>
                <a:cs typeface="Times New Roman"/>
              </a:rPr>
              <a:t> </a:t>
            </a:r>
            <a:endParaRPr lang="en-US" dirty="0"/>
          </a:p>
        </p:txBody>
      </p:sp>
      <p:sp>
        <p:nvSpPr>
          <p:cNvPr id="14" name="TextBox 13"/>
          <p:cNvSpPr txBox="1"/>
          <p:nvPr/>
        </p:nvSpPr>
        <p:spPr>
          <a:xfrm rot="16200000">
            <a:off x="4993359" y="3512764"/>
            <a:ext cx="1244602" cy="461665"/>
          </a:xfrm>
          <a:prstGeom prst="rect">
            <a:avLst/>
          </a:prstGeom>
          <a:noFill/>
        </p:spPr>
        <p:txBody>
          <a:bodyPr wrap="none" rtlCol="0">
            <a:spAutoFit/>
          </a:bodyPr>
          <a:lstStyle/>
          <a:p>
            <a:r>
              <a:rPr lang="en-US" dirty="0" err="1" smtClean="0">
                <a:latin typeface="Times New Roman"/>
                <a:cs typeface="Times New Roman"/>
              </a:rPr>
              <a:t>humerus</a:t>
            </a:r>
            <a:endParaRPr lang="en-US" dirty="0">
              <a:latin typeface="Times New Roman"/>
              <a:cs typeface="Times New Roman"/>
            </a:endParaRPr>
          </a:p>
        </p:txBody>
      </p:sp>
      <p:cxnSp>
        <p:nvCxnSpPr>
          <p:cNvPr id="15" name="Straight Connector 14"/>
          <p:cNvCxnSpPr/>
          <p:nvPr/>
        </p:nvCxnSpPr>
        <p:spPr bwMode="auto">
          <a:xfrm flipH="1">
            <a:off x="2222340" y="4253638"/>
            <a:ext cx="6888" cy="1818842"/>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Connector 16"/>
          <p:cNvCxnSpPr/>
          <p:nvPr/>
        </p:nvCxnSpPr>
        <p:spPr bwMode="auto">
          <a:xfrm flipV="1">
            <a:off x="2216001" y="5463909"/>
            <a:ext cx="1117508" cy="588984"/>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Connector 18"/>
          <p:cNvCxnSpPr/>
          <p:nvPr/>
        </p:nvCxnSpPr>
        <p:spPr bwMode="auto">
          <a:xfrm>
            <a:off x="2216000" y="4240408"/>
            <a:ext cx="932314" cy="1792383"/>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7" name="Straight Connector 26"/>
          <p:cNvCxnSpPr/>
          <p:nvPr/>
        </p:nvCxnSpPr>
        <p:spPr bwMode="auto">
          <a:xfrm>
            <a:off x="2209111" y="6046021"/>
            <a:ext cx="2050373" cy="0"/>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1" name="TextBox 30"/>
          <p:cNvSpPr txBox="1"/>
          <p:nvPr/>
        </p:nvSpPr>
        <p:spPr>
          <a:xfrm>
            <a:off x="2116513" y="4418755"/>
            <a:ext cx="444403" cy="461665"/>
          </a:xfrm>
          <a:prstGeom prst="rect">
            <a:avLst/>
          </a:prstGeom>
          <a:noFill/>
        </p:spPr>
        <p:txBody>
          <a:bodyPr wrap="none" rtlCol="0">
            <a:spAutoFit/>
          </a:bodyPr>
          <a:lstStyle/>
          <a:p>
            <a:r>
              <a:rPr lang="en-US" i="1" dirty="0" smtClean="0">
                <a:latin typeface="Symbol" charset="2"/>
                <a:cs typeface="Symbol" charset="2"/>
              </a:rPr>
              <a:t>f</a:t>
            </a:r>
            <a:endParaRPr lang="en-US" i="1" dirty="0">
              <a:latin typeface="Symbol" charset="2"/>
              <a:cs typeface="Symbol" charset="2"/>
            </a:endParaRPr>
          </a:p>
        </p:txBody>
      </p:sp>
      <p:sp>
        <p:nvSpPr>
          <p:cNvPr id="32" name="TextBox 31"/>
          <p:cNvSpPr txBox="1"/>
          <p:nvPr/>
        </p:nvSpPr>
        <p:spPr>
          <a:xfrm>
            <a:off x="2467336" y="5677726"/>
            <a:ext cx="444403" cy="461665"/>
          </a:xfrm>
          <a:prstGeom prst="rect">
            <a:avLst/>
          </a:prstGeom>
          <a:noFill/>
        </p:spPr>
        <p:txBody>
          <a:bodyPr wrap="none" rtlCol="0">
            <a:spAutoFit/>
          </a:bodyPr>
          <a:lstStyle/>
          <a:p>
            <a:r>
              <a:rPr lang="en-US" i="1" dirty="0" smtClean="0">
                <a:latin typeface="Symbol" charset="2"/>
                <a:cs typeface="Symbol" charset="2"/>
              </a:rPr>
              <a:t>q</a:t>
            </a:r>
            <a:endParaRPr lang="en-US" i="1" dirty="0">
              <a:latin typeface="Symbol" charset="2"/>
              <a:cs typeface="Symbol" charset="2"/>
            </a:endParaRPr>
          </a:p>
        </p:txBody>
      </p:sp>
      <p:sp>
        <p:nvSpPr>
          <p:cNvPr id="33" name="Rectangle 32"/>
          <p:cNvSpPr/>
          <p:nvPr/>
        </p:nvSpPr>
        <p:spPr>
          <a:xfrm>
            <a:off x="2348473" y="5328167"/>
            <a:ext cx="480637" cy="461665"/>
          </a:xfrm>
          <a:prstGeom prst="rect">
            <a:avLst/>
          </a:prstGeom>
        </p:spPr>
        <p:txBody>
          <a:bodyPr wrap="none">
            <a:spAutoFit/>
          </a:bodyPr>
          <a:lstStyle/>
          <a:p>
            <a:pPr lvl="0" eaLnBrk="1" hangingPunct="1">
              <a:spcBef>
                <a:spcPct val="20000"/>
              </a:spcBef>
              <a:buClr>
                <a:srgbClr val="004A8F"/>
              </a:buClr>
            </a:pPr>
            <a:r>
              <a:rPr lang="es-ES_tradnl" i="1" kern="0" dirty="0">
                <a:solidFill>
                  <a:srgbClr val="000000"/>
                </a:solidFill>
                <a:latin typeface="Times New Roman"/>
                <a:ea typeface="ＭＳ Ｐゴシック"/>
                <a:cs typeface="Times New Roman"/>
              </a:rPr>
              <a:t>r</a:t>
            </a:r>
            <a:r>
              <a:rPr lang="en-US" kern="0" baseline="-25000" dirty="0">
                <a:solidFill>
                  <a:srgbClr val="000000"/>
                </a:solidFill>
                <a:latin typeface="Times New Roman"/>
                <a:ea typeface="ＭＳ Ｐゴシック"/>
                <a:cs typeface="Times New Roman"/>
                <a:sym typeface="Symbol"/>
              </a:rPr>
              <a:t></a:t>
            </a:r>
            <a:endParaRPr lang="en-US" kern="0" dirty="0">
              <a:solidFill>
                <a:srgbClr val="000000"/>
              </a:solidFill>
              <a:latin typeface="Times New Roman"/>
              <a:ea typeface="ＭＳ Ｐゴシック"/>
              <a:cs typeface="Times New Roman"/>
            </a:endParaRPr>
          </a:p>
        </p:txBody>
      </p:sp>
      <p:sp>
        <p:nvSpPr>
          <p:cNvPr id="34" name="Rectangle 33"/>
          <p:cNvSpPr/>
          <p:nvPr/>
        </p:nvSpPr>
        <p:spPr>
          <a:xfrm>
            <a:off x="2686068" y="6022989"/>
            <a:ext cx="378279" cy="461665"/>
          </a:xfrm>
          <a:prstGeom prst="rect">
            <a:avLst/>
          </a:prstGeom>
        </p:spPr>
        <p:txBody>
          <a:bodyPr wrap="none">
            <a:spAutoFit/>
          </a:bodyPr>
          <a:lstStyle/>
          <a:p>
            <a:pPr lvl="0" eaLnBrk="1" hangingPunct="1">
              <a:spcBef>
                <a:spcPct val="20000"/>
              </a:spcBef>
              <a:buClr>
                <a:srgbClr val="004A8F"/>
              </a:buClr>
            </a:pPr>
            <a:r>
              <a:rPr lang="en-US" i="1" kern="0" dirty="0" smtClean="0">
                <a:solidFill>
                  <a:srgbClr val="000000"/>
                </a:solidFill>
                <a:latin typeface="Times New Roman"/>
                <a:ea typeface="ＭＳ Ｐゴシック"/>
                <a:cs typeface="Times New Roman"/>
              </a:rPr>
              <a:t>L</a:t>
            </a:r>
            <a:endParaRPr lang="en-US" kern="0" dirty="0">
              <a:solidFill>
                <a:srgbClr val="000000"/>
              </a:solidFill>
              <a:latin typeface="Times New Roman"/>
              <a:ea typeface="ＭＳ Ｐゴシック"/>
              <a:cs typeface="Times New Roman"/>
            </a:endParaRPr>
          </a:p>
        </p:txBody>
      </p:sp>
      <p:cxnSp>
        <p:nvCxnSpPr>
          <p:cNvPr id="36" name="Straight Connector 35"/>
          <p:cNvCxnSpPr/>
          <p:nvPr/>
        </p:nvCxnSpPr>
        <p:spPr bwMode="auto">
          <a:xfrm>
            <a:off x="2865298" y="5712772"/>
            <a:ext cx="57930" cy="9357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7" name="Straight Connector 36"/>
          <p:cNvCxnSpPr/>
          <p:nvPr/>
        </p:nvCxnSpPr>
        <p:spPr bwMode="auto">
          <a:xfrm flipV="1">
            <a:off x="2918772" y="5752878"/>
            <a:ext cx="89123" cy="4901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aphicFrame>
        <p:nvGraphicFramePr>
          <p:cNvPr id="47" name="Object 46"/>
          <p:cNvGraphicFramePr>
            <a:graphicFrameLocks noChangeAspect="1"/>
          </p:cNvGraphicFramePr>
          <p:nvPr>
            <p:extLst>
              <p:ext uri="{D42A27DB-BD31-4B8C-83A1-F6EECF244321}">
                <p14:modId xmlns:p14="http://schemas.microsoft.com/office/powerpoint/2010/main" val="410562875"/>
              </p:ext>
            </p:extLst>
          </p:nvPr>
        </p:nvGraphicFramePr>
        <p:xfrm>
          <a:off x="3282950" y="4460875"/>
          <a:ext cx="1803400" cy="495300"/>
        </p:xfrm>
        <a:graphic>
          <a:graphicData uri="http://schemas.openxmlformats.org/presentationml/2006/ole">
            <mc:AlternateContent xmlns:mc="http://schemas.openxmlformats.org/markup-compatibility/2006">
              <mc:Choice xmlns:v="urn:schemas-microsoft-com:vml" Requires="v">
                <p:oleObj spid="_x0000_s1103975" name="Equation" r:id="rId4" imgW="1803400" imgH="495300" progId="Equation.3">
                  <p:embed/>
                </p:oleObj>
              </mc:Choice>
              <mc:Fallback>
                <p:oleObj name="Equation" r:id="rId4" imgW="1803400" imgH="495300" progId="Equation.3">
                  <p:embed/>
                  <p:pic>
                    <p:nvPicPr>
                      <p:cNvPr id="0" name=""/>
                      <p:cNvPicPr>
                        <a:picLocks noChangeAspect="1" noChangeArrowheads="1"/>
                      </p:cNvPicPr>
                      <p:nvPr/>
                    </p:nvPicPr>
                    <p:blipFill>
                      <a:blip r:embed="rId5"/>
                      <a:srcRect/>
                      <a:stretch>
                        <a:fillRect/>
                      </a:stretch>
                    </p:blipFill>
                    <p:spPr bwMode="auto">
                      <a:xfrm>
                        <a:off x="3282950" y="4460875"/>
                        <a:ext cx="1803400" cy="495300"/>
                      </a:xfrm>
                      <a:prstGeom prst="rect">
                        <a:avLst/>
                      </a:prstGeom>
                      <a:noFill/>
                      <a:ln>
                        <a:noFill/>
                      </a:ln>
                      <a:extLst/>
                    </p:spPr>
                  </p:pic>
                </p:oleObj>
              </mc:Fallback>
            </mc:AlternateContent>
          </a:graphicData>
        </a:graphic>
      </p:graphicFrame>
      <p:cxnSp>
        <p:nvCxnSpPr>
          <p:cNvPr id="25" name="Straight Connector 24"/>
          <p:cNvCxnSpPr/>
          <p:nvPr/>
        </p:nvCxnSpPr>
        <p:spPr bwMode="auto">
          <a:xfrm flipH="1">
            <a:off x="456650" y="4339889"/>
            <a:ext cx="6888" cy="1818842"/>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6" name="Straight Connector 25"/>
          <p:cNvCxnSpPr/>
          <p:nvPr/>
        </p:nvCxnSpPr>
        <p:spPr bwMode="auto">
          <a:xfrm flipV="1">
            <a:off x="450311" y="5635897"/>
            <a:ext cx="879244" cy="503247"/>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8" name="Straight Connector 27"/>
          <p:cNvCxnSpPr/>
          <p:nvPr/>
        </p:nvCxnSpPr>
        <p:spPr bwMode="auto">
          <a:xfrm>
            <a:off x="450310" y="4326659"/>
            <a:ext cx="872511" cy="1309238"/>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9" name="Straight Connector 28"/>
          <p:cNvCxnSpPr/>
          <p:nvPr/>
        </p:nvCxnSpPr>
        <p:spPr bwMode="auto">
          <a:xfrm flipV="1">
            <a:off x="443421" y="5225773"/>
            <a:ext cx="1673093" cy="906499"/>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0" name="TextBox 29"/>
          <p:cNvSpPr txBox="1"/>
          <p:nvPr/>
        </p:nvSpPr>
        <p:spPr>
          <a:xfrm>
            <a:off x="350823" y="4505006"/>
            <a:ext cx="444403" cy="461665"/>
          </a:xfrm>
          <a:prstGeom prst="rect">
            <a:avLst/>
          </a:prstGeom>
          <a:noFill/>
        </p:spPr>
        <p:txBody>
          <a:bodyPr wrap="none" rtlCol="0">
            <a:spAutoFit/>
          </a:bodyPr>
          <a:lstStyle/>
          <a:p>
            <a:r>
              <a:rPr lang="en-US" i="1" dirty="0" smtClean="0">
                <a:latin typeface="Symbol" charset="2"/>
                <a:cs typeface="Symbol" charset="2"/>
              </a:rPr>
              <a:t>f</a:t>
            </a:r>
            <a:endParaRPr lang="en-US" i="1" dirty="0">
              <a:latin typeface="Symbol" charset="2"/>
              <a:cs typeface="Symbol" charset="2"/>
            </a:endParaRPr>
          </a:p>
        </p:txBody>
      </p:sp>
      <p:sp>
        <p:nvSpPr>
          <p:cNvPr id="35" name="TextBox 34"/>
          <p:cNvSpPr txBox="1"/>
          <p:nvPr/>
        </p:nvSpPr>
        <p:spPr>
          <a:xfrm>
            <a:off x="542880" y="5949195"/>
            <a:ext cx="697627" cy="461665"/>
          </a:xfrm>
          <a:prstGeom prst="rect">
            <a:avLst/>
          </a:prstGeom>
          <a:noFill/>
        </p:spPr>
        <p:txBody>
          <a:bodyPr wrap="none" rtlCol="0">
            <a:spAutoFit/>
          </a:bodyPr>
          <a:lstStyle/>
          <a:p>
            <a:r>
              <a:rPr lang="en-US" i="1" dirty="0" smtClean="0">
                <a:latin typeface="Symbol" charset="2"/>
                <a:cs typeface="Symbol" charset="2"/>
              </a:rPr>
              <a:t>q</a:t>
            </a:r>
            <a:r>
              <a:rPr lang="en-US" dirty="0" smtClean="0">
                <a:latin typeface="Symbol" charset="2"/>
                <a:cs typeface="Symbol" charset="2"/>
              </a:rPr>
              <a:t>=0</a:t>
            </a:r>
            <a:endParaRPr lang="en-US" dirty="0">
              <a:latin typeface="Symbol" charset="2"/>
              <a:cs typeface="Symbol" charset="2"/>
            </a:endParaRPr>
          </a:p>
        </p:txBody>
      </p:sp>
      <p:sp>
        <p:nvSpPr>
          <p:cNvPr id="38" name="Rectangle 37"/>
          <p:cNvSpPr/>
          <p:nvPr/>
        </p:nvSpPr>
        <p:spPr>
          <a:xfrm>
            <a:off x="1098730" y="5639325"/>
            <a:ext cx="842215" cy="461665"/>
          </a:xfrm>
          <a:prstGeom prst="rect">
            <a:avLst/>
          </a:prstGeom>
        </p:spPr>
        <p:txBody>
          <a:bodyPr wrap="none">
            <a:spAutoFit/>
          </a:bodyPr>
          <a:lstStyle/>
          <a:p>
            <a:pPr lvl="0" eaLnBrk="1" hangingPunct="1">
              <a:spcBef>
                <a:spcPct val="20000"/>
              </a:spcBef>
              <a:buClr>
                <a:srgbClr val="004A8F"/>
              </a:buClr>
            </a:pPr>
            <a:r>
              <a:rPr lang="es-ES_tradnl" i="1" kern="0" dirty="0">
                <a:solidFill>
                  <a:srgbClr val="000000"/>
                </a:solidFill>
                <a:latin typeface="Times New Roman"/>
                <a:ea typeface="ＭＳ Ｐゴシック"/>
                <a:cs typeface="Times New Roman"/>
              </a:rPr>
              <a:t>r</a:t>
            </a:r>
            <a:r>
              <a:rPr lang="en-US" kern="0" baseline="-25000" dirty="0" smtClean="0">
                <a:solidFill>
                  <a:srgbClr val="000000"/>
                </a:solidFill>
                <a:latin typeface="Times New Roman"/>
                <a:ea typeface="ＭＳ Ｐゴシック"/>
                <a:cs typeface="Times New Roman"/>
                <a:sym typeface="Symbol"/>
              </a:rPr>
              <a:t></a:t>
            </a:r>
            <a:r>
              <a:rPr lang="en-US" kern="0" dirty="0" smtClean="0">
                <a:solidFill>
                  <a:srgbClr val="000000"/>
                </a:solidFill>
                <a:latin typeface="Times New Roman"/>
                <a:ea typeface="ＭＳ Ｐゴシック"/>
                <a:cs typeface="Times New Roman"/>
                <a:sym typeface="Symbol"/>
              </a:rPr>
              <a:t>=L</a:t>
            </a:r>
            <a:endParaRPr lang="en-US" kern="0" dirty="0">
              <a:solidFill>
                <a:srgbClr val="000000"/>
              </a:solidFill>
              <a:latin typeface="Times New Roman"/>
              <a:ea typeface="ＭＳ Ｐゴシック"/>
              <a:cs typeface="Times New Roman"/>
            </a:endParaRPr>
          </a:p>
        </p:txBody>
      </p:sp>
      <p:cxnSp>
        <p:nvCxnSpPr>
          <p:cNvPr id="39" name="Straight Connector 38"/>
          <p:cNvCxnSpPr/>
          <p:nvPr/>
        </p:nvCxnSpPr>
        <p:spPr bwMode="auto">
          <a:xfrm>
            <a:off x="1172370" y="5593961"/>
            <a:ext cx="57930" cy="9357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0" name="Straight Connector 39"/>
          <p:cNvCxnSpPr/>
          <p:nvPr/>
        </p:nvCxnSpPr>
        <p:spPr bwMode="auto">
          <a:xfrm flipV="1">
            <a:off x="1153082" y="5528228"/>
            <a:ext cx="89123" cy="4901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79275955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1" name="Rectangle 43"/>
          <p:cNvSpPr>
            <a:spLocks noGrp="1" noChangeArrowheads="1"/>
          </p:cNvSpPr>
          <p:nvPr>
            <p:ph type="ctrTitle"/>
          </p:nvPr>
        </p:nvSpPr>
        <p:spPr>
          <a:xfrm>
            <a:off x="365125" y="2890391"/>
            <a:ext cx="2865011" cy="1077218"/>
          </a:xfrm>
        </p:spPr>
        <p:txBody>
          <a:bodyPr/>
          <a:lstStyle/>
          <a:p>
            <a:r>
              <a:rPr lang="en-US" dirty="0" smtClean="0"/>
              <a:t>Chapter 12 Torque</a:t>
            </a:r>
            <a:endParaRPr lang="en-US" dirty="0"/>
          </a:p>
        </p:txBody>
      </p:sp>
      <p:sp>
        <p:nvSpPr>
          <p:cNvPr id="5" name="Rectangle 17"/>
          <p:cNvSpPr>
            <a:spLocks noGrp="1" noChangeArrowheads="1"/>
          </p:cNvSpPr>
          <p:nvPr>
            <p:ph type="ftr" sz="quarter" idx="3"/>
          </p:nvPr>
        </p:nvSpPr>
        <p:spPr/>
        <p:txBody>
          <a:bodyPr/>
          <a:lstStyle/>
          <a:p>
            <a:r>
              <a:rPr lang="en-GB" dirty="0" smtClean="0"/>
              <a:t>© 2015 Pearson Education, Inc.</a:t>
            </a:r>
            <a:endParaRPr lang="en-GB" dirty="0"/>
          </a:p>
        </p:txBody>
      </p:sp>
    </p:spTree>
    <p:extLst>
      <p:ext uri="{BB962C8B-B14F-4D97-AF65-F5344CB8AC3E}">
        <p14:creationId xmlns:p14="http://schemas.microsoft.com/office/powerpoint/2010/main" val="214084350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1"/>
          </p:nvPr>
        </p:nvSpPr>
        <p:spPr>
          <a:xfrm>
            <a:off x="0" y="-332979"/>
            <a:ext cx="9144000" cy="1157760"/>
          </a:xfrm>
        </p:spPr>
        <p:txBody>
          <a:bodyPr/>
          <a:lstStyle/>
          <a:p>
            <a:r>
              <a:rPr lang="en-US" dirty="0" smtClean="0"/>
              <a:t>Section 12.3: Extended free-body diagram</a:t>
            </a:r>
            <a:endParaRPr lang="en-US" dirty="0"/>
          </a:p>
        </p:txBody>
      </p:sp>
      <p:pic>
        <p:nvPicPr>
          <p:cNvPr id="8" name="Picture 7" descr="12_11_Figure.jpg"/>
          <p:cNvPicPr>
            <a:picLocks noChangeAspect="1"/>
          </p:cNvPicPr>
          <p:nvPr/>
        </p:nvPicPr>
        <p:blipFill rotWithShape="1">
          <a:blip r:embed="rId3">
            <a:extLst>
              <a:ext uri="{28A0092B-C50C-407E-A947-70E740481C1C}">
                <a14:useLocalDpi xmlns:a14="http://schemas.microsoft.com/office/drawing/2010/main" val="0"/>
              </a:ext>
            </a:extLst>
          </a:blip>
          <a:srcRect l="32919" t="14452" b="3015"/>
          <a:stretch/>
        </p:blipFill>
        <p:spPr>
          <a:xfrm>
            <a:off x="42118" y="1177040"/>
            <a:ext cx="3953221" cy="3519534"/>
          </a:xfrm>
          <a:prstGeom prst="rect">
            <a:avLst/>
          </a:prstGeom>
        </p:spPr>
      </p:pic>
      <p:sp>
        <p:nvSpPr>
          <p:cNvPr id="7" name="Slide Number Placeholder 1"/>
          <p:cNvSpPr txBox="1">
            <a:spLocks/>
          </p:cNvSpPr>
          <p:nvPr/>
        </p:nvSpPr>
        <p:spPr>
          <a:xfrm>
            <a:off x="7010400" y="6582850"/>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25</a:t>
            </a:fld>
            <a:endParaRPr lang="en-US" dirty="0"/>
          </a:p>
        </p:txBody>
      </p:sp>
      <p:pic>
        <p:nvPicPr>
          <p:cNvPr id="10" name="Picture 9" descr="12_10_Figure.jpg"/>
          <p:cNvPicPr>
            <a:picLocks noChangeAspect="1"/>
          </p:cNvPicPr>
          <p:nvPr/>
        </p:nvPicPr>
        <p:blipFill rotWithShape="1">
          <a:blip r:embed="rId4">
            <a:extLst>
              <a:ext uri="{28A0092B-C50C-407E-A947-70E740481C1C}">
                <a14:useLocalDpi xmlns:a14="http://schemas.microsoft.com/office/drawing/2010/main" val="0"/>
              </a:ext>
            </a:extLst>
          </a:blip>
          <a:srcRect b="3294"/>
          <a:stretch/>
        </p:blipFill>
        <p:spPr>
          <a:xfrm>
            <a:off x="5583521" y="2103532"/>
            <a:ext cx="3442642" cy="2107017"/>
          </a:xfrm>
          <a:prstGeom prst="rect">
            <a:avLst/>
          </a:prstGeom>
        </p:spPr>
      </p:pic>
      <p:sp>
        <p:nvSpPr>
          <p:cNvPr id="3" name="TextBox 2"/>
          <p:cNvSpPr txBox="1"/>
          <p:nvPr/>
        </p:nvSpPr>
        <p:spPr>
          <a:xfrm>
            <a:off x="6959255" y="2024154"/>
            <a:ext cx="1458302" cy="461665"/>
          </a:xfrm>
          <a:prstGeom prst="rect">
            <a:avLst/>
          </a:prstGeom>
          <a:noFill/>
        </p:spPr>
        <p:txBody>
          <a:bodyPr wrap="none" rtlCol="0">
            <a:spAutoFit/>
          </a:bodyPr>
          <a:lstStyle/>
          <a:p>
            <a:r>
              <a:rPr lang="en-US" dirty="0" smtClean="0">
                <a:latin typeface="Times New Roman"/>
                <a:cs typeface="Times New Roman"/>
              </a:rPr>
              <a:t>m: muscle</a:t>
            </a:r>
            <a:endParaRPr lang="en-US" dirty="0">
              <a:latin typeface="Times New Roman"/>
              <a:cs typeface="Times New Roman"/>
            </a:endParaRPr>
          </a:p>
        </p:txBody>
      </p:sp>
      <p:sp>
        <p:nvSpPr>
          <p:cNvPr id="11" name="TextBox 10"/>
          <p:cNvSpPr txBox="1"/>
          <p:nvPr/>
        </p:nvSpPr>
        <p:spPr>
          <a:xfrm>
            <a:off x="4399873" y="2957112"/>
            <a:ext cx="1560944" cy="461665"/>
          </a:xfrm>
          <a:prstGeom prst="rect">
            <a:avLst/>
          </a:prstGeom>
          <a:noFill/>
        </p:spPr>
        <p:txBody>
          <a:bodyPr wrap="none" rtlCol="0">
            <a:spAutoFit/>
          </a:bodyPr>
          <a:lstStyle/>
          <a:p>
            <a:r>
              <a:rPr lang="en-US" dirty="0" smtClean="0">
                <a:latin typeface="Times New Roman"/>
                <a:cs typeface="Times New Roman"/>
              </a:rPr>
              <a:t>h: </a:t>
            </a:r>
            <a:r>
              <a:rPr lang="en-US" dirty="0" err="1" smtClean="0">
                <a:latin typeface="Times New Roman"/>
                <a:cs typeface="Times New Roman"/>
              </a:rPr>
              <a:t>humerus</a:t>
            </a:r>
            <a:endParaRPr lang="en-US" dirty="0">
              <a:latin typeface="Times New Roman"/>
              <a:cs typeface="Times New Roman"/>
            </a:endParaRPr>
          </a:p>
        </p:txBody>
      </p:sp>
      <p:sp>
        <p:nvSpPr>
          <p:cNvPr id="12" name="TextBox 11"/>
          <p:cNvSpPr txBox="1"/>
          <p:nvPr/>
        </p:nvSpPr>
        <p:spPr>
          <a:xfrm>
            <a:off x="7416034" y="4379574"/>
            <a:ext cx="1423587" cy="461665"/>
          </a:xfrm>
          <a:prstGeom prst="rect">
            <a:avLst/>
          </a:prstGeom>
          <a:noFill/>
        </p:spPr>
        <p:txBody>
          <a:bodyPr wrap="none" rtlCol="0">
            <a:spAutoFit/>
          </a:bodyPr>
          <a:lstStyle/>
          <a:p>
            <a:r>
              <a:rPr lang="en-US" dirty="0" smtClean="0">
                <a:latin typeface="Times New Roman"/>
                <a:cs typeface="Times New Roman"/>
              </a:rPr>
              <a:t>f: forearm</a:t>
            </a:r>
            <a:endParaRPr lang="en-US" dirty="0">
              <a:latin typeface="Times New Roman"/>
              <a:cs typeface="Times New Roman"/>
            </a:endParaRPr>
          </a:p>
        </p:txBody>
      </p:sp>
      <p:sp>
        <p:nvSpPr>
          <p:cNvPr id="13" name="TextBox 12"/>
          <p:cNvSpPr txBox="1"/>
          <p:nvPr/>
        </p:nvSpPr>
        <p:spPr>
          <a:xfrm>
            <a:off x="8024950" y="2573961"/>
            <a:ext cx="962523" cy="461665"/>
          </a:xfrm>
          <a:prstGeom prst="rect">
            <a:avLst/>
          </a:prstGeom>
          <a:noFill/>
        </p:spPr>
        <p:txBody>
          <a:bodyPr wrap="none" rtlCol="0">
            <a:spAutoFit/>
          </a:bodyPr>
          <a:lstStyle/>
          <a:p>
            <a:r>
              <a:rPr lang="en-US" dirty="0">
                <a:latin typeface="Times New Roman"/>
                <a:cs typeface="Times New Roman"/>
              </a:rPr>
              <a:t>b</a:t>
            </a:r>
            <a:r>
              <a:rPr lang="en-US" dirty="0" smtClean="0">
                <a:latin typeface="Times New Roman"/>
                <a:cs typeface="Times New Roman"/>
              </a:rPr>
              <a:t>: ball</a:t>
            </a:r>
            <a:endParaRPr lang="en-US" dirty="0">
              <a:latin typeface="Times New Roman"/>
              <a:cs typeface="Times New Roman"/>
            </a:endParaRPr>
          </a:p>
        </p:txBody>
      </p:sp>
      <p:sp>
        <p:nvSpPr>
          <p:cNvPr id="14" name="TextBox 13"/>
          <p:cNvSpPr txBox="1"/>
          <p:nvPr/>
        </p:nvSpPr>
        <p:spPr>
          <a:xfrm>
            <a:off x="3247281" y="1144635"/>
            <a:ext cx="3220052" cy="461665"/>
          </a:xfrm>
          <a:prstGeom prst="rect">
            <a:avLst/>
          </a:prstGeom>
          <a:noFill/>
        </p:spPr>
        <p:txBody>
          <a:bodyPr wrap="none" rtlCol="0">
            <a:spAutoFit/>
          </a:bodyPr>
          <a:lstStyle/>
          <a:p>
            <a:r>
              <a:rPr lang="en-US" i="1" dirty="0" smtClean="0">
                <a:latin typeface="Times New Roman"/>
                <a:cs typeface="Times New Roman"/>
              </a:rPr>
              <a:t>l =</a:t>
            </a:r>
            <a:r>
              <a:rPr lang="en-US" dirty="0" smtClean="0">
                <a:latin typeface="Times New Roman"/>
                <a:cs typeface="Times New Roman"/>
              </a:rPr>
              <a:t> pivot – ball distance</a:t>
            </a:r>
            <a:endParaRPr lang="en-US" i="1" dirty="0">
              <a:latin typeface="Times New Roman"/>
              <a:cs typeface="Times New Roman"/>
            </a:endParaRPr>
          </a:p>
        </p:txBody>
      </p:sp>
      <p:sp>
        <p:nvSpPr>
          <p:cNvPr id="15" name="TextBox 14"/>
          <p:cNvSpPr txBox="1"/>
          <p:nvPr/>
        </p:nvSpPr>
        <p:spPr>
          <a:xfrm>
            <a:off x="5981050" y="4399676"/>
            <a:ext cx="1201621" cy="461665"/>
          </a:xfrm>
          <a:prstGeom prst="rect">
            <a:avLst/>
          </a:prstGeom>
          <a:noFill/>
        </p:spPr>
        <p:txBody>
          <a:bodyPr wrap="none" rtlCol="0">
            <a:spAutoFit/>
          </a:bodyPr>
          <a:lstStyle/>
          <a:p>
            <a:r>
              <a:rPr lang="en-US" dirty="0">
                <a:latin typeface="Times New Roman"/>
                <a:cs typeface="Times New Roman"/>
              </a:rPr>
              <a:t>E</a:t>
            </a:r>
            <a:r>
              <a:rPr lang="en-US" dirty="0" smtClean="0">
                <a:latin typeface="Times New Roman"/>
                <a:cs typeface="Times New Roman"/>
              </a:rPr>
              <a:t>: Earth</a:t>
            </a:r>
            <a:endParaRPr lang="en-US" dirty="0">
              <a:latin typeface="Times New Roman"/>
              <a:cs typeface="Times New Roman"/>
            </a:endParaRPr>
          </a:p>
        </p:txBody>
      </p:sp>
      <p:sp>
        <p:nvSpPr>
          <p:cNvPr id="17" name="TextBox 16"/>
          <p:cNvSpPr txBox="1"/>
          <p:nvPr/>
        </p:nvSpPr>
        <p:spPr>
          <a:xfrm>
            <a:off x="3042522" y="1588092"/>
            <a:ext cx="3869719" cy="461665"/>
          </a:xfrm>
          <a:prstGeom prst="rect">
            <a:avLst/>
          </a:prstGeom>
          <a:noFill/>
        </p:spPr>
        <p:txBody>
          <a:bodyPr wrap="none" rtlCol="0">
            <a:spAutoFit/>
          </a:bodyPr>
          <a:lstStyle/>
          <a:p>
            <a:r>
              <a:rPr lang="en-US" i="1" dirty="0" smtClean="0">
                <a:latin typeface="Times New Roman"/>
                <a:cs typeface="Times New Roman"/>
              </a:rPr>
              <a:t>l</a:t>
            </a:r>
            <a:r>
              <a:rPr lang="en-US" dirty="0" smtClean="0">
                <a:latin typeface="Times New Roman"/>
                <a:cs typeface="Times New Roman"/>
              </a:rPr>
              <a:t>/5</a:t>
            </a:r>
            <a:r>
              <a:rPr lang="en-US" i="1" dirty="0" smtClean="0">
                <a:latin typeface="Times New Roman"/>
                <a:cs typeface="Times New Roman"/>
              </a:rPr>
              <a:t> =</a:t>
            </a:r>
            <a:r>
              <a:rPr lang="en-US" dirty="0" smtClean="0">
                <a:latin typeface="Times New Roman"/>
                <a:cs typeface="Times New Roman"/>
              </a:rPr>
              <a:t> pivot – muscle distance</a:t>
            </a:r>
            <a:endParaRPr lang="en-US" i="1" dirty="0">
              <a:latin typeface="Times New Roman"/>
              <a:cs typeface="Times New Roman"/>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1653240292"/>
              </p:ext>
            </p:extLst>
          </p:nvPr>
        </p:nvGraphicFramePr>
        <p:xfrm>
          <a:off x="1504950" y="4468813"/>
          <a:ext cx="2489200" cy="679450"/>
        </p:xfrm>
        <a:graphic>
          <a:graphicData uri="http://schemas.openxmlformats.org/presentationml/2006/ole">
            <mc:AlternateContent xmlns:mc="http://schemas.openxmlformats.org/markup-compatibility/2006">
              <mc:Choice xmlns:v="urn:schemas-microsoft-com:vml" Requires="v">
                <p:oleObj spid="_x0000_s1106323" name="Equation" r:id="rId5" imgW="3213100" imgH="876300" progId="Equation.3">
                  <p:embed/>
                </p:oleObj>
              </mc:Choice>
              <mc:Fallback>
                <p:oleObj name="Equation" r:id="rId5" imgW="3213100" imgH="876300" progId="Equation.3">
                  <p:embed/>
                  <p:pic>
                    <p:nvPicPr>
                      <p:cNvPr id="0" name=""/>
                      <p:cNvPicPr>
                        <a:picLocks noChangeAspect="1" noChangeArrowheads="1"/>
                      </p:cNvPicPr>
                      <p:nvPr/>
                    </p:nvPicPr>
                    <p:blipFill>
                      <a:blip r:embed="rId6"/>
                      <a:srcRect/>
                      <a:stretch>
                        <a:fillRect/>
                      </a:stretch>
                    </p:blipFill>
                    <p:spPr bwMode="auto">
                      <a:xfrm>
                        <a:off x="1504950" y="4468813"/>
                        <a:ext cx="2489200" cy="679450"/>
                      </a:xfrm>
                      <a:prstGeom prst="rect">
                        <a:avLst/>
                      </a:prstGeom>
                      <a:noFill/>
                      <a:ln>
                        <a:noFill/>
                      </a:ln>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703410140"/>
              </p:ext>
            </p:extLst>
          </p:nvPr>
        </p:nvGraphicFramePr>
        <p:xfrm>
          <a:off x="165141" y="5249813"/>
          <a:ext cx="1970088" cy="679450"/>
        </p:xfrm>
        <a:graphic>
          <a:graphicData uri="http://schemas.openxmlformats.org/presentationml/2006/ole">
            <mc:AlternateContent xmlns:mc="http://schemas.openxmlformats.org/markup-compatibility/2006">
              <mc:Choice xmlns:v="urn:schemas-microsoft-com:vml" Requires="v">
                <p:oleObj spid="_x0000_s1106324" name="Equation" r:id="rId7" imgW="2540000" imgH="876300" progId="Equation.3">
                  <p:embed/>
                </p:oleObj>
              </mc:Choice>
              <mc:Fallback>
                <p:oleObj name="Equation" r:id="rId7" imgW="2540000" imgH="876300" progId="Equation.3">
                  <p:embed/>
                  <p:pic>
                    <p:nvPicPr>
                      <p:cNvPr id="0" name=""/>
                      <p:cNvPicPr>
                        <a:picLocks noChangeAspect="1" noChangeArrowheads="1"/>
                      </p:cNvPicPr>
                      <p:nvPr/>
                    </p:nvPicPr>
                    <p:blipFill>
                      <a:blip r:embed="rId8"/>
                      <a:srcRect/>
                      <a:stretch>
                        <a:fillRect/>
                      </a:stretch>
                    </p:blipFill>
                    <p:spPr bwMode="auto">
                      <a:xfrm>
                        <a:off x="165141" y="5249813"/>
                        <a:ext cx="1970088" cy="679450"/>
                      </a:xfrm>
                      <a:prstGeom prst="rect">
                        <a:avLst/>
                      </a:prstGeom>
                      <a:noFill/>
                      <a:ln>
                        <a:noFill/>
                      </a:ln>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524635232"/>
              </p:ext>
            </p:extLst>
          </p:nvPr>
        </p:nvGraphicFramePr>
        <p:xfrm>
          <a:off x="767458" y="6102350"/>
          <a:ext cx="3495675" cy="482600"/>
        </p:xfrm>
        <a:graphic>
          <a:graphicData uri="http://schemas.openxmlformats.org/presentationml/2006/ole">
            <mc:AlternateContent xmlns:mc="http://schemas.openxmlformats.org/markup-compatibility/2006">
              <mc:Choice xmlns:v="urn:schemas-microsoft-com:vml" Requires="v">
                <p:oleObj spid="_x0000_s1106325" name="Equation" r:id="rId9" imgW="4508500" imgH="622300" progId="Equation.3">
                  <p:embed/>
                </p:oleObj>
              </mc:Choice>
              <mc:Fallback>
                <p:oleObj name="Equation" r:id="rId9" imgW="4508500" imgH="622300" progId="Equation.3">
                  <p:embed/>
                  <p:pic>
                    <p:nvPicPr>
                      <p:cNvPr id="0" name=""/>
                      <p:cNvPicPr>
                        <a:picLocks noChangeAspect="1" noChangeArrowheads="1"/>
                      </p:cNvPicPr>
                      <p:nvPr/>
                    </p:nvPicPr>
                    <p:blipFill>
                      <a:blip r:embed="rId10"/>
                      <a:srcRect/>
                      <a:stretch>
                        <a:fillRect/>
                      </a:stretch>
                    </p:blipFill>
                    <p:spPr bwMode="auto">
                      <a:xfrm>
                        <a:off x="767458" y="6102350"/>
                        <a:ext cx="3495675" cy="482600"/>
                      </a:xfrm>
                      <a:prstGeom prst="rect">
                        <a:avLst/>
                      </a:prstGeom>
                      <a:noFill/>
                      <a:ln>
                        <a:noFill/>
                      </a:ln>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419726295"/>
              </p:ext>
            </p:extLst>
          </p:nvPr>
        </p:nvGraphicFramePr>
        <p:xfrm>
          <a:off x="2608848" y="5254231"/>
          <a:ext cx="2127250" cy="679450"/>
        </p:xfrm>
        <a:graphic>
          <a:graphicData uri="http://schemas.openxmlformats.org/presentationml/2006/ole">
            <mc:AlternateContent xmlns:mc="http://schemas.openxmlformats.org/markup-compatibility/2006">
              <mc:Choice xmlns:v="urn:schemas-microsoft-com:vml" Requires="v">
                <p:oleObj spid="_x0000_s1106326" name="Equation" r:id="rId11" imgW="2743200" imgH="876300" progId="Equation.3">
                  <p:embed/>
                </p:oleObj>
              </mc:Choice>
              <mc:Fallback>
                <p:oleObj name="Equation" r:id="rId11" imgW="2743200" imgH="876300" progId="Equation.3">
                  <p:embed/>
                  <p:pic>
                    <p:nvPicPr>
                      <p:cNvPr id="0" name=""/>
                      <p:cNvPicPr>
                        <a:picLocks noChangeAspect="1" noChangeArrowheads="1"/>
                      </p:cNvPicPr>
                      <p:nvPr/>
                    </p:nvPicPr>
                    <p:blipFill>
                      <a:blip r:embed="rId12"/>
                      <a:srcRect/>
                      <a:stretch>
                        <a:fillRect/>
                      </a:stretch>
                    </p:blipFill>
                    <p:spPr bwMode="auto">
                      <a:xfrm>
                        <a:off x="2608848" y="5254231"/>
                        <a:ext cx="2127250" cy="679450"/>
                      </a:xfrm>
                      <a:prstGeom prst="rect">
                        <a:avLst/>
                      </a:prstGeom>
                      <a:noFill/>
                      <a:ln>
                        <a:noFill/>
                      </a:ln>
                      <a:extLst/>
                    </p:spPr>
                  </p:pic>
                </p:oleObj>
              </mc:Fallback>
            </mc:AlternateContent>
          </a:graphicData>
        </a:graphic>
      </p:graphicFrame>
      <p:sp>
        <p:nvSpPr>
          <p:cNvPr id="5" name="TextBox 4"/>
          <p:cNvSpPr txBox="1"/>
          <p:nvPr/>
        </p:nvSpPr>
        <p:spPr>
          <a:xfrm>
            <a:off x="5257569" y="5143906"/>
            <a:ext cx="3663599" cy="1200328"/>
          </a:xfrm>
          <a:prstGeom prst="rect">
            <a:avLst/>
          </a:prstGeom>
          <a:noFill/>
        </p:spPr>
        <p:txBody>
          <a:bodyPr wrap="square" rtlCol="0">
            <a:spAutoFit/>
          </a:bodyPr>
          <a:lstStyle/>
          <a:p>
            <a:r>
              <a:rPr lang="en-US" dirty="0">
                <a:solidFill>
                  <a:srgbClr val="FF0000"/>
                </a:solidFill>
                <a:latin typeface="Times New Roman"/>
                <a:cs typeface="Times New Roman"/>
              </a:rPr>
              <a:t>F</a:t>
            </a:r>
            <a:r>
              <a:rPr lang="en-US" dirty="0" smtClean="0">
                <a:solidFill>
                  <a:srgbClr val="FF0000"/>
                </a:solidFill>
                <a:latin typeface="Times New Roman"/>
                <a:cs typeface="Times New Roman"/>
              </a:rPr>
              <a:t>orce supplied by the muscle is much greater than the weight of the ball. Why?</a:t>
            </a:r>
            <a:endParaRPr lang="en-US" dirty="0">
              <a:solidFill>
                <a:srgbClr val="FF0000"/>
              </a:solidFill>
              <a:latin typeface="Times New Roman"/>
              <a:cs typeface="Times New Roman"/>
            </a:endParaRPr>
          </a:p>
        </p:txBody>
      </p:sp>
      <p:sp>
        <p:nvSpPr>
          <p:cNvPr id="22" name="TextBox 21"/>
          <p:cNvSpPr txBox="1"/>
          <p:nvPr/>
        </p:nvSpPr>
        <p:spPr>
          <a:xfrm>
            <a:off x="0" y="639304"/>
            <a:ext cx="9144000" cy="461665"/>
          </a:xfrm>
          <a:prstGeom prst="rect">
            <a:avLst/>
          </a:prstGeom>
          <a:noFill/>
        </p:spPr>
        <p:txBody>
          <a:bodyPr wrap="square" rtlCol="0">
            <a:spAutoFit/>
          </a:bodyPr>
          <a:lstStyle/>
          <a:p>
            <a:r>
              <a:rPr lang="en-US" dirty="0" smtClean="0">
                <a:solidFill>
                  <a:schemeClr val="bg1"/>
                </a:solidFill>
                <a:latin typeface="Times New Roman"/>
                <a:cs typeface="Times New Roman"/>
              </a:rPr>
              <a:t>How much force do the muscle and bone need to exert to hold the ball?</a:t>
            </a:r>
            <a:endParaRPr lang="en-US" dirty="0">
              <a:solidFill>
                <a:schemeClr val="bg1"/>
              </a:solidFill>
              <a:latin typeface="Times New Roman"/>
              <a:cs typeface="Times New Roman"/>
            </a:endParaRPr>
          </a:p>
        </p:txBody>
      </p:sp>
      <p:sp>
        <p:nvSpPr>
          <p:cNvPr id="6" name="Rectangle 5"/>
          <p:cNvSpPr/>
          <p:nvPr/>
        </p:nvSpPr>
        <p:spPr bwMode="auto">
          <a:xfrm>
            <a:off x="86766" y="5253691"/>
            <a:ext cx="4803706" cy="749401"/>
          </a:xfrm>
          <a:prstGeom prst="rect">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cxnSp>
        <p:nvCxnSpPr>
          <p:cNvPr id="25" name="Straight Arrow Connector 24"/>
          <p:cNvCxnSpPr/>
          <p:nvPr/>
        </p:nvCxnSpPr>
        <p:spPr bwMode="auto">
          <a:xfrm flipH="1">
            <a:off x="1034370" y="2828311"/>
            <a:ext cx="2461528" cy="0"/>
          </a:xfrm>
          <a:prstGeom prst="straightConnector1">
            <a:avLst/>
          </a:prstGeom>
          <a:solidFill>
            <a:schemeClr val="accent1"/>
          </a:solidFill>
          <a:ln w="9525" cap="flat" cmpd="sng" algn="ctr">
            <a:solidFill>
              <a:srgbClr val="FF0000"/>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3" name="Rectangle 22"/>
          <p:cNvSpPr/>
          <p:nvPr/>
        </p:nvSpPr>
        <p:spPr>
          <a:xfrm>
            <a:off x="2800271" y="2530372"/>
            <a:ext cx="322524" cy="461665"/>
          </a:xfrm>
          <a:prstGeom prst="rect">
            <a:avLst/>
          </a:prstGeom>
          <a:solidFill>
            <a:schemeClr val="bg1"/>
          </a:solidFill>
        </p:spPr>
        <p:txBody>
          <a:bodyPr wrap="none">
            <a:spAutoFit/>
          </a:bodyPr>
          <a:lstStyle/>
          <a:p>
            <a:r>
              <a:rPr lang="en-US" i="1" dirty="0">
                <a:latin typeface="Times New Roman"/>
                <a:cs typeface="Times New Roman"/>
              </a:rPr>
              <a:t>l</a:t>
            </a:r>
            <a:endParaRPr lang="en-US" dirty="0"/>
          </a:p>
        </p:txBody>
      </p:sp>
      <p:sp>
        <p:nvSpPr>
          <p:cNvPr id="28" name="Rectangle 27"/>
          <p:cNvSpPr/>
          <p:nvPr/>
        </p:nvSpPr>
        <p:spPr>
          <a:xfrm>
            <a:off x="379704" y="2700596"/>
            <a:ext cx="532017" cy="461665"/>
          </a:xfrm>
          <a:prstGeom prst="rect">
            <a:avLst/>
          </a:prstGeom>
        </p:spPr>
        <p:txBody>
          <a:bodyPr wrap="none">
            <a:spAutoFit/>
          </a:bodyPr>
          <a:lstStyle/>
          <a:p>
            <a:r>
              <a:rPr lang="en-US" i="1" dirty="0">
                <a:latin typeface="Times New Roman"/>
                <a:cs typeface="Times New Roman"/>
              </a:rPr>
              <a:t>l</a:t>
            </a:r>
            <a:r>
              <a:rPr lang="en-US" dirty="0">
                <a:latin typeface="Times New Roman"/>
                <a:cs typeface="Times New Roman"/>
              </a:rPr>
              <a:t>/5</a:t>
            </a:r>
            <a:endParaRPr lang="en-US" dirty="0"/>
          </a:p>
        </p:txBody>
      </p:sp>
      <p:cxnSp>
        <p:nvCxnSpPr>
          <p:cNvPr id="29" name="Straight Arrow Connector 28"/>
          <p:cNvCxnSpPr/>
          <p:nvPr/>
        </p:nvCxnSpPr>
        <p:spPr bwMode="auto">
          <a:xfrm flipH="1">
            <a:off x="990372" y="2946158"/>
            <a:ext cx="567726" cy="8365"/>
          </a:xfrm>
          <a:prstGeom prst="straightConnector1">
            <a:avLst/>
          </a:prstGeom>
          <a:solidFill>
            <a:schemeClr val="accent1"/>
          </a:solidFill>
          <a:ln w="9525" cap="flat" cmpd="sng" algn="ctr">
            <a:solidFill>
              <a:srgbClr val="FF0000"/>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9530434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Section Goals</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a:t>Section 12.2: Free rotation</a:t>
            </a:r>
          </a:p>
        </p:txBody>
      </p:sp>
      <p:sp>
        <p:nvSpPr>
          <p:cNvPr id="7" name="Content Placeholder 6"/>
          <p:cNvSpPr>
            <a:spLocks noGrp="1"/>
          </p:cNvSpPr>
          <p:nvPr>
            <p:ph idx="1"/>
          </p:nvPr>
        </p:nvSpPr>
        <p:spPr/>
        <p:txBody>
          <a:bodyPr/>
          <a:lstStyle/>
          <a:p>
            <a:r>
              <a:rPr lang="en-US" dirty="0" smtClean="0"/>
              <a:t>Extend </a:t>
            </a:r>
            <a:r>
              <a:rPr lang="en-US" dirty="0"/>
              <a:t>the concept of rotation to situations where the axis of rotation of an object is free to move in space</a:t>
            </a:r>
            <a:r>
              <a:rPr lang="en-US" dirty="0" smtClean="0"/>
              <a:t>.</a:t>
            </a:r>
            <a:br>
              <a:rPr lang="en-US" dirty="0" smtClean="0"/>
            </a:br>
            <a:endParaRPr lang="en-US" dirty="0"/>
          </a:p>
          <a:p>
            <a:r>
              <a:rPr lang="en-US" dirty="0"/>
              <a:t>Understand how the center of mass determines the axis of rotation for unconstrained objects</a:t>
            </a:r>
            <a:r>
              <a:rPr lang="en-US" dirty="0" smtClean="0"/>
              <a:t>.</a:t>
            </a:r>
            <a:endParaRPr lang="en-US" dirty="0"/>
          </a:p>
        </p:txBody>
      </p:sp>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26</a:t>
            </a:fld>
            <a:endParaRPr lang="en-US" dirty="0"/>
          </a:p>
        </p:txBody>
      </p:sp>
    </p:spTree>
    <p:extLst>
      <p:ext uri="{BB962C8B-B14F-4D97-AF65-F5344CB8AC3E}">
        <p14:creationId xmlns:p14="http://schemas.microsoft.com/office/powerpoint/2010/main" val="234437660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278792" y="1170432"/>
            <a:ext cx="6668968" cy="5422392"/>
          </a:xfrm>
        </p:spPr>
        <p:txBody>
          <a:bodyPr/>
          <a:lstStyle/>
          <a:p>
            <a:r>
              <a:rPr lang="en-US" dirty="0" smtClean="0"/>
              <a:t>This figure shows the free rotation of a wrench thrown vertically upward with a clockwise spin.</a:t>
            </a:r>
            <a:br>
              <a:rPr lang="en-US" dirty="0" smtClean="0"/>
            </a:br>
            <a:endParaRPr lang="en-US" dirty="0" smtClean="0"/>
          </a:p>
          <a:p>
            <a:r>
              <a:rPr lang="en-US" dirty="0" smtClean="0"/>
              <a:t>Notice that the center of mass of the wrench executes a nearly vertical trajectory as it rises.</a:t>
            </a:r>
            <a:br>
              <a:rPr lang="en-US" dirty="0" smtClean="0"/>
            </a:br>
            <a:endParaRPr lang="en-US" dirty="0" smtClean="0"/>
          </a:p>
          <a:p>
            <a:r>
              <a:rPr lang="en-US" dirty="0" smtClean="0"/>
              <a:t>But notice that the motion of a point near the handle of the wrench is somewhat complicated; it is neither circular nor linear. </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12.2: Free rotation</a:t>
            </a:r>
            <a:endParaRPr lang="en-US" dirty="0"/>
          </a:p>
        </p:txBody>
      </p:sp>
      <p:pic>
        <p:nvPicPr>
          <p:cNvPr id="12" name="Picture 11" descr="12_09_Figure.jpg"/>
          <p:cNvPicPr>
            <a:picLocks noChangeAspect="1"/>
          </p:cNvPicPr>
          <p:nvPr/>
        </p:nvPicPr>
        <p:blipFill rotWithShape="1">
          <a:blip r:embed="rId2">
            <a:extLst>
              <a:ext uri="{28A0092B-C50C-407E-A947-70E740481C1C}">
                <a14:useLocalDpi xmlns:a14="http://schemas.microsoft.com/office/drawing/2010/main" val="0"/>
              </a:ext>
            </a:extLst>
          </a:blip>
          <a:srcRect b="2664"/>
          <a:stretch/>
        </p:blipFill>
        <p:spPr>
          <a:xfrm>
            <a:off x="6448763" y="1187243"/>
            <a:ext cx="2623816" cy="5670757"/>
          </a:xfrm>
          <a:prstGeom prst="rect">
            <a:avLst/>
          </a:prstGeom>
        </p:spPr>
      </p:pic>
      <p:sp>
        <p:nvSpPr>
          <p:cNvPr id="6" name="Slide Number Placeholder 1"/>
          <p:cNvSpPr txBox="1">
            <a:spLocks/>
          </p:cNvSpPr>
          <p:nvPr/>
        </p:nvSpPr>
        <p:spPr>
          <a:xfrm>
            <a:off x="6860060" y="666126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27</a:t>
            </a:fld>
            <a:endParaRPr lang="en-US" dirty="0"/>
          </a:p>
        </p:txBody>
      </p:sp>
    </p:spTree>
    <p:extLst>
      <p:ext uri="{BB962C8B-B14F-4D97-AF65-F5344CB8AC3E}">
        <p14:creationId xmlns:p14="http://schemas.microsoft.com/office/powerpoint/2010/main" val="10413315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71967" y="1170432"/>
            <a:ext cx="5754271" cy="5422392"/>
          </a:xfrm>
        </p:spPr>
        <p:txBody>
          <a:bodyPr/>
          <a:lstStyle/>
          <a:p>
            <a:pPr marL="0" indent="0">
              <a:buNone/>
            </a:pPr>
            <a:endParaRPr lang="en-US" dirty="0" smtClean="0"/>
          </a:p>
          <a:p>
            <a:pPr marL="0" indent="0">
              <a:buNone/>
              <a:tabLst>
                <a:tab pos="342900" algn="l"/>
              </a:tabLst>
            </a:pPr>
            <a:r>
              <a:rPr lang="en-US" b="1" dirty="0" smtClean="0">
                <a:sym typeface="Symbol"/>
              </a:rPr>
              <a:t>	Objects that are made to rotate without external constraints always rotate about the center of mass.</a:t>
            </a:r>
            <a:endParaRPr lang="en-US" b="1"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12.2: Free rotation</a:t>
            </a:r>
            <a:endParaRPr lang="en-US" dirty="0"/>
          </a:p>
        </p:txBody>
      </p:sp>
      <p:sp>
        <p:nvSpPr>
          <p:cNvPr id="5"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28</a:t>
            </a:fld>
            <a:endParaRPr lang="en-US" dirty="0"/>
          </a:p>
        </p:txBody>
      </p:sp>
      <p:pic>
        <p:nvPicPr>
          <p:cNvPr id="6" name="Picture 5" descr="12_09_Figure.jpg"/>
          <p:cNvPicPr>
            <a:picLocks noChangeAspect="1"/>
          </p:cNvPicPr>
          <p:nvPr/>
        </p:nvPicPr>
        <p:blipFill rotWithShape="1">
          <a:blip r:embed="rId3">
            <a:extLst>
              <a:ext uri="{28A0092B-C50C-407E-A947-70E740481C1C}">
                <a14:useLocalDpi xmlns:a14="http://schemas.microsoft.com/office/drawing/2010/main" val="0"/>
              </a:ext>
            </a:extLst>
          </a:blip>
          <a:srcRect b="2664"/>
          <a:stretch/>
        </p:blipFill>
        <p:spPr>
          <a:xfrm>
            <a:off x="6409078" y="1166069"/>
            <a:ext cx="2643927" cy="5714221"/>
          </a:xfrm>
          <a:prstGeom prst="rect">
            <a:avLst/>
          </a:prstGeom>
        </p:spPr>
      </p:pic>
      <p:sp>
        <p:nvSpPr>
          <p:cNvPr id="3" name="TextBox 2"/>
          <p:cNvSpPr txBox="1"/>
          <p:nvPr/>
        </p:nvSpPr>
        <p:spPr>
          <a:xfrm>
            <a:off x="327332" y="3378261"/>
            <a:ext cx="5957429" cy="1569660"/>
          </a:xfrm>
          <a:prstGeom prst="rect">
            <a:avLst/>
          </a:prstGeom>
          <a:noFill/>
        </p:spPr>
        <p:txBody>
          <a:bodyPr wrap="square" rtlCol="0">
            <a:spAutoFit/>
          </a:bodyPr>
          <a:lstStyle/>
          <a:p>
            <a:r>
              <a:rPr lang="en-US" dirty="0"/>
              <a:t>S</a:t>
            </a:r>
            <a:r>
              <a:rPr lang="en-US" dirty="0" smtClean="0"/>
              <a:t>ay wrench didn’t rotate about CM, but another point. Then CM would not follow the trajectory of a point particle subject to external forces.</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2012725545"/>
              </p:ext>
            </p:extLst>
          </p:nvPr>
        </p:nvGraphicFramePr>
        <p:xfrm>
          <a:off x="2912745" y="4681057"/>
          <a:ext cx="1506537" cy="442913"/>
        </p:xfrm>
        <a:graphic>
          <a:graphicData uri="http://schemas.openxmlformats.org/presentationml/2006/ole">
            <mc:AlternateContent xmlns:mc="http://schemas.openxmlformats.org/markup-compatibility/2006">
              <mc:Choice xmlns:v="urn:schemas-microsoft-com:vml" Requires="v">
                <p:oleObj spid="_x0000_s1109159" name="Equation" r:id="rId4" imgW="1943100" imgH="571500" progId="Equation.3">
                  <p:embed/>
                </p:oleObj>
              </mc:Choice>
              <mc:Fallback>
                <p:oleObj name="Equation" r:id="rId4" imgW="1943100" imgH="571500" progId="Equation.3">
                  <p:embed/>
                  <p:pic>
                    <p:nvPicPr>
                      <p:cNvPr id="0" name=""/>
                      <p:cNvPicPr>
                        <a:picLocks noChangeAspect="1" noChangeArrowheads="1"/>
                      </p:cNvPicPr>
                      <p:nvPr/>
                    </p:nvPicPr>
                    <p:blipFill>
                      <a:blip r:embed="rId5"/>
                      <a:srcRect/>
                      <a:stretch>
                        <a:fillRect/>
                      </a:stretch>
                    </p:blipFill>
                    <p:spPr bwMode="auto">
                      <a:xfrm>
                        <a:off x="2912745" y="4681057"/>
                        <a:ext cx="1506537" cy="442913"/>
                      </a:xfrm>
                      <a:prstGeom prst="rect">
                        <a:avLst/>
                      </a:prstGeom>
                      <a:noFill/>
                      <a:ln>
                        <a:noFill/>
                      </a:ln>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152660478"/>
              </p:ext>
            </p:extLst>
          </p:nvPr>
        </p:nvGraphicFramePr>
        <p:xfrm>
          <a:off x="2930622" y="5329272"/>
          <a:ext cx="2229178" cy="768309"/>
        </p:xfrm>
        <a:graphic>
          <a:graphicData uri="http://schemas.openxmlformats.org/presentationml/2006/ole">
            <mc:AlternateContent xmlns:mc="http://schemas.openxmlformats.org/markup-compatibility/2006">
              <mc:Choice xmlns:v="urn:schemas-microsoft-com:vml" Requires="v">
                <p:oleObj spid="_x0000_s1109160" name="Equation" r:id="rId6" imgW="2616200" imgH="901700" progId="Equation.3">
                  <p:embed/>
                </p:oleObj>
              </mc:Choice>
              <mc:Fallback>
                <p:oleObj name="Equation" r:id="rId6" imgW="2616200" imgH="901700" progId="Equation.3">
                  <p:embed/>
                  <p:pic>
                    <p:nvPicPr>
                      <p:cNvPr id="0" name=""/>
                      <p:cNvPicPr>
                        <a:picLocks noChangeAspect="1" noChangeArrowheads="1"/>
                      </p:cNvPicPr>
                      <p:nvPr/>
                    </p:nvPicPr>
                    <p:blipFill>
                      <a:blip r:embed="rId7"/>
                      <a:srcRect/>
                      <a:stretch>
                        <a:fillRect/>
                      </a:stretch>
                    </p:blipFill>
                    <p:spPr bwMode="auto">
                      <a:xfrm>
                        <a:off x="2930622" y="5329272"/>
                        <a:ext cx="2229178" cy="768309"/>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29552773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65126" y="1311407"/>
            <a:ext cx="5675039" cy="5279718"/>
          </a:xfrm>
        </p:spPr>
        <p:txBody>
          <a:bodyPr/>
          <a:lstStyle/>
          <a:p>
            <a:pPr marL="0" indent="0">
              <a:buNone/>
            </a:pPr>
            <a:r>
              <a:rPr lang="en-US" sz="2400" dirty="0" smtClean="0"/>
              <a:t>	</a:t>
            </a:r>
            <a:r>
              <a:rPr lang="en-US" sz="2400" dirty="0"/>
              <a:t>As the wrench in Figure 12.9 moves upward, the </a:t>
            </a:r>
            <a:r>
              <a:rPr lang="en-US" sz="2400" dirty="0" smtClean="0"/>
              <a:t>upward translational </a:t>
            </a:r>
            <a:r>
              <a:rPr lang="en-US" sz="2400" dirty="0"/>
              <a:t>motion of its center of mass slows down. </a:t>
            </a:r>
            <a:endParaRPr lang="en-US" sz="2400" dirty="0" smtClean="0"/>
          </a:p>
          <a:p>
            <a:pPr marL="342900" indent="-342900">
              <a:buFont typeface="Arial"/>
              <a:buChar char="•"/>
            </a:pPr>
            <a:r>
              <a:rPr lang="en-US" sz="2400" dirty="0" smtClean="0"/>
              <a:t>Does </a:t>
            </a:r>
            <a:r>
              <a:rPr lang="en-US" sz="2400" dirty="0"/>
              <a:t>the rotation about the center of mass also slow down? </a:t>
            </a:r>
            <a:endParaRPr lang="en-US" sz="2400" dirty="0" smtClean="0"/>
          </a:p>
          <a:p>
            <a:pPr marL="342900" indent="-342900">
              <a:buFont typeface="Arial"/>
              <a:buChar char="•"/>
            </a:pPr>
            <a:r>
              <a:rPr lang="en-US" sz="2400" dirty="0" smtClean="0"/>
              <a:t>Which </a:t>
            </a:r>
            <a:r>
              <a:rPr lang="en-US" sz="2400" dirty="0"/>
              <a:t>way does the wrench rotate when it falls back down after reaching its highest position?</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a:t>Checkpoint </a:t>
            </a:r>
            <a:r>
              <a:rPr lang="en-US" dirty="0" smtClean="0"/>
              <a:t>12.4</a:t>
            </a:r>
            <a:endParaRPr lang="en-US" dirty="0"/>
          </a:p>
        </p:txBody>
      </p:sp>
      <p:sp>
        <p:nvSpPr>
          <p:cNvPr id="3" name="Text Placeholder 2"/>
          <p:cNvSpPr>
            <a:spLocks noGrp="1"/>
          </p:cNvSpPr>
          <p:nvPr>
            <p:ph type="body" sz="quarter" idx="12"/>
          </p:nvPr>
        </p:nvSpPr>
        <p:spPr/>
        <p:txBody>
          <a:bodyPr/>
          <a:lstStyle/>
          <a:p>
            <a:r>
              <a:rPr lang="en-US" dirty="0" smtClean="0"/>
              <a:t>12.4</a:t>
            </a:r>
            <a:endParaRPr lang="en-US" dirty="0"/>
          </a:p>
        </p:txBody>
      </p:sp>
      <p:pic>
        <p:nvPicPr>
          <p:cNvPr id="14" name="Picture 13" descr="12_09_Figure.jpg"/>
          <p:cNvPicPr>
            <a:picLocks noChangeAspect="1"/>
          </p:cNvPicPr>
          <p:nvPr/>
        </p:nvPicPr>
        <p:blipFill rotWithShape="1">
          <a:blip r:embed="rId2">
            <a:extLst>
              <a:ext uri="{28A0092B-C50C-407E-A947-70E740481C1C}">
                <a14:useLocalDpi xmlns:a14="http://schemas.microsoft.com/office/drawing/2010/main" val="0"/>
              </a:ext>
            </a:extLst>
          </a:blip>
          <a:srcRect b="2664"/>
          <a:stretch/>
        </p:blipFill>
        <p:spPr>
          <a:xfrm>
            <a:off x="6448763" y="1441185"/>
            <a:ext cx="2463513" cy="5324299"/>
          </a:xfrm>
          <a:prstGeom prst="rect">
            <a:avLst/>
          </a:prstGeom>
        </p:spPr>
      </p:pic>
      <p:sp>
        <p:nvSpPr>
          <p:cNvPr id="7"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29</a:t>
            </a:fld>
            <a:endParaRPr lang="en-US" dirty="0"/>
          </a:p>
        </p:txBody>
      </p:sp>
    </p:spTree>
    <p:extLst>
      <p:ext uri="{BB962C8B-B14F-4D97-AF65-F5344CB8AC3E}">
        <p14:creationId xmlns:p14="http://schemas.microsoft.com/office/powerpoint/2010/main" val="26051554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pPr marL="0" indent="0">
              <a:buNone/>
            </a:pPr>
            <a:r>
              <a:rPr lang="en-US" dirty="0" smtClean="0"/>
              <a:t>If you exert a force on the edge of stationary wheel or a cap of a jar tangential to the rim, it will start to rotate. </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12.1: Torque and angular momentum</a:t>
            </a:r>
            <a:endParaRPr lang="en-US" dirty="0"/>
          </a:p>
        </p:txBody>
      </p:sp>
      <p:pic>
        <p:nvPicPr>
          <p:cNvPr id="10" name="Picture 9" descr="12_01_Figure.jpg"/>
          <p:cNvPicPr>
            <a:picLocks noChangeAspect="1"/>
          </p:cNvPicPr>
          <p:nvPr/>
        </p:nvPicPr>
        <p:blipFill rotWithShape="1">
          <a:blip r:embed="rId2">
            <a:extLst>
              <a:ext uri="{28A0092B-C50C-407E-A947-70E740481C1C}">
                <a14:useLocalDpi xmlns:a14="http://schemas.microsoft.com/office/drawing/2010/main" val="0"/>
              </a:ext>
            </a:extLst>
          </a:blip>
          <a:srcRect b="4005"/>
          <a:stretch/>
        </p:blipFill>
        <p:spPr>
          <a:xfrm>
            <a:off x="1371600" y="2762065"/>
            <a:ext cx="6400800" cy="3357458"/>
          </a:xfrm>
          <a:prstGeom prst="rect">
            <a:avLst/>
          </a:prstGeom>
        </p:spPr>
      </p:pic>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3</a:t>
            </a:fld>
            <a:endParaRPr lang="en-US" dirty="0"/>
          </a:p>
        </p:txBody>
      </p:sp>
    </p:spTree>
    <p:extLst>
      <p:ext uri="{BB962C8B-B14F-4D97-AF65-F5344CB8AC3E}">
        <p14:creationId xmlns:p14="http://schemas.microsoft.com/office/powerpoint/2010/main" val="350155179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7"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30</a:t>
            </a:fld>
            <a:endParaRPr lang="en-US" dirty="0"/>
          </a:p>
        </p:txBody>
      </p:sp>
      <p:sp>
        <p:nvSpPr>
          <p:cNvPr id="11" name="Text Placeholder 10"/>
          <p:cNvSpPr>
            <a:spLocks noGrp="1"/>
          </p:cNvSpPr>
          <p:nvPr>
            <p:ph type="body" sz="quarter" idx="11"/>
          </p:nvPr>
        </p:nvSpPr>
        <p:spPr/>
        <p:txBody>
          <a:bodyPr/>
          <a:lstStyle/>
          <a:p>
            <a:r>
              <a:rPr lang="en-US" dirty="0"/>
              <a:t>Section 12.2: Free </a:t>
            </a:r>
            <a:r>
              <a:rPr lang="en-US" dirty="0" smtClean="0"/>
              <a:t>rotation: Rotate about CM</a:t>
            </a:r>
            <a:endParaRPr lang="en-US" dirty="0"/>
          </a:p>
        </p:txBody>
      </p:sp>
      <p:pic>
        <p:nvPicPr>
          <p:cNvPr id="13" name="Picture 12"/>
          <p:cNvPicPr>
            <a:picLocks noChangeAspect="1"/>
          </p:cNvPicPr>
          <p:nvPr/>
        </p:nvPicPr>
        <p:blipFill>
          <a:blip r:embed="rId3"/>
          <a:stretch>
            <a:fillRect/>
          </a:stretch>
        </p:blipFill>
        <p:spPr>
          <a:xfrm flipH="1">
            <a:off x="769029" y="4313813"/>
            <a:ext cx="3591631" cy="2704607"/>
          </a:xfrm>
          <a:prstGeom prst="rect">
            <a:avLst/>
          </a:prstGeom>
        </p:spPr>
      </p:pic>
      <p:pic>
        <p:nvPicPr>
          <p:cNvPr id="15" name="Picture 14"/>
          <p:cNvPicPr>
            <a:picLocks noChangeAspect="1"/>
          </p:cNvPicPr>
          <p:nvPr/>
        </p:nvPicPr>
        <p:blipFill>
          <a:blip r:embed="rId4"/>
          <a:stretch>
            <a:fillRect/>
          </a:stretch>
        </p:blipFill>
        <p:spPr>
          <a:xfrm>
            <a:off x="4478421" y="1156148"/>
            <a:ext cx="4665579" cy="5784366"/>
          </a:xfrm>
          <a:prstGeom prst="rect">
            <a:avLst/>
          </a:prstGeom>
        </p:spPr>
      </p:pic>
      <p:grpSp>
        <p:nvGrpSpPr>
          <p:cNvPr id="21" name="Group 20"/>
          <p:cNvGrpSpPr/>
          <p:nvPr/>
        </p:nvGrpSpPr>
        <p:grpSpPr>
          <a:xfrm>
            <a:off x="1590842" y="1176647"/>
            <a:ext cx="2429880" cy="3107986"/>
            <a:chOff x="1590842" y="1176647"/>
            <a:chExt cx="2429880" cy="3107986"/>
          </a:xfrm>
        </p:grpSpPr>
        <p:pic>
          <p:nvPicPr>
            <p:cNvPr id="12" name="Picture 11"/>
            <p:cNvPicPr>
              <a:picLocks noChangeAspect="1"/>
            </p:cNvPicPr>
            <p:nvPr/>
          </p:nvPicPr>
          <p:blipFill>
            <a:blip r:embed="rId5"/>
            <a:stretch>
              <a:fillRect/>
            </a:stretch>
          </p:blipFill>
          <p:spPr>
            <a:xfrm flipH="1">
              <a:off x="1590842" y="1176647"/>
              <a:ext cx="2429880" cy="3107986"/>
            </a:xfrm>
            <a:prstGeom prst="rect">
              <a:avLst/>
            </a:prstGeom>
          </p:spPr>
        </p:pic>
        <p:sp>
          <p:nvSpPr>
            <p:cNvPr id="19" name="Freeform 18"/>
            <p:cNvSpPr/>
            <p:nvPr/>
          </p:nvSpPr>
          <p:spPr>
            <a:xfrm>
              <a:off x="3170087" y="1764968"/>
              <a:ext cx="200005" cy="209996"/>
            </a:xfrm>
            <a:custGeom>
              <a:avLst/>
              <a:gdLst>
                <a:gd name="connsiteX0" fmla="*/ 0 w 200005"/>
                <a:gd name="connsiteY0" fmla="*/ 5000 h 209996"/>
                <a:gd name="connsiteX1" fmla="*/ 165004 w 200005"/>
                <a:gd name="connsiteY1" fmla="*/ 0 h 209996"/>
                <a:gd name="connsiteX2" fmla="*/ 200005 w 200005"/>
                <a:gd name="connsiteY2" fmla="*/ 99998 h 209996"/>
                <a:gd name="connsiteX3" fmla="*/ 200005 w 200005"/>
                <a:gd name="connsiteY3" fmla="*/ 204996 h 209996"/>
                <a:gd name="connsiteX4" fmla="*/ 85002 w 200005"/>
                <a:gd name="connsiteY4" fmla="*/ 209996 h 209996"/>
                <a:gd name="connsiteX5" fmla="*/ 70002 w 200005"/>
                <a:gd name="connsiteY5" fmla="*/ 114998 h 209996"/>
                <a:gd name="connsiteX6" fmla="*/ 60001 w 200005"/>
                <a:gd name="connsiteY6" fmla="*/ 0 h 20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05" h="209996">
                  <a:moveTo>
                    <a:pt x="0" y="5000"/>
                  </a:moveTo>
                  <a:lnTo>
                    <a:pt x="165004" y="0"/>
                  </a:lnTo>
                  <a:lnTo>
                    <a:pt x="200005" y="99998"/>
                  </a:lnTo>
                  <a:lnTo>
                    <a:pt x="200005" y="204996"/>
                  </a:lnTo>
                  <a:lnTo>
                    <a:pt x="85002" y="209996"/>
                  </a:lnTo>
                  <a:lnTo>
                    <a:pt x="70002" y="114998"/>
                  </a:lnTo>
                  <a:lnTo>
                    <a:pt x="60001" y="0"/>
                  </a:lnTo>
                </a:path>
              </a:pathLst>
            </a:custGeom>
            <a:solidFill>
              <a:srgbClr val="FFFFFF"/>
            </a:solidFill>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20" name="Freeform 19"/>
            <p:cNvSpPr/>
            <p:nvPr/>
          </p:nvSpPr>
          <p:spPr>
            <a:xfrm>
              <a:off x="1737444" y="3552338"/>
              <a:ext cx="200005" cy="209996"/>
            </a:xfrm>
            <a:custGeom>
              <a:avLst/>
              <a:gdLst>
                <a:gd name="connsiteX0" fmla="*/ 0 w 200005"/>
                <a:gd name="connsiteY0" fmla="*/ 5000 h 209996"/>
                <a:gd name="connsiteX1" fmla="*/ 165004 w 200005"/>
                <a:gd name="connsiteY1" fmla="*/ 0 h 209996"/>
                <a:gd name="connsiteX2" fmla="*/ 200005 w 200005"/>
                <a:gd name="connsiteY2" fmla="*/ 99998 h 209996"/>
                <a:gd name="connsiteX3" fmla="*/ 200005 w 200005"/>
                <a:gd name="connsiteY3" fmla="*/ 204996 h 209996"/>
                <a:gd name="connsiteX4" fmla="*/ 85002 w 200005"/>
                <a:gd name="connsiteY4" fmla="*/ 209996 h 209996"/>
                <a:gd name="connsiteX5" fmla="*/ 70002 w 200005"/>
                <a:gd name="connsiteY5" fmla="*/ 114998 h 209996"/>
                <a:gd name="connsiteX6" fmla="*/ 60001 w 200005"/>
                <a:gd name="connsiteY6" fmla="*/ 0 h 20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05" h="209996">
                  <a:moveTo>
                    <a:pt x="0" y="5000"/>
                  </a:moveTo>
                  <a:lnTo>
                    <a:pt x="165004" y="0"/>
                  </a:lnTo>
                  <a:lnTo>
                    <a:pt x="200005" y="99998"/>
                  </a:lnTo>
                  <a:lnTo>
                    <a:pt x="200005" y="204996"/>
                  </a:lnTo>
                  <a:lnTo>
                    <a:pt x="85002" y="209996"/>
                  </a:lnTo>
                  <a:lnTo>
                    <a:pt x="70002" y="114998"/>
                  </a:lnTo>
                  <a:lnTo>
                    <a:pt x="60001" y="0"/>
                  </a:lnTo>
                </a:path>
              </a:pathLst>
            </a:custGeom>
            <a:solidFill>
              <a:srgbClr val="FFFFFF"/>
            </a:solidFill>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grpSp>
      <p:graphicFrame>
        <p:nvGraphicFramePr>
          <p:cNvPr id="18" name="Object 17"/>
          <p:cNvGraphicFramePr>
            <a:graphicFrameLocks noChangeAspect="1"/>
          </p:cNvGraphicFramePr>
          <p:nvPr>
            <p:extLst>
              <p:ext uri="{D42A27DB-BD31-4B8C-83A1-F6EECF244321}">
                <p14:modId xmlns:p14="http://schemas.microsoft.com/office/powerpoint/2010/main" val="3159274137"/>
              </p:ext>
            </p:extLst>
          </p:nvPr>
        </p:nvGraphicFramePr>
        <p:xfrm>
          <a:off x="2184307" y="3181850"/>
          <a:ext cx="2229178" cy="768309"/>
        </p:xfrm>
        <a:graphic>
          <a:graphicData uri="http://schemas.openxmlformats.org/presentationml/2006/ole">
            <mc:AlternateContent xmlns:mc="http://schemas.openxmlformats.org/markup-compatibility/2006">
              <mc:Choice xmlns:v="urn:schemas-microsoft-com:vml" Requires="v">
                <p:oleObj spid="_x0000_s1111359" name="Equation" r:id="rId6" imgW="2616200" imgH="901700" progId="Equation.3">
                  <p:embed/>
                </p:oleObj>
              </mc:Choice>
              <mc:Fallback>
                <p:oleObj name="Equation" r:id="rId6" imgW="2616200" imgH="901700" progId="Equation.3">
                  <p:embed/>
                  <p:pic>
                    <p:nvPicPr>
                      <p:cNvPr id="0" name=""/>
                      <p:cNvPicPr>
                        <a:picLocks noChangeAspect="1" noChangeArrowheads="1"/>
                      </p:cNvPicPr>
                      <p:nvPr/>
                    </p:nvPicPr>
                    <p:blipFill>
                      <a:blip r:embed="rId7"/>
                      <a:srcRect/>
                      <a:stretch>
                        <a:fillRect/>
                      </a:stretch>
                    </p:blipFill>
                    <p:spPr bwMode="auto">
                      <a:xfrm>
                        <a:off x="2184307" y="3181850"/>
                        <a:ext cx="2229178" cy="768309"/>
                      </a:xfrm>
                      <a:prstGeom prst="rect">
                        <a:avLst/>
                      </a:prstGeom>
                      <a:noFill/>
                      <a:ln>
                        <a:noFill/>
                      </a:ln>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865279956"/>
              </p:ext>
            </p:extLst>
          </p:nvPr>
        </p:nvGraphicFramePr>
        <p:xfrm>
          <a:off x="228628" y="1512301"/>
          <a:ext cx="1506537" cy="442913"/>
        </p:xfrm>
        <a:graphic>
          <a:graphicData uri="http://schemas.openxmlformats.org/presentationml/2006/ole">
            <mc:AlternateContent xmlns:mc="http://schemas.openxmlformats.org/markup-compatibility/2006">
              <mc:Choice xmlns:v="urn:schemas-microsoft-com:vml" Requires="v">
                <p:oleObj spid="_x0000_s1111360" name="Equation" r:id="rId8" imgW="1943100" imgH="571500" progId="Equation.3">
                  <p:embed/>
                </p:oleObj>
              </mc:Choice>
              <mc:Fallback>
                <p:oleObj name="Equation" r:id="rId8" imgW="1943100" imgH="571500" progId="Equation.3">
                  <p:embed/>
                  <p:pic>
                    <p:nvPicPr>
                      <p:cNvPr id="0" name=""/>
                      <p:cNvPicPr>
                        <a:picLocks noChangeAspect="1" noChangeArrowheads="1"/>
                      </p:cNvPicPr>
                      <p:nvPr/>
                    </p:nvPicPr>
                    <p:blipFill>
                      <a:blip r:embed="rId9"/>
                      <a:srcRect/>
                      <a:stretch>
                        <a:fillRect/>
                      </a:stretch>
                    </p:blipFill>
                    <p:spPr bwMode="auto">
                      <a:xfrm>
                        <a:off x="228628" y="1512301"/>
                        <a:ext cx="1506537" cy="442913"/>
                      </a:xfrm>
                      <a:prstGeom prst="rect">
                        <a:avLst/>
                      </a:prstGeom>
                      <a:noFill/>
                      <a:ln>
                        <a:noFill/>
                      </a:ln>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981174700"/>
              </p:ext>
            </p:extLst>
          </p:nvPr>
        </p:nvGraphicFramePr>
        <p:xfrm>
          <a:off x="3012682" y="1823364"/>
          <a:ext cx="285750" cy="427037"/>
        </p:xfrm>
        <a:graphic>
          <a:graphicData uri="http://schemas.openxmlformats.org/presentationml/2006/ole">
            <mc:AlternateContent xmlns:mc="http://schemas.openxmlformats.org/markup-compatibility/2006">
              <mc:Choice xmlns:v="urn:schemas-microsoft-com:vml" Requires="v">
                <p:oleObj spid="_x0000_s1111361" name="Equation" r:id="rId10" imgW="254000" imgH="381000" progId="Equation.3">
                  <p:embed/>
                </p:oleObj>
              </mc:Choice>
              <mc:Fallback>
                <p:oleObj name="Equation" r:id="rId10" imgW="254000" imgH="381000" progId="Equation.3">
                  <p:embed/>
                  <p:pic>
                    <p:nvPicPr>
                      <p:cNvPr id="0" name=""/>
                      <p:cNvPicPr/>
                      <p:nvPr/>
                    </p:nvPicPr>
                    <p:blipFill>
                      <a:blip r:embed="rId11"/>
                      <a:stretch>
                        <a:fillRect/>
                      </a:stretch>
                    </p:blipFill>
                    <p:spPr>
                      <a:xfrm>
                        <a:off x="3012682" y="1823364"/>
                        <a:ext cx="285750" cy="427037"/>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521359532"/>
              </p:ext>
            </p:extLst>
          </p:nvPr>
        </p:nvGraphicFramePr>
        <p:xfrm>
          <a:off x="1279653" y="3429202"/>
          <a:ext cx="285750" cy="427037"/>
        </p:xfrm>
        <a:graphic>
          <a:graphicData uri="http://schemas.openxmlformats.org/presentationml/2006/ole">
            <mc:AlternateContent xmlns:mc="http://schemas.openxmlformats.org/markup-compatibility/2006">
              <mc:Choice xmlns:v="urn:schemas-microsoft-com:vml" Requires="v">
                <p:oleObj spid="_x0000_s1111362" name="Equation" r:id="rId12" imgW="254000" imgH="381000" progId="Equation.3">
                  <p:embed/>
                </p:oleObj>
              </mc:Choice>
              <mc:Fallback>
                <p:oleObj name="Equation" r:id="rId12" imgW="254000" imgH="381000" progId="Equation.3">
                  <p:embed/>
                  <p:pic>
                    <p:nvPicPr>
                      <p:cNvPr id="0" name=""/>
                      <p:cNvPicPr/>
                      <p:nvPr/>
                    </p:nvPicPr>
                    <p:blipFill>
                      <a:blip r:embed="rId11"/>
                      <a:stretch>
                        <a:fillRect/>
                      </a:stretch>
                    </p:blipFill>
                    <p:spPr>
                      <a:xfrm>
                        <a:off x="1279653" y="3429202"/>
                        <a:ext cx="285750" cy="427037"/>
                      </a:xfrm>
                      <a:prstGeom prst="rect">
                        <a:avLst/>
                      </a:prstGeom>
                    </p:spPr>
                  </p:pic>
                </p:oleObj>
              </mc:Fallback>
            </mc:AlternateContent>
          </a:graphicData>
        </a:graphic>
      </p:graphicFrame>
    </p:spTree>
    <p:extLst>
      <p:ext uri="{BB962C8B-B14F-4D97-AF65-F5344CB8AC3E}">
        <p14:creationId xmlns:p14="http://schemas.microsoft.com/office/powerpoint/2010/main" val="171741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sz="2400" dirty="0"/>
              <a:t>The case of rotations that lie in </a:t>
            </a:r>
            <a:r>
              <a:rPr lang="en-US" sz="2400" dirty="0" smtClean="0"/>
              <a:t>a plane </a:t>
            </a:r>
            <a:r>
              <a:rPr lang="en-US" sz="2400" dirty="0"/>
              <a:t>is shown below.</a:t>
            </a:r>
          </a:p>
          <a:p>
            <a:endParaRPr lang="en-US" sz="2400" dirty="0" smtClean="0"/>
          </a:p>
          <a:p>
            <a:endParaRPr lang="en-US" sz="2400" dirty="0"/>
          </a:p>
          <a:p>
            <a:endParaRPr lang="en-US" sz="2400" dirty="0" smtClean="0"/>
          </a:p>
          <a:p>
            <a:pPr>
              <a:lnSpc>
                <a:spcPct val="70000"/>
              </a:lnSpc>
            </a:pPr>
            <a:endParaRPr lang="en-US" sz="2400" dirty="0" smtClean="0"/>
          </a:p>
          <a:p>
            <a:endParaRPr lang="en-US" sz="2400" dirty="0"/>
          </a:p>
          <a:p>
            <a:endParaRPr lang="en-US" sz="2400" dirty="0" smtClean="0"/>
          </a:p>
          <a:p>
            <a:pPr>
              <a:lnSpc>
                <a:spcPct val="80000"/>
              </a:lnSpc>
            </a:pPr>
            <a:endParaRPr lang="en-US" sz="2400" dirty="0"/>
          </a:p>
          <a:p>
            <a:pPr>
              <a:lnSpc>
                <a:spcPct val="70000"/>
              </a:lnSpc>
            </a:pPr>
            <a:endParaRPr lang="en-US" sz="2400" dirty="0" smtClean="0"/>
          </a:p>
          <a:p>
            <a:pPr>
              <a:lnSpc>
                <a:spcPct val="98000"/>
              </a:lnSpc>
            </a:pPr>
            <a:r>
              <a:rPr lang="en-US" sz="2400" dirty="0" smtClean="0"/>
              <a:t>Notice </a:t>
            </a:r>
            <a:r>
              <a:rPr lang="en-US" sz="2400" dirty="0"/>
              <a:t>that only an algebraic sign </a:t>
            </a:r>
            <a:r>
              <a:rPr lang="en-US" sz="2400" dirty="0" smtClean="0"/>
              <a:t>is needed </a:t>
            </a:r>
            <a:r>
              <a:rPr lang="en-US" sz="2400" dirty="0"/>
              <a:t>to specify the direction </a:t>
            </a:r>
            <a:r>
              <a:rPr lang="en-US" sz="2400" dirty="0" smtClean="0"/>
              <a:t>of rotation </a:t>
            </a:r>
            <a:r>
              <a:rPr lang="en-US" sz="2400" dirty="0"/>
              <a:t>about the axis of rotation </a:t>
            </a:r>
            <a:r>
              <a:rPr lang="en-US" sz="2400" i="1" dirty="0" smtClean="0">
                <a:sym typeface="Symbol"/>
              </a:rPr>
              <a:t></a:t>
            </a:r>
            <a:r>
              <a:rPr lang="en-US" sz="2400" dirty="0" smtClean="0"/>
              <a:t>.</a:t>
            </a:r>
            <a:endParaRPr lang="en-US" sz="2400" dirty="0"/>
          </a:p>
          <a:p>
            <a:pPr>
              <a:lnSpc>
                <a:spcPct val="98000"/>
              </a:lnSpc>
            </a:pPr>
            <a:r>
              <a:rPr lang="en-US" sz="2400" dirty="0"/>
              <a:t>The sign conventions “counterclockwise quantities are positive” and “clockwise quantities are negative” are used.</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a:t>Section 12.4: The vector nature of rotation</a:t>
            </a:r>
          </a:p>
        </p:txBody>
      </p:sp>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31</a:t>
            </a:fld>
            <a:endParaRPr lang="en-US" dirty="0"/>
          </a:p>
        </p:txBody>
      </p:sp>
      <p:pic>
        <p:nvPicPr>
          <p:cNvPr id="3" name="Picture 2" descr="12_14_FigureB.jpg"/>
          <p:cNvPicPr>
            <a:picLocks noChangeAspect="1"/>
          </p:cNvPicPr>
          <p:nvPr/>
        </p:nvPicPr>
        <p:blipFill rotWithShape="1">
          <a:blip r:embed="rId2">
            <a:extLst>
              <a:ext uri="{28A0092B-C50C-407E-A947-70E740481C1C}">
                <a14:useLocalDpi xmlns:a14="http://schemas.microsoft.com/office/drawing/2010/main" val="0"/>
              </a:ext>
            </a:extLst>
          </a:blip>
          <a:srcRect b="3172"/>
          <a:stretch/>
        </p:blipFill>
        <p:spPr>
          <a:xfrm>
            <a:off x="2155280" y="1710929"/>
            <a:ext cx="4833440" cy="3101275"/>
          </a:xfrm>
          <a:prstGeom prst="rect">
            <a:avLst/>
          </a:prstGeom>
        </p:spPr>
      </p:pic>
    </p:spTree>
    <p:extLst>
      <p:ext uri="{BB962C8B-B14F-4D97-AF65-F5344CB8AC3E}">
        <p14:creationId xmlns:p14="http://schemas.microsoft.com/office/powerpoint/2010/main" val="29808314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sz="2400" dirty="0" smtClean="0"/>
              <a:t>The vector description can be determined by using the</a:t>
            </a:r>
            <a:br>
              <a:rPr lang="en-US" sz="2400" dirty="0" smtClean="0"/>
            </a:br>
            <a:r>
              <a:rPr lang="en-US" sz="2400" dirty="0" smtClean="0"/>
              <a:t>right-hand rule:</a:t>
            </a:r>
          </a:p>
          <a:p>
            <a:endParaRPr lang="en-US" sz="2400" dirty="0" smtClean="0"/>
          </a:p>
          <a:p>
            <a:endParaRPr lang="en-US" sz="2400" dirty="0"/>
          </a:p>
          <a:p>
            <a:pPr>
              <a:lnSpc>
                <a:spcPct val="80000"/>
              </a:lnSpc>
            </a:pPr>
            <a:endParaRPr lang="en-US" sz="2400" dirty="0" smtClean="0"/>
          </a:p>
          <a:p>
            <a:endParaRPr lang="en-US" sz="2400" dirty="0" smtClean="0"/>
          </a:p>
          <a:p>
            <a:endParaRPr lang="en-US" sz="2400" dirty="0"/>
          </a:p>
          <a:p>
            <a:endParaRPr lang="en-US" sz="2400" dirty="0" smtClean="0"/>
          </a:p>
          <a:p>
            <a:pPr>
              <a:lnSpc>
                <a:spcPct val="50000"/>
              </a:lnSpc>
            </a:pPr>
            <a:endParaRPr lang="en-US" sz="2400" dirty="0" smtClean="0"/>
          </a:p>
          <a:p>
            <a:pPr>
              <a:lnSpc>
                <a:spcPct val="50000"/>
              </a:lnSpc>
            </a:pPr>
            <a:endParaRPr lang="en-US" sz="2400" dirty="0" smtClean="0"/>
          </a:p>
          <a:p>
            <a:pPr>
              <a:lnSpc>
                <a:spcPct val="80000"/>
              </a:lnSpc>
            </a:pPr>
            <a:endParaRPr lang="en-US" sz="2400" dirty="0" smtClean="0"/>
          </a:p>
          <a:p>
            <a:r>
              <a:rPr lang="en-US" sz="2400" dirty="0" smtClean="0"/>
              <a:t>Notice that if the fingers of the right hand are curled around the rotation, the thumb points in the direction of the vector representing the rotation.</a:t>
            </a:r>
            <a:endParaRPr lang="en-US" sz="2400"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12.4: The vector nature of rotation</a:t>
            </a:r>
            <a:endParaRPr lang="en-US" dirty="0"/>
          </a:p>
        </p:txBody>
      </p:sp>
      <p:pic>
        <p:nvPicPr>
          <p:cNvPr id="10" name="Picture 9" descr="12_16_FigureB.jpg"/>
          <p:cNvPicPr>
            <a:picLocks noChangeAspect="1"/>
          </p:cNvPicPr>
          <p:nvPr/>
        </p:nvPicPr>
        <p:blipFill rotWithShape="1">
          <a:blip r:embed="rId2">
            <a:extLst>
              <a:ext uri="{28A0092B-C50C-407E-A947-70E740481C1C}">
                <a14:useLocalDpi xmlns:a14="http://schemas.microsoft.com/office/drawing/2010/main" val="0"/>
              </a:ext>
            </a:extLst>
          </a:blip>
          <a:srcRect b="2829"/>
          <a:stretch/>
        </p:blipFill>
        <p:spPr>
          <a:xfrm>
            <a:off x="2981074" y="1757050"/>
            <a:ext cx="4929142" cy="3669498"/>
          </a:xfrm>
          <a:prstGeom prst="rect">
            <a:avLst/>
          </a:prstGeom>
        </p:spPr>
      </p:pic>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32</a:t>
            </a:fld>
            <a:endParaRPr lang="en-US" dirty="0"/>
          </a:p>
        </p:txBody>
      </p:sp>
    </p:spTree>
    <p:extLst>
      <p:ext uri="{BB962C8B-B14F-4D97-AF65-F5344CB8AC3E}">
        <p14:creationId xmlns:p14="http://schemas.microsoft.com/office/powerpoint/2010/main" val="308577673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dirty="0"/>
              <a:t>The right-hand rule can be used to determine the vector for the rotations of two spinning </a:t>
            </a:r>
            <a:r>
              <a:rPr lang="en-US" dirty="0" smtClean="0"/>
              <a:t>disks.</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12.4: The vector nature of rotation</a:t>
            </a:r>
            <a:endParaRPr lang="en-US" dirty="0"/>
          </a:p>
        </p:txBody>
      </p:sp>
      <p:pic>
        <p:nvPicPr>
          <p:cNvPr id="6" name="Picture 5" descr="12_17_Figure.jpg"/>
          <p:cNvPicPr>
            <a:picLocks noChangeAspect="1"/>
          </p:cNvPicPr>
          <p:nvPr/>
        </p:nvPicPr>
        <p:blipFill rotWithShape="1">
          <a:blip r:embed="rId2">
            <a:extLst>
              <a:ext uri="{28A0092B-C50C-407E-A947-70E740481C1C}">
                <a14:useLocalDpi xmlns:a14="http://schemas.microsoft.com/office/drawing/2010/main" val="0"/>
              </a:ext>
            </a:extLst>
          </a:blip>
          <a:srcRect b="2935"/>
          <a:stretch/>
        </p:blipFill>
        <p:spPr>
          <a:xfrm>
            <a:off x="2144694" y="2261939"/>
            <a:ext cx="4854612" cy="4036835"/>
          </a:xfrm>
          <a:prstGeom prst="rect">
            <a:avLst/>
          </a:prstGeom>
        </p:spPr>
      </p:pic>
      <p:sp>
        <p:nvSpPr>
          <p:cNvPr id="8"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33</a:t>
            </a:fld>
            <a:endParaRPr lang="en-US" dirty="0"/>
          </a:p>
        </p:txBody>
      </p:sp>
    </p:spTree>
    <p:extLst>
      <p:ext uri="{BB962C8B-B14F-4D97-AF65-F5344CB8AC3E}">
        <p14:creationId xmlns:p14="http://schemas.microsoft.com/office/powerpoint/2010/main" val="287967654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65125" y="1170432"/>
            <a:ext cx="8475118" cy="5687568"/>
          </a:xfrm>
        </p:spPr>
        <p:txBody>
          <a:bodyPr/>
          <a:lstStyle/>
          <a:p>
            <a:r>
              <a:rPr lang="en-US" sz="2400" dirty="0"/>
              <a:t>The right-hand rule can be used to determine the vector directions for the rotations of two spinning </a:t>
            </a:r>
            <a:r>
              <a:rPr lang="en-US" sz="2400" dirty="0" smtClean="0"/>
              <a:t>disks.</a:t>
            </a:r>
            <a:br>
              <a:rPr lang="en-US" sz="2400" dirty="0" smtClean="0"/>
            </a:br>
            <a:endParaRPr lang="en-US" sz="2400" dirty="0" smtClean="0"/>
          </a:p>
          <a:p>
            <a:endParaRPr lang="en-US" sz="2400" dirty="0" smtClean="0"/>
          </a:p>
          <a:p>
            <a:endParaRPr lang="en-US" sz="2400" dirty="0"/>
          </a:p>
          <a:p>
            <a:endParaRPr lang="en-US" sz="2400" dirty="0" smtClean="0"/>
          </a:p>
          <a:p>
            <a:pPr marL="0" indent="0">
              <a:buNone/>
            </a:pPr>
            <a:r>
              <a:rPr lang="en-US" sz="2400" dirty="0" smtClean="0"/>
              <a:t/>
            </a:r>
            <a:br>
              <a:rPr lang="en-US" sz="2400" dirty="0" smtClean="0"/>
            </a:br>
            <a:endParaRPr lang="en-US" sz="2400" dirty="0" smtClean="0"/>
          </a:p>
          <a:p>
            <a:pPr marL="0" indent="0">
              <a:lnSpc>
                <a:spcPct val="50000"/>
              </a:lnSpc>
              <a:buNone/>
            </a:pPr>
            <a:endParaRPr lang="en-US" sz="2400" dirty="0" smtClean="0"/>
          </a:p>
          <a:p>
            <a:pPr>
              <a:lnSpc>
                <a:spcPct val="90000"/>
              </a:lnSpc>
            </a:pPr>
            <a:endParaRPr lang="en-US" sz="2400" dirty="0"/>
          </a:p>
          <a:p>
            <a:r>
              <a:rPr lang="en-US" sz="2400" dirty="0" smtClean="0"/>
              <a:t>The </a:t>
            </a:r>
            <a:r>
              <a:rPr lang="en-US" sz="2400" dirty="0"/>
              <a:t>rotation vector for disk A points in the </a:t>
            </a:r>
            <a:r>
              <a:rPr lang="en-US" sz="2400" i="1" dirty="0"/>
              <a:t>z</a:t>
            </a:r>
            <a:r>
              <a:rPr lang="en-US" sz="2400" dirty="0"/>
              <a:t>-direction and has vector components (0, 0, A), where A is a positive number.</a:t>
            </a:r>
          </a:p>
          <a:p>
            <a:r>
              <a:rPr lang="en-US" sz="2400" dirty="0"/>
              <a:t>The rotation vector for disk B points in the negative </a:t>
            </a:r>
            <a:r>
              <a:rPr lang="en-US" sz="2400" i="1" dirty="0"/>
              <a:t>y</a:t>
            </a:r>
            <a:r>
              <a:rPr lang="en-US" sz="2400" dirty="0"/>
              <a:t>-direction and has components (0, –B, 0) where B is a positive number.</a:t>
            </a:r>
          </a:p>
        </p:txBody>
      </p:sp>
      <p:sp>
        <p:nvSpPr>
          <p:cNvPr id="9" name="Text Placeholder 8"/>
          <p:cNvSpPr>
            <a:spLocks noGrp="1"/>
          </p:cNvSpPr>
          <p:nvPr>
            <p:ph type="body" sz="quarter" idx="11"/>
          </p:nvPr>
        </p:nvSpPr>
        <p:spPr/>
        <p:txBody>
          <a:bodyPr/>
          <a:lstStyle/>
          <a:p>
            <a:r>
              <a:rPr lang="en-US" dirty="0" smtClean="0"/>
              <a:t>Section 12.4: The vector nature of rotation</a:t>
            </a:r>
            <a:endParaRPr lang="en-US" dirty="0"/>
          </a:p>
        </p:txBody>
      </p:sp>
      <p:pic>
        <p:nvPicPr>
          <p:cNvPr id="8" name="Picture 7" descr="12_17_Figure.jpg"/>
          <p:cNvPicPr>
            <a:picLocks noChangeAspect="1"/>
          </p:cNvPicPr>
          <p:nvPr/>
        </p:nvPicPr>
        <p:blipFill rotWithShape="1">
          <a:blip r:embed="rId2">
            <a:extLst>
              <a:ext uri="{28A0092B-C50C-407E-A947-70E740481C1C}">
                <a14:useLocalDpi xmlns:a14="http://schemas.microsoft.com/office/drawing/2010/main" val="0"/>
              </a:ext>
            </a:extLst>
          </a:blip>
          <a:srcRect b="2935"/>
          <a:stretch/>
        </p:blipFill>
        <p:spPr>
          <a:xfrm>
            <a:off x="2764819" y="1992048"/>
            <a:ext cx="3614362" cy="3005508"/>
          </a:xfrm>
          <a:prstGeom prst="rect">
            <a:avLst/>
          </a:prstGeom>
        </p:spPr>
      </p:pic>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34</a:t>
            </a:fld>
            <a:endParaRPr lang="en-US" dirty="0"/>
          </a:p>
        </p:txBody>
      </p:sp>
    </p:spTree>
    <p:extLst>
      <p:ext uri="{BB962C8B-B14F-4D97-AF65-F5344CB8AC3E}">
        <p14:creationId xmlns:p14="http://schemas.microsoft.com/office/powerpoint/2010/main" val="408481278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0" y="1170432"/>
            <a:ext cx="9144000" cy="5422392"/>
          </a:xfrm>
        </p:spPr>
        <p:txBody>
          <a:bodyPr/>
          <a:lstStyle/>
          <a:p>
            <a:r>
              <a:rPr lang="en-US" dirty="0"/>
              <a:t>The right-hand rule can be used in “reverse” to determine the corresponding rotation for a rotational vector</a:t>
            </a:r>
            <a:r>
              <a:rPr lang="en-US" dirty="0" smtClean="0"/>
              <a:t>.</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12.4: The vector nature of rotation</a:t>
            </a:r>
            <a:endParaRPr lang="en-US" dirty="0"/>
          </a:p>
        </p:txBody>
      </p:sp>
      <p:pic>
        <p:nvPicPr>
          <p:cNvPr id="3" name="Picture 2" descr="12_19_Figure.jpg"/>
          <p:cNvPicPr>
            <a:picLocks noChangeAspect="1"/>
          </p:cNvPicPr>
          <p:nvPr/>
        </p:nvPicPr>
        <p:blipFill rotWithShape="1">
          <a:blip r:embed="rId2">
            <a:extLst>
              <a:ext uri="{28A0092B-C50C-407E-A947-70E740481C1C}">
                <a14:useLocalDpi xmlns:a14="http://schemas.microsoft.com/office/drawing/2010/main" val="0"/>
              </a:ext>
            </a:extLst>
          </a:blip>
          <a:srcRect b="2799"/>
          <a:stretch/>
        </p:blipFill>
        <p:spPr>
          <a:xfrm>
            <a:off x="2326464" y="2121233"/>
            <a:ext cx="4830309" cy="4652323"/>
          </a:xfrm>
          <a:prstGeom prst="rect">
            <a:avLst/>
          </a:prstGeom>
        </p:spPr>
      </p:pic>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35</a:t>
            </a:fld>
            <a:endParaRPr lang="en-US" dirty="0"/>
          </a:p>
        </p:txBody>
      </p:sp>
    </p:spTree>
    <p:extLst>
      <p:ext uri="{BB962C8B-B14F-4D97-AF65-F5344CB8AC3E}">
        <p14:creationId xmlns:p14="http://schemas.microsoft.com/office/powerpoint/2010/main" val="196040611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65125" y="1170432"/>
            <a:ext cx="8505118" cy="5422392"/>
          </a:xfrm>
        </p:spPr>
        <p:txBody>
          <a:bodyPr/>
          <a:lstStyle/>
          <a:p>
            <a:r>
              <a:rPr lang="en-US" sz="2400" dirty="0" smtClean="0"/>
              <a:t>Displacement </a:t>
            </a:r>
            <a:r>
              <a:rPr lang="en-US" sz="2400" dirty="0"/>
              <a:t>vectors for motion commute. That means that the sum of several displacements is independent of the order added.</a:t>
            </a:r>
          </a:p>
          <a:p>
            <a:r>
              <a:rPr lang="en-US" sz="2400" dirty="0" smtClean="0"/>
              <a:t>Rotational </a:t>
            </a:r>
            <a:r>
              <a:rPr lang="en-US" sz="2400" dirty="0"/>
              <a:t>displacements do not commute, however.</a:t>
            </a:r>
          </a:p>
          <a:p>
            <a:endParaRPr lang="en-US" sz="2400" dirty="0" smtClean="0"/>
          </a:p>
          <a:p>
            <a:endParaRPr lang="en-US" sz="2400" dirty="0"/>
          </a:p>
          <a:p>
            <a:endParaRPr lang="en-US" sz="2400" dirty="0"/>
          </a:p>
          <a:p>
            <a:endParaRPr lang="en-US" sz="2400" dirty="0" smtClean="0"/>
          </a:p>
          <a:p>
            <a:endParaRPr lang="en-US" sz="2400" dirty="0"/>
          </a:p>
          <a:p>
            <a:endParaRPr lang="en-US" sz="2400" dirty="0" smtClean="0"/>
          </a:p>
          <a:p>
            <a:endParaRPr lang="en-US" sz="2400" dirty="0" smtClean="0"/>
          </a:p>
          <a:p>
            <a:pPr>
              <a:lnSpc>
                <a:spcPct val="80000"/>
              </a:lnSpc>
            </a:pPr>
            <a:endParaRPr lang="en-US" sz="2400" dirty="0"/>
          </a:p>
          <a:p>
            <a:r>
              <a:rPr lang="en-US" sz="2400" dirty="0" smtClean="0"/>
              <a:t>See </a:t>
            </a:r>
            <a:r>
              <a:rPr lang="en-US" sz="2400" dirty="0"/>
              <a:t>how the orientation of the ball is different depending on the order of rotation</a:t>
            </a:r>
            <a:r>
              <a:rPr lang="en-US" sz="2400" dirty="0" smtClean="0"/>
              <a:t>!</a:t>
            </a:r>
            <a:endParaRPr lang="en-US" sz="2400"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12.4: The vector nature of rotation</a:t>
            </a:r>
            <a:endParaRPr lang="en-US" dirty="0"/>
          </a:p>
        </p:txBody>
      </p:sp>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36</a:t>
            </a:fld>
            <a:endParaRPr lang="en-US" dirty="0"/>
          </a:p>
        </p:txBody>
      </p:sp>
      <p:pic>
        <p:nvPicPr>
          <p:cNvPr id="3" name="Picture 2" descr="12_20_Figure.jpg"/>
          <p:cNvPicPr>
            <a:picLocks noChangeAspect="1"/>
          </p:cNvPicPr>
          <p:nvPr/>
        </p:nvPicPr>
        <p:blipFill rotWithShape="1">
          <a:blip r:embed="rId2">
            <a:extLst>
              <a:ext uri="{28A0092B-C50C-407E-A947-70E740481C1C}">
                <a14:useLocalDpi xmlns:a14="http://schemas.microsoft.com/office/drawing/2010/main" val="0"/>
              </a:ext>
            </a:extLst>
          </a:blip>
          <a:srcRect b="2681"/>
          <a:stretch/>
        </p:blipFill>
        <p:spPr>
          <a:xfrm>
            <a:off x="2430142" y="2397252"/>
            <a:ext cx="4114800" cy="3550845"/>
          </a:xfrm>
          <a:prstGeom prst="rect">
            <a:avLst/>
          </a:prstGeom>
        </p:spPr>
      </p:pic>
    </p:spTree>
    <p:extLst>
      <p:ext uri="{BB962C8B-B14F-4D97-AF65-F5344CB8AC3E}">
        <p14:creationId xmlns:p14="http://schemas.microsoft.com/office/powerpoint/2010/main" val="372433320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65125" y="1170432"/>
            <a:ext cx="8505118" cy="466322"/>
          </a:xfrm>
        </p:spPr>
        <p:txBody>
          <a:bodyPr/>
          <a:lstStyle/>
          <a:p>
            <a:r>
              <a:rPr lang="en-US" sz="2400" dirty="0" smtClean="0"/>
              <a:t>Rotational </a:t>
            </a:r>
            <a:r>
              <a:rPr lang="en-US" sz="2400" dirty="0"/>
              <a:t>displacements do not commute, however.</a:t>
            </a:r>
          </a:p>
          <a:p>
            <a:endParaRPr lang="en-US" sz="2400" dirty="0" smtClean="0"/>
          </a:p>
          <a:p>
            <a:endParaRPr lang="en-US" sz="2400" dirty="0"/>
          </a:p>
          <a:p>
            <a:endParaRPr lang="en-US" sz="2400" dirty="0"/>
          </a:p>
          <a:p>
            <a:endParaRPr lang="en-US" sz="2400" dirty="0" smtClean="0"/>
          </a:p>
          <a:p>
            <a:endParaRPr lang="en-US" sz="2400" dirty="0"/>
          </a:p>
          <a:p>
            <a:endParaRPr lang="en-US" sz="2400" dirty="0" smtClean="0"/>
          </a:p>
          <a:p>
            <a:endParaRPr lang="en-US" sz="2400" dirty="0" smtClean="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12.4: The vector nature of rotation</a:t>
            </a:r>
            <a:endParaRPr lang="en-US" dirty="0"/>
          </a:p>
        </p:txBody>
      </p:sp>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37</a:t>
            </a:fld>
            <a:endParaRPr lang="en-US" dirty="0"/>
          </a:p>
        </p:txBody>
      </p:sp>
      <p:pic>
        <p:nvPicPr>
          <p:cNvPr id="4" name="Picture 3" descr="IMG_414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2373" y="2016481"/>
            <a:ext cx="2438400" cy="1828800"/>
          </a:xfrm>
          <a:prstGeom prst="rect">
            <a:avLst/>
          </a:prstGeom>
        </p:spPr>
      </p:pic>
      <p:pic>
        <p:nvPicPr>
          <p:cNvPr id="5" name="Picture 4" descr="IMG_41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234034" y="2003387"/>
            <a:ext cx="2438400" cy="1828800"/>
          </a:xfrm>
          <a:prstGeom prst="rect">
            <a:avLst/>
          </a:prstGeom>
        </p:spPr>
      </p:pic>
      <p:pic>
        <p:nvPicPr>
          <p:cNvPr id="8" name="Picture 7" descr="IMG_414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520440" y="1990293"/>
            <a:ext cx="2438400" cy="1828800"/>
          </a:xfrm>
          <a:prstGeom prst="rect">
            <a:avLst/>
          </a:prstGeom>
        </p:spPr>
      </p:pic>
      <p:pic>
        <p:nvPicPr>
          <p:cNvPr id="10" name="Picture 9" descr="IMG_415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0" y="4609100"/>
            <a:ext cx="2438400" cy="1828800"/>
          </a:xfrm>
          <a:prstGeom prst="rect">
            <a:avLst/>
          </a:prstGeom>
        </p:spPr>
      </p:pic>
      <p:pic>
        <p:nvPicPr>
          <p:cNvPr id="11" name="Picture 10" descr="IMG_415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3279860" y="4556724"/>
            <a:ext cx="2438400" cy="1828800"/>
          </a:xfrm>
          <a:prstGeom prst="rect">
            <a:avLst/>
          </a:prstGeom>
        </p:spPr>
      </p:pic>
      <p:pic>
        <p:nvPicPr>
          <p:cNvPr id="12" name="Picture 11" descr="IMG_415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6559719" y="4517442"/>
            <a:ext cx="2438400" cy="1828800"/>
          </a:xfrm>
          <a:prstGeom prst="rect">
            <a:avLst/>
          </a:prstGeom>
        </p:spPr>
      </p:pic>
      <p:sp>
        <p:nvSpPr>
          <p:cNvPr id="13" name="TextBox 12"/>
          <p:cNvSpPr txBox="1"/>
          <p:nvPr/>
        </p:nvSpPr>
        <p:spPr>
          <a:xfrm>
            <a:off x="2160386" y="2409303"/>
            <a:ext cx="1361699" cy="1569660"/>
          </a:xfrm>
          <a:prstGeom prst="rect">
            <a:avLst/>
          </a:prstGeom>
          <a:noFill/>
        </p:spPr>
        <p:txBody>
          <a:bodyPr wrap="square" rtlCol="0">
            <a:spAutoFit/>
          </a:bodyPr>
          <a:lstStyle/>
          <a:p>
            <a:pPr algn="ctr"/>
            <a:r>
              <a:rPr lang="en-US" dirty="0" smtClean="0">
                <a:latin typeface="Times New Roman"/>
                <a:cs typeface="Times New Roman"/>
              </a:rPr>
              <a:t>90 degrees around z axis</a:t>
            </a:r>
            <a:endParaRPr lang="en-US" dirty="0">
              <a:latin typeface="Times New Roman"/>
              <a:cs typeface="Times New Roman"/>
            </a:endParaRPr>
          </a:p>
        </p:txBody>
      </p:sp>
      <p:sp>
        <p:nvSpPr>
          <p:cNvPr id="14" name="TextBox 13"/>
          <p:cNvSpPr txBox="1"/>
          <p:nvPr/>
        </p:nvSpPr>
        <p:spPr>
          <a:xfrm>
            <a:off x="5402793" y="2326011"/>
            <a:ext cx="1361699" cy="1569660"/>
          </a:xfrm>
          <a:prstGeom prst="rect">
            <a:avLst/>
          </a:prstGeom>
          <a:noFill/>
        </p:spPr>
        <p:txBody>
          <a:bodyPr wrap="square" rtlCol="0">
            <a:spAutoFit/>
          </a:bodyPr>
          <a:lstStyle/>
          <a:p>
            <a:pPr algn="ctr"/>
            <a:r>
              <a:rPr lang="en-US" dirty="0" smtClean="0">
                <a:latin typeface="Times New Roman"/>
                <a:cs typeface="Times New Roman"/>
              </a:rPr>
              <a:t>90 degrees around x axis</a:t>
            </a:r>
            <a:endParaRPr lang="en-US" dirty="0">
              <a:latin typeface="Times New Roman"/>
              <a:cs typeface="Times New Roman"/>
            </a:endParaRPr>
          </a:p>
        </p:txBody>
      </p:sp>
      <p:sp>
        <p:nvSpPr>
          <p:cNvPr id="15" name="TextBox 14"/>
          <p:cNvSpPr txBox="1"/>
          <p:nvPr/>
        </p:nvSpPr>
        <p:spPr>
          <a:xfrm>
            <a:off x="5428980" y="4555075"/>
            <a:ext cx="1361699" cy="1569660"/>
          </a:xfrm>
          <a:prstGeom prst="rect">
            <a:avLst/>
          </a:prstGeom>
          <a:noFill/>
        </p:spPr>
        <p:txBody>
          <a:bodyPr wrap="square" rtlCol="0">
            <a:spAutoFit/>
          </a:bodyPr>
          <a:lstStyle/>
          <a:p>
            <a:pPr algn="ctr"/>
            <a:r>
              <a:rPr lang="en-US" dirty="0" smtClean="0">
                <a:latin typeface="Times New Roman"/>
                <a:cs typeface="Times New Roman"/>
              </a:rPr>
              <a:t>90 degrees around z axis</a:t>
            </a:r>
            <a:endParaRPr lang="en-US" dirty="0">
              <a:latin typeface="Times New Roman"/>
              <a:cs typeface="Times New Roman"/>
            </a:endParaRPr>
          </a:p>
        </p:txBody>
      </p:sp>
      <p:sp>
        <p:nvSpPr>
          <p:cNvPr id="16" name="TextBox 15"/>
          <p:cNvSpPr txBox="1"/>
          <p:nvPr/>
        </p:nvSpPr>
        <p:spPr>
          <a:xfrm>
            <a:off x="2203320" y="4612739"/>
            <a:ext cx="1361699" cy="1569660"/>
          </a:xfrm>
          <a:prstGeom prst="rect">
            <a:avLst/>
          </a:prstGeom>
          <a:noFill/>
        </p:spPr>
        <p:txBody>
          <a:bodyPr wrap="square" rtlCol="0">
            <a:spAutoFit/>
          </a:bodyPr>
          <a:lstStyle/>
          <a:p>
            <a:pPr algn="ctr"/>
            <a:r>
              <a:rPr lang="en-US" dirty="0" smtClean="0">
                <a:latin typeface="Times New Roman"/>
                <a:cs typeface="Times New Roman"/>
              </a:rPr>
              <a:t>90 degrees around x axis</a:t>
            </a:r>
            <a:endParaRPr lang="en-US" dirty="0">
              <a:latin typeface="Times New Roman"/>
              <a:cs typeface="Times New Roman"/>
            </a:endParaRPr>
          </a:p>
        </p:txBody>
      </p:sp>
      <p:pic>
        <p:nvPicPr>
          <p:cNvPr id="17" name="Picture 16" descr="12_17_Figure.jpg"/>
          <p:cNvPicPr>
            <a:picLocks noChangeAspect="1"/>
          </p:cNvPicPr>
          <p:nvPr/>
        </p:nvPicPr>
        <p:blipFill rotWithShape="1">
          <a:blip r:embed="rId8">
            <a:extLst>
              <a:ext uri="{28A0092B-C50C-407E-A947-70E740481C1C}">
                <a14:useLocalDpi xmlns:a14="http://schemas.microsoft.com/office/drawing/2010/main" val="0"/>
              </a:ext>
            </a:extLst>
          </a:blip>
          <a:srcRect t="58301" r="68181" b="2935"/>
          <a:stretch/>
        </p:blipFill>
        <p:spPr>
          <a:xfrm>
            <a:off x="7993937" y="209505"/>
            <a:ext cx="1150063" cy="1200286"/>
          </a:xfrm>
          <a:prstGeom prst="rect">
            <a:avLst/>
          </a:prstGeom>
        </p:spPr>
      </p:pic>
    </p:spTree>
    <p:extLst>
      <p:ext uri="{BB962C8B-B14F-4D97-AF65-F5344CB8AC3E}">
        <p14:creationId xmlns:p14="http://schemas.microsoft.com/office/powerpoint/2010/main" val="192558832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65125" y="1170432"/>
            <a:ext cx="8595120" cy="5422392"/>
          </a:xfrm>
        </p:spPr>
        <p:txBody>
          <a:bodyPr/>
          <a:lstStyle/>
          <a:p>
            <a:r>
              <a:rPr lang="en-US" sz="2400" dirty="0" smtClean="0"/>
              <a:t>Rotational displacements for small displacements do commute, however.</a:t>
            </a:r>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r>
              <a:rPr lang="en-US" sz="2400" dirty="0" smtClean="0"/>
              <a:t>See how the orientation of the ball is same for the two different orders of rotation.</a:t>
            </a:r>
          </a:p>
          <a:p>
            <a:r>
              <a:rPr lang="en-US" sz="2400" dirty="0" smtClean="0"/>
              <a:t>This implies that rotational velocity, </a:t>
            </a:r>
            <a:r>
              <a:rPr lang="en-US" sz="2400" i="1" dirty="0" smtClean="0">
                <a:sym typeface="Symbol"/>
              </a:rPr>
              <a:t> </a:t>
            </a:r>
            <a:r>
              <a:rPr lang="en-US" sz="2400" dirty="0" smtClean="0"/>
              <a:t>= </a:t>
            </a:r>
            <a:r>
              <a:rPr lang="en-US" sz="2400" i="1" dirty="0" smtClean="0"/>
              <a:t>d</a:t>
            </a:r>
            <a:r>
              <a:rPr lang="en-US" sz="2400" i="1" dirty="0" smtClean="0">
                <a:sym typeface="Symbol"/>
              </a:rPr>
              <a:t></a:t>
            </a:r>
            <a:r>
              <a:rPr lang="en-US" sz="2400" dirty="0" smtClean="0"/>
              <a:t>/</a:t>
            </a:r>
            <a:r>
              <a:rPr lang="en-US" sz="2400" i="1" dirty="0" smtClean="0"/>
              <a:t>dt</a:t>
            </a:r>
            <a:r>
              <a:rPr lang="en-US" sz="2400" dirty="0" smtClean="0"/>
              <a:t>, does commute and can be associated with a vector using the right-hand rule.</a:t>
            </a:r>
            <a:endParaRPr lang="en-US" sz="2400" dirty="0"/>
          </a:p>
        </p:txBody>
      </p:sp>
      <p:sp>
        <p:nvSpPr>
          <p:cNvPr id="2" name="Footer Placeholder 1"/>
          <p:cNvSpPr>
            <a:spLocks noGrp="1"/>
          </p:cNvSpPr>
          <p:nvPr>
            <p:ph type="ftr" sz="quarter" idx="10"/>
          </p:nvPr>
        </p:nvSpPr>
        <p:spPr/>
        <p:txBody>
          <a:bodyPr/>
          <a:lstStyle/>
          <a:p>
            <a:r>
              <a:rPr lang="en-GB" smtClean="0"/>
              <a:t>© 2015 Pearson Education, Inc.</a:t>
            </a:r>
            <a:endParaRPr lang="en-GB" dirty="0"/>
          </a:p>
        </p:txBody>
      </p:sp>
      <p:sp>
        <p:nvSpPr>
          <p:cNvPr id="9" name="Text Placeholder 8"/>
          <p:cNvSpPr>
            <a:spLocks noGrp="1"/>
          </p:cNvSpPr>
          <p:nvPr>
            <p:ph type="body" sz="quarter" idx="11"/>
          </p:nvPr>
        </p:nvSpPr>
        <p:spPr/>
        <p:txBody>
          <a:bodyPr/>
          <a:lstStyle/>
          <a:p>
            <a:r>
              <a:rPr lang="en-US" smtClean="0"/>
              <a:t>Section 12.4: The vector nature of rotation</a:t>
            </a:r>
            <a:endParaRPr lang="en-US" dirty="0"/>
          </a:p>
        </p:txBody>
      </p:sp>
      <p:pic>
        <p:nvPicPr>
          <p:cNvPr id="3" name="Picture 2" descr="12_21_Figure.jpg"/>
          <p:cNvPicPr>
            <a:picLocks noChangeAspect="1"/>
          </p:cNvPicPr>
          <p:nvPr/>
        </p:nvPicPr>
        <p:blipFill rotWithShape="1">
          <a:blip r:embed="rId2">
            <a:extLst>
              <a:ext uri="{28A0092B-C50C-407E-A947-70E740481C1C}">
                <a14:useLocalDpi xmlns:a14="http://schemas.microsoft.com/office/drawing/2010/main" val="0"/>
              </a:ext>
            </a:extLst>
          </a:blip>
          <a:srcRect b="3099"/>
          <a:stretch/>
        </p:blipFill>
        <p:spPr>
          <a:xfrm>
            <a:off x="2077377" y="1780130"/>
            <a:ext cx="4989246" cy="3279036"/>
          </a:xfrm>
          <a:prstGeom prst="rect">
            <a:avLst/>
          </a:prstGeom>
        </p:spPr>
      </p:pic>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38</a:t>
            </a:fld>
            <a:endParaRPr lang="en-US" dirty="0"/>
          </a:p>
        </p:txBody>
      </p:sp>
    </p:spTree>
    <p:extLst>
      <p:ext uri="{BB962C8B-B14F-4D97-AF65-F5344CB8AC3E}">
        <p14:creationId xmlns:p14="http://schemas.microsoft.com/office/powerpoint/2010/main" val="53836544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0" y="1170432"/>
            <a:ext cx="9047437" cy="5422392"/>
          </a:xfrm>
        </p:spPr>
        <p:txBody>
          <a:bodyPr/>
          <a:lstStyle/>
          <a:p>
            <a:r>
              <a:rPr lang="en-US" dirty="0" smtClean="0"/>
              <a:t>The vector nature of rotational velocity is given by an axial vector defining the direction of rotation from the right-hand rule and a magnitude defining the speed of rotation.</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12.4: The vector nature of rotation</a:t>
            </a:r>
            <a:endParaRPr lang="en-US" dirty="0"/>
          </a:p>
        </p:txBody>
      </p:sp>
      <p:pic>
        <p:nvPicPr>
          <p:cNvPr id="10" name="Picture 9" descr="12_23_Figure.jpg"/>
          <p:cNvPicPr>
            <a:picLocks noChangeAspect="1"/>
          </p:cNvPicPr>
          <p:nvPr/>
        </p:nvPicPr>
        <p:blipFill rotWithShape="1">
          <a:blip r:embed="rId2">
            <a:extLst>
              <a:ext uri="{28A0092B-C50C-407E-A947-70E740481C1C}">
                <a14:useLocalDpi xmlns:a14="http://schemas.microsoft.com/office/drawing/2010/main" val="0"/>
              </a:ext>
            </a:extLst>
          </a:blip>
          <a:srcRect b="2799"/>
          <a:stretch/>
        </p:blipFill>
        <p:spPr>
          <a:xfrm>
            <a:off x="2098808" y="2631901"/>
            <a:ext cx="4641208" cy="4110777"/>
          </a:xfrm>
          <a:prstGeom prst="rect">
            <a:avLst/>
          </a:prstGeom>
        </p:spPr>
      </p:pic>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39</a:t>
            </a:fld>
            <a:endParaRPr lang="en-US" dirty="0"/>
          </a:p>
        </p:txBody>
      </p:sp>
    </p:spTree>
    <p:extLst>
      <p:ext uri="{BB962C8B-B14F-4D97-AF65-F5344CB8AC3E}">
        <p14:creationId xmlns:p14="http://schemas.microsoft.com/office/powerpoint/2010/main" val="257995872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12.1: Torque and angular momentum</a:t>
            </a:r>
            <a:endParaRPr lang="en-US" dirty="0"/>
          </a:p>
        </p:txBody>
      </p:sp>
      <p:sp>
        <p:nvSpPr>
          <p:cNvPr id="8" name="Content Placeholder 7"/>
          <p:cNvSpPr>
            <a:spLocks noGrp="1"/>
          </p:cNvSpPr>
          <p:nvPr>
            <p:ph idx="1"/>
          </p:nvPr>
        </p:nvSpPr>
        <p:spPr>
          <a:xfrm>
            <a:off x="-311486" y="1387274"/>
            <a:ext cx="5463038" cy="3782568"/>
          </a:xfrm>
        </p:spPr>
        <p:txBody>
          <a:bodyPr/>
          <a:lstStyle/>
          <a:p>
            <a:r>
              <a:rPr lang="en-US" sz="2400" dirty="0" smtClean="0"/>
              <a:t>To push a seesaw to lift a child seated on the opposite side as shown in the figure</a:t>
            </a:r>
            <a:r>
              <a:rPr lang="en-US" sz="2400" dirty="0"/>
              <a:t> </a:t>
            </a:r>
            <a:r>
              <a:rPr lang="en-US" sz="2400" dirty="0" smtClean="0"/>
              <a:t>with the least force, push</a:t>
            </a:r>
            <a:br>
              <a:rPr lang="en-US" sz="2400" dirty="0" smtClean="0"/>
            </a:br>
            <a:endParaRPr lang="en-US" sz="2400" dirty="0" smtClean="0"/>
          </a:p>
          <a:p>
            <a:pPr marL="971550" lvl="1" indent="-514350">
              <a:buClrTx/>
              <a:buFont typeface="+mj-lt"/>
              <a:buAutoNum type="arabicPeriod"/>
            </a:pPr>
            <a:r>
              <a:rPr lang="en-US" sz="2400" dirty="0" smtClean="0"/>
              <a:t>as far as possible from the pivot, </a:t>
            </a:r>
            <a:r>
              <a:rPr lang="en-US" sz="2400" i="1" dirty="0" smtClean="0"/>
              <a:t>and</a:t>
            </a:r>
            <a:r>
              <a:rPr lang="en-US" sz="2400" dirty="0" smtClean="0"/>
              <a:t> </a:t>
            </a:r>
          </a:p>
          <a:p>
            <a:pPr marL="971550" lvl="1" indent="-514350">
              <a:buClrTx/>
              <a:buFont typeface="+mj-lt"/>
              <a:buAutoNum type="arabicPeriod"/>
            </a:pPr>
            <a:r>
              <a:rPr lang="en-US" sz="2400" dirty="0" smtClean="0"/>
              <a:t>in a direction that is perpendicular to the seesaw.</a:t>
            </a:r>
            <a:br>
              <a:rPr lang="en-US" sz="2400" dirty="0" smtClean="0"/>
            </a:br>
            <a:endParaRPr lang="en-US" sz="2400" dirty="0" smtClean="0"/>
          </a:p>
          <a:p>
            <a:r>
              <a:rPr lang="en-US" sz="2400" dirty="0" smtClean="0"/>
              <a:t>Why are these the most effective ways to push the seesaw?</a:t>
            </a:r>
          </a:p>
        </p:txBody>
      </p:sp>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4</a:t>
            </a:fld>
            <a:endParaRPr lang="en-US" dirty="0"/>
          </a:p>
        </p:txBody>
      </p:sp>
      <p:pic>
        <p:nvPicPr>
          <p:cNvPr id="10" name="Picture 9" descr="12_02_Figure.jpg"/>
          <p:cNvPicPr>
            <a:picLocks noChangeAspect="1"/>
          </p:cNvPicPr>
          <p:nvPr/>
        </p:nvPicPr>
        <p:blipFill rotWithShape="1">
          <a:blip r:embed="rId2">
            <a:extLst>
              <a:ext uri="{28A0092B-C50C-407E-A947-70E740481C1C}">
                <a14:useLocalDpi xmlns:a14="http://schemas.microsoft.com/office/drawing/2010/main" val="0"/>
              </a:ext>
            </a:extLst>
          </a:blip>
          <a:srcRect b="2664"/>
          <a:stretch/>
        </p:blipFill>
        <p:spPr>
          <a:xfrm>
            <a:off x="5006024" y="1329228"/>
            <a:ext cx="4023360" cy="5273286"/>
          </a:xfrm>
          <a:prstGeom prst="rect">
            <a:avLst/>
          </a:prstGeom>
        </p:spPr>
      </p:pic>
    </p:spTree>
    <p:extLst>
      <p:ext uri="{BB962C8B-B14F-4D97-AF65-F5344CB8AC3E}">
        <p14:creationId xmlns:p14="http://schemas.microsoft.com/office/powerpoint/2010/main" val="13472522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Section Goals</a:t>
            </a:r>
          </a:p>
        </p:txBody>
      </p:sp>
      <p:sp>
        <p:nvSpPr>
          <p:cNvPr id="8" name="Content Placeholder 7"/>
          <p:cNvSpPr>
            <a:spLocks noGrp="1"/>
          </p:cNvSpPr>
          <p:nvPr>
            <p:ph idx="1"/>
          </p:nvPr>
        </p:nvSpPr>
        <p:spPr/>
        <p:txBody>
          <a:bodyPr/>
          <a:lstStyle/>
          <a:p>
            <a:pPr marL="0" indent="0">
              <a:buNone/>
            </a:pPr>
            <a:r>
              <a:rPr lang="en-US" dirty="0"/>
              <a:t>You will learn to</a:t>
            </a:r>
          </a:p>
          <a:p>
            <a:r>
              <a:rPr lang="en-US" dirty="0"/>
              <a:t>Apply Newton’s Second Law for rotation to the rotational motion of extended objects.</a:t>
            </a:r>
          </a:p>
          <a:p>
            <a:r>
              <a:rPr lang="en-US" dirty="0" smtClean="0"/>
              <a:t>Establish </a:t>
            </a:r>
            <a:r>
              <a:rPr lang="en-US" dirty="0"/>
              <a:t>the conditions under which rotational angular momentum is conserved.</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a:t>Section 12.5: Conservation of angular momentum</a:t>
            </a:r>
          </a:p>
        </p:txBody>
      </p:sp>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40</a:t>
            </a:fld>
            <a:endParaRPr lang="en-US" dirty="0"/>
          </a:p>
        </p:txBody>
      </p:sp>
    </p:spTree>
    <p:extLst>
      <p:ext uri="{BB962C8B-B14F-4D97-AF65-F5344CB8AC3E}">
        <p14:creationId xmlns:p14="http://schemas.microsoft.com/office/powerpoint/2010/main" val="127762349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12_29_Figure.jpg"/>
          <p:cNvPicPr>
            <a:picLocks noChangeAspect="1"/>
          </p:cNvPicPr>
          <p:nvPr/>
        </p:nvPicPr>
        <p:blipFill rotWithShape="1">
          <a:blip r:embed="rId3">
            <a:extLst>
              <a:ext uri="{28A0092B-C50C-407E-A947-70E740481C1C}">
                <a14:useLocalDpi xmlns:a14="http://schemas.microsoft.com/office/drawing/2010/main" val="0"/>
              </a:ext>
            </a:extLst>
          </a:blip>
          <a:srcRect b="2935"/>
          <a:stretch/>
        </p:blipFill>
        <p:spPr>
          <a:xfrm>
            <a:off x="5070745" y="2134598"/>
            <a:ext cx="4023360" cy="3845180"/>
          </a:xfrm>
          <a:prstGeom prst="rect">
            <a:avLst/>
          </a:prstGeom>
        </p:spPr>
      </p:pic>
      <p:sp>
        <p:nvSpPr>
          <p:cNvPr id="8" name="Content Placeholder 7"/>
          <p:cNvSpPr>
            <a:spLocks noGrp="1"/>
          </p:cNvSpPr>
          <p:nvPr>
            <p:ph idx="1"/>
          </p:nvPr>
        </p:nvSpPr>
        <p:spPr/>
        <p:txBody>
          <a:bodyPr/>
          <a:lstStyle/>
          <a:p>
            <a:r>
              <a:rPr lang="en-US" dirty="0" smtClean="0"/>
              <a:t>Consider the situation shown in the figure below: A force     is exerted on a particle constrained to move in a circle. </a:t>
            </a:r>
          </a:p>
          <a:p>
            <a:r>
              <a:rPr lang="en-US" dirty="0" smtClean="0"/>
              <a:t>The magnitude of the torque</a:t>
            </a:r>
            <a:br>
              <a:rPr lang="en-US" dirty="0" smtClean="0"/>
            </a:br>
            <a:r>
              <a:rPr lang="en-US" dirty="0" smtClean="0"/>
              <a:t>caused by     is:</a:t>
            </a:r>
          </a:p>
          <a:p>
            <a:pPr marL="909638" indent="0">
              <a:buNone/>
            </a:pPr>
            <a:r>
              <a:rPr lang="en-US" i="1" dirty="0" smtClean="0"/>
              <a:t>τ</a:t>
            </a:r>
            <a:r>
              <a:rPr lang="en-US" dirty="0" smtClean="0"/>
              <a:t> ≡ </a:t>
            </a:r>
            <a:r>
              <a:rPr lang="en-US" i="1" dirty="0" smtClean="0"/>
              <a:t>rF</a:t>
            </a:r>
            <a:r>
              <a:rPr lang="en-US" dirty="0" smtClean="0"/>
              <a:t> sin </a:t>
            </a:r>
            <a:r>
              <a:rPr lang="en-US" i="1" dirty="0" smtClean="0"/>
              <a:t>θ</a:t>
            </a:r>
            <a:r>
              <a:rPr lang="en-US" dirty="0" smtClean="0"/>
              <a:t> = </a:t>
            </a:r>
            <a:r>
              <a:rPr lang="en-US" i="1" dirty="0" smtClean="0"/>
              <a:t>r</a:t>
            </a:r>
            <a:r>
              <a:rPr lang="en-US" baseline="-25000" dirty="0" smtClean="0">
                <a:sym typeface="Symbol"/>
              </a:rPr>
              <a:t></a:t>
            </a:r>
            <a:r>
              <a:rPr lang="en-US" i="1" dirty="0" smtClean="0"/>
              <a:t>F</a:t>
            </a:r>
            <a:r>
              <a:rPr lang="en-US" dirty="0" smtClean="0"/>
              <a:t> = </a:t>
            </a:r>
            <a:r>
              <a:rPr lang="en-US" i="1" dirty="0" smtClean="0"/>
              <a:t>rF</a:t>
            </a:r>
            <a:r>
              <a:rPr lang="en-US" baseline="-25000" dirty="0" smtClean="0">
                <a:sym typeface="Symbol"/>
              </a:rPr>
              <a:t></a:t>
            </a:r>
            <a:endParaRPr lang="en-US" dirty="0" smtClean="0"/>
          </a:p>
          <a:p>
            <a:r>
              <a:rPr lang="en-US" dirty="0" smtClean="0"/>
              <a:t>SI units of torque are N · m.</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12.5: Conservation of angular momentum</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989795069"/>
              </p:ext>
            </p:extLst>
          </p:nvPr>
        </p:nvGraphicFramePr>
        <p:xfrm>
          <a:off x="1596916" y="1634278"/>
          <a:ext cx="304800" cy="381000"/>
        </p:xfrm>
        <a:graphic>
          <a:graphicData uri="http://schemas.openxmlformats.org/presentationml/2006/ole">
            <mc:AlternateContent xmlns:mc="http://schemas.openxmlformats.org/markup-compatibility/2006">
              <mc:Choice xmlns:v="urn:schemas-microsoft-com:vml" Requires="v">
                <p:oleObj spid="_x0000_s532290" name="Equation" r:id="rId4" imgW="304800" imgH="381000" progId="Equation.3">
                  <p:embed/>
                </p:oleObj>
              </mc:Choice>
              <mc:Fallback>
                <p:oleObj name="Equation" r:id="rId4" imgW="304800" imgH="381000" progId="Equation.3">
                  <p:embed/>
                  <p:pic>
                    <p:nvPicPr>
                      <p:cNvPr id="0" name=""/>
                      <p:cNvPicPr>
                        <a:picLocks noChangeAspect="1" noChangeArrowheads="1"/>
                      </p:cNvPicPr>
                      <p:nvPr/>
                    </p:nvPicPr>
                    <p:blipFill>
                      <a:blip r:embed="rId5"/>
                      <a:srcRect/>
                      <a:stretch>
                        <a:fillRect/>
                      </a:stretch>
                    </p:blipFill>
                    <p:spPr bwMode="auto">
                      <a:xfrm>
                        <a:off x="1596916" y="1634278"/>
                        <a:ext cx="304800" cy="381000"/>
                      </a:xfrm>
                      <a:prstGeom prst="rect">
                        <a:avLst/>
                      </a:prstGeom>
                      <a:noFill/>
                      <a:ln>
                        <a:noFill/>
                      </a:ln>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827320848"/>
              </p:ext>
            </p:extLst>
          </p:nvPr>
        </p:nvGraphicFramePr>
        <p:xfrm>
          <a:off x="2262379" y="3014733"/>
          <a:ext cx="304800" cy="381000"/>
        </p:xfrm>
        <a:graphic>
          <a:graphicData uri="http://schemas.openxmlformats.org/presentationml/2006/ole">
            <mc:AlternateContent xmlns:mc="http://schemas.openxmlformats.org/markup-compatibility/2006">
              <mc:Choice xmlns:v="urn:schemas-microsoft-com:vml" Requires="v">
                <p:oleObj spid="_x0000_s532291" name="Equation" r:id="rId6" imgW="304800" imgH="381000" progId="Equation.3">
                  <p:embed/>
                </p:oleObj>
              </mc:Choice>
              <mc:Fallback>
                <p:oleObj name="Equation" r:id="rId6" imgW="304800" imgH="381000" progId="Equation.3">
                  <p:embed/>
                  <p:pic>
                    <p:nvPicPr>
                      <p:cNvPr id="0" name=""/>
                      <p:cNvPicPr>
                        <a:picLocks noChangeAspect="1" noChangeArrowheads="1"/>
                      </p:cNvPicPr>
                      <p:nvPr/>
                    </p:nvPicPr>
                    <p:blipFill>
                      <a:blip r:embed="rId5"/>
                      <a:srcRect/>
                      <a:stretch>
                        <a:fillRect/>
                      </a:stretch>
                    </p:blipFill>
                    <p:spPr bwMode="auto">
                      <a:xfrm>
                        <a:off x="2262379" y="3014733"/>
                        <a:ext cx="304800" cy="381000"/>
                      </a:xfrm>
                      <a:prstGeom prst="rect">
                        <a:avLst/>
                      </a:prstGeom>
                      <a:noFill/>
                      <a:ln>
                        <a:noFill/>
                      </a:ln>
                      <a:extLst/>
                    </p:spPr>
                  </p:pic>
                </p:oleObj>
              </mc:Fallback>
            </mc:AlternateContent>
          </a:graphicData>
        </a:graphic>
      </p:graphicFrame>
      <p:sp>
        <p:nvSpPr>
          <p:cNvPr id="11"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41</a:t>
            </a:fld>
            <a:endParaRPr lang="en-US" dirty="0"/>
          </a:p>
        </p:txBody>
      </p:sp>
    </p:spTree>
    <p:extLst>
      <p:ext uri="{BB962C8B-B14F-4D97-AF65-F5344CB8AC3E}">
        <p14:creationId xmlns:p14="http://schemas.microsoft.com/office/powerpoint/2010/main" val="91236721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dirty="0" smtClean="0"/>
              <a:t>The tangential component of force </a:t>
            </a:r>
            <a:r>
              <a:rPr lang="en-US" i="1" dirty="0" smtClean="0"/>
              <a:t>F</a:t>
            </a:r>
            <a:r>
              <a:rPr lang="en-US" baseline="-25000" dirty="0" smtClean="0">
                <a:sym typeface="Symbol"/>
              </a:rPr>
              <a:t></a:t>
            </a:r>
            <a:r>
              <a:rPr lang="en-US" dirty="0" smtClean="0"/>
              <a:t> = |</a:t>
            </a:r>
            <a:r>
              <a:rPr lang="en-US" i="1" dirty="0" smtClean="0"/>
              <a:t>F</a:t>
            </a:r>
            <a:r>
              <a:rPr lang="en-US" i="1" baseline="-25000" dirty="0" smtClean="0"/>
              <a:t>t</a:t>
            </a:r>
            <a:r>
              <a:rPr lang="en-US" dirty="0" smtClean="0"/>
              <a:t>| causes the particle to have a tangential acceleration (</a:t>
            </a:r>
            <a:r>
              <a:rPr lang="en-US" i="1" dirty="0" smtClean="0"/>
              <a:t>a</a:t>
            </a:r>
            <a:r>
              <a:rPr lang="en-US" i="1" baseline="-25000" dirty="0" smtClean="0"/>
              <a:t>t</a:t>
            </a:r>
            <a:r>
              <a:rPr lang="en-US" dirty="0" smtClean="0"/>
              <a:t>) given by</a:t>
            </a:r>
          </a:p>
          <a:p>
            <a:pPr marL="0" indent="0" algn="ctr">
              <a:buNone/>
            </a:pPr>
            <a:r>
              <a:rPr lang="en-US" i="1" dirty="0" smtClean="0"/>
              <a:t>F</a:t>
            </a:r>
            <a:r>
              <a:rPr lang="en-US" i="1" baseline="-25000" dirty="0" smtClean="0"/>
              <a:t>t</a:t>
            </a:r>
            <a:r>
              <a:rPr lang="en-US" dirty="0" smtClean="0"/>
              <a:t> = </a:t>
            </a:r>
            <a:r>
              <a:rPr lang="en-US" i="1" dirty="0" smtClean="0"/>
              <a:t>ma</a:t>
            </a:r>
            <a:r>
              <a:rPr lang="en-US" i="1" baseline="-25000" dirty="0" smtClean="0"/>
              <a:t>t</a:t>
            </a:r>
            <a:endParaRPr lang="en-US" baseline="-25000" dirty="0" smtClean="0"/>
          </a:p>
          <a:p>
            <a:r>
              <a:rPr lang="en-US" dirty="0" smtClean="0"/>
              <a:t>Combining equations 12.1 and 12.2 and using the relations </a:t>
            </a:r>
            <a:r>
              <a:rPr lang="en-US" i="1" dirty="0" err="1" smtClean="0"/>
              <a:t>s</a:t>
            </a:r>
            <a:r>
              <a:rPr lang="en-US" i="1" baseline="-25000" dirty="0" err="1" smtClean="0"/>
              <a:t>t</a:t>
            </a:r>
            <a:r>
              <a:rPr lang="en-US" dirty="0" smtClean="0"/>
              <a:t> </a:t>
            </a:r>
            <a:r>
              <a:rPr lang="en-US" dirty="0"/>
              <a:t>= </a:t>
            </a:r>
            <a:r>
              <a:rPr lang="en-US" i="1" dirty="0" err="1" smtClean="0"/>
              <a:t>r</a:t>
            </a:r>
            <a:r>
              <a:rPr lang="en-US" i="1" dirty="0" err="1">
                <a:latin typeface="Symbol" charset="2"/>
                <a:cs typeface="Symbol" charset="2"/>
                <a:sym typeface="Symbol"/>
              </a:rPr>
              <a:t>q</a:t>
            </a:r>
            <a:r>
              <a:rPr lang="en-US" i="1" baseline="-25000" dirty="0" err="1" smtClean="0"/>
              <a:t>t</a:t>
            </a:r>
            <a:r>
              <a:rPr lang="en-US" dirty="0" smtClean="0"/>
              <a:t> and </a:t>
            </a:r>
            <a:r>
              <a:rPr lang="en-US" i="1" dirty="0" err="1" smtClean="0"/>
              <a:t>v</a:t>
            </a:r>
            <a:r>
              <a:rPr lang="en-US" i="1" baseline="-25000" dirty="0" err="1" smtClean="0"/>
              <a:t>t</a:t>
            </a:r>
            <a:r>
              <a:rPr lang="en-US" dirty="0" smtClean="0"/>
              <a:t> </a:t>
            </a:r>
            <a:r>
              <a:rPr lang="en-US" dirty="0"/>
              <a:t>= </a:t>
            </a:r>
            <a:r>
              <a:rPr lang="en-US" i="1" dirty="0" err="1" smtClean="0"/>
              <a:t>r</a:t>
            </a:r>
            <a:r>
              <a:rPr lang="en-US" i="1" dirty="0" err="1" smtClean="0">
                <a:latin typeface="Symbol" charset="2"/>
                <a:cs typeface="Symbol" charset="2"/>
              </a:rPr>
              <a:t>w</a:t>
            </a:r>
            <a:r>
              <a:rPr lang="en-US" i="1" baseline="-25000" dirty="0" err="1" smtClean="0"/>
              <a:t>t</a:t>
            </a:r>
            <a:r>
              <a:rPr lang="en-US" dirty="0" smtClean="0"/>
              <a:t> and </a:t>
            </a:r>
            <a:r>
              <a:rPr lang="en-US" i="1" dirty="0"/>
              <a:t>a</a:t>
            </a:r>
            <a:r>
              <a:rPr lang="en-US" i="1" baseline="-25000" dirty="0"/>
              <a:t>t</a:t>
            </a:r>
            <a:r>
              <a:rPr lang="en-US" dirty="0" smtClean="0"/>
              <a:t> = </a:t>
            </a:r>
            <a:r>
              <a:rPr lang="en-US" i="1" dirty="0" smtClean="0"/>
              <a:t>r</a:t>
            </a:r>
            <a:r>
              <a:rPr lang="en-US" i="1" dirty="0" smtClean="0">
                <a:sym typeface="Symbol"/>
              </a:rPr>
              <a:t></a:t>
            </a:r>
            <a:r>
              <a:rPr lang="en-US" i="1" baseline="-25000" dirty="0" smtClean="0"/>
              <a:t>t</a:t>
            </a:r>
            <a:r>
              <a:rPr lang="en-US" dirty="0" smtClean="0"/>
              <a:t> we obtain</a:t>
            </a:r>
          </a:p>
          <a:p>
            <a:endParaRPr lang="en-US" dirty="0" smtClean="0"/>
          </a:p>
          <a:p>
            <a:pPr marL="0" indent="0" algn="ctr">
              <a:buNone/>
            </a:pPr>
            <a:r>
              <a:rPr lang="en-US" i="1" dirty="0" smtClean="0"/>
              <a:t>τ</a:t>
            </a:r>
            <a:r>
              <a:rPr lang="en-US" i="1" baseline="-25000" dirty="0" smtClean="0">
                <a:sym typeface="Symbol"/>
              </a:rPr>
              <a:t></a:t>
            </a:r>
            <a:r>
              <a:rPr lang="en-US" dirty="0" smtClean="0"/>
              <a:t> = </a:t>
            </a:r>
            <a:r>
              <a:rPr lang="en-US" i="1" dirty="0" smtClean="0"/>
              <a:t>rm</a:t>
            </a:r>
            <a:r>
              <a:rPr lang="en-US" dirty="0" smtClean="0"/>
              <a:t>(</a:t>
            </a:r>
            <a:r>
              <a:rPr lang="en-US" i="1" dirty="0" smtClean="0"/>
              <a:t>r</a:t>
            </a:r>
            <a:r>
              <a:rPr lang="en-US" i="1" dirty="0" smtClean="0">
                <a:sym typeface="Symbol"/>
              </a:rPr>
              <a:t></a:t>
            </a:r>
            <a:r>
              <a:rPr lang="en-US" i="1" baseline="-25000" dirty="0" smtClean="0">
                <a:sym typeface="Symbol"/>
              </a:rPr>
              <a:t></a:t>
            </a:r>
            <a:r>
              <a:rPr lang="en-US" dirty="0" smtClean="0"/>
              <a:t>) = </a:t>
            </a:r>
            <a:r>
              <a:rPr lang="en-US" i="1" dirty="0" smtClean="0"/>
              <a:t>mr</a:t>
            </a:r>
            <a:r>
              <a:rPr lang="en-US" baseline="30000" dirty="0" smtClean="0"/>
              <a:t>2</a:t>
            </a:r>
            <a:r>
              <a:rPr lang="en-US" dirty="0" smtClean="0"/>
              <a:t> </a:t>
            </a:r>
            <a:r>
              <a:rPr lang="en-US" i="1" dirty="0" smtClean="0">
                <a:sym typeface="Symbol"/>
              </a:rPr>
              <a:t></a:t>
            </a:r>
            <a:r>
              <a:rPr lang="en-US" i="1" baseline="-25000" dirty="0" smtClean="0">
                <a:sym typeface="Symbol"/>
              </a:rPr>
              <a:t></a:t>
            </a:r>
          </a:p>
          <a:p>
            <a:pPr marL="0" indent="0" algn="ctr">
              <a:buNone/>
            </a:pPr>
            <a:endParaRPr lang="en-US" i="1" baseline="-25000" dirty="0" smtClean="0">
              <a:sym typeface="Symbol"/>
            </a:endParaRPr>
          </a:p>
          <a:p>
            <a:pPr marL="0" indent="0" algn="ctr">
              <a:buNone/>
            </a:pPr>
            <a:endParaRPr lang="en-US" i="1" baseline="-25000" dirty="0">
              <a:sym typeface="Symbol"/>
            </a:endParaRPr>
          </a:p>
          <a:p>
            <a:pPr marL="0" indent="0" algn="ctr">
              <a:buNone/>
            </a:pPr>
            <a:endParaRPr lang="en-US" i="1" baseline="-25000" dirty="0" smtClean="0">
              <a:sym typeface="Symbol"/>
            </a:endParaRPr>
          </a:p>
          <a:p>
            <a:pPr marL="0" indent="0" algn="ctr">
              <a:buNone/>
            </a:pPr>
            <a:r>
              <a:rPr lang="en-US" dirty="0" smtClean="0"/>
              <a:t>where </a:t>
            </a:r>
            <a:r>
              <a:rPr lang="en-US" i="1" dirty="0" smtClean="0"/>
              <a:t>I</a:t>
            </a:r>
            <a:r>
              <a:rPr lang="en-US" dirty="0" smtClean="0"/>
              <a:t> = </a:t>
            </a:r>
            <a:r>
              <a:rPr lang="en-US" i="1" dirty="0" smtClean="0"/>
              <a:t>mr</a:t>
            </a:r>
            <a:r>
              <a:rPr lang="en-US" baseline="30000" dirty="0" smtClean="0"/>
              <a:t>2</a:t>
            </a:r>
            <a:r>
              <a:rPr lang="en-US" dirty="0" smtClean="0"/>
              <a:t> is the rotational inertia of the particle</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12.5: Conservation of angular momentum</a:t>
            </a:r>
            <a:endParaRPr lang="en-US" dirty="0"/>
          </a:p>
        </p:txBody>
      </p:sp>
      <p:sp>
        <p:nvSpPr>
          <p:cNvPr id="5"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42</a:t>
            </a:fld>
            <a:endParaRPr lang="en-US" dirty="0"/>
          </a:p>
        </p:txBody>
      </p:sp>
      <p:pic>
        <p:nvPicPr>
          <p:cNvPr id="6" name="Picture 5" descr="11_24_FigureB.jpg"/>
          <p:cNvPicPr>
            <a:picLocks noChangeAspect="1"/>
          </p:cNvPicPr>
          <p:nvPr/>
        </p:nvPicPr>
        <p:blipFill rotWithShape="1">
          <a:blip r:embed="rId3">
            <a:extLst>
              <a:ext uri="{28A0092B-C50C-407E-A947-70E740481C1C}">
                <a14:useLocalDpi xmlns:a14="http://schemas.microsoft.com/office/drawing/2010/main" val="0"/>
              </a:ext>
            </a:extLst>
          </a:blip>
          <a:srcRect t="11366" b="7387"/>
          <a:stretch/>
        </p:blipFill>
        <p:spPr>
          <a:xfrm>
            <a:off x="6321815" y="4051006"/>
            <a:ext cx="2560320" cy="2037123"/>
          </a:xfrm>
          <a:prstGeom prst="rect">
            <a:avLst/>
          </a:prstGeom>
        </p:spPr>
      </p:pic>
      <p:grpSp>
        <p:nvGrpSpPr>
          <p:cNvPr id="4" name="Group 3"/>
          <p:cNvGrpSpPr/>
          <p:nvPr/>
        </p:nvGrpSpPr>
        <p:grpSpPr>
          <a:xfrm>
            <a:off x="240245" y="3980586"/>
            <a:ext cx="2496245" cy="2111198"/>
            <a:chOff x="240245" y="3980586"/>
            <a:chExt cx="2496245" cy="2111198"/>
          </a:xfrm>
        </p:grpSpPr>
        <p:pic>
          <p:nvPicPr>
            <p:cNvPr id="7" name="Picture 6" descr="11_22_FigureB.jpg"/>
            <p:cNvPicPr>
              <a:picLocks noChangeAspect="1"/>
            </p:cNvPicPr>
            <p:nvPr/>
          </p:nvPicPr>
          <p:blipFill rotWithShape="1">
            <a:blip r:embed="rId4">
              <a:extLst>
                <a:ext uri="{28A0092B-C50C-407E-A947-70E740481C1C}">
                  <a14:useLocalDpi xmlns:a14="http://schemas.microsoft.com/office/drawing/2010/main" val="0"/>
                </a:ext>
              </a:extLst>
            </a:blip>
            <a:srcRect t="18303" r="18428" b="2527"/>
            <a:stretch/>
          </p:blipFill>
          <p:spPr>
            <a:xfrm>
              <a:off x="240245" y="4051590"/>
              <a:ext cx="2378405" cy="2040194"/>
            </a:xfrm>
            <a:prstGeom prst="rect">
              <a:avLst/>
            </a:prstGeom>
          </p:spPr>
        </p:pic>
        <p:sp>
          <p:nvSpPr>
            <p:cNvPr id="3" name="Freeform 2"/>
            <p:cNvSpPr/>
            <p:nvPr/>
          </p:nvSpPr>
          <p:spPr>
            <a:xfrm>
              <a:off x="746315" y="3980586"/>
              <a:ext cx="1990175" cy="864206"/>
            </a:xfrm>
            <a:custGeom>
              <a:avLst/>
              <a:gdLst>
                <a:gd name="connsiteX0" fmla="*/ 0 w 1990175"/>
                <a:gd name="connsiteY0" fmla="*/ 0 h 864206"/>
                <a:gd name="connsiteX1" fmla="*/ 1990175 w 1990175"/>
                <a:gd name="connsiteY1" fmla="*/ 52376 h 864206"/>
                <a:gd name="connsiteX2" fmla="*/ 1911615 w 1990175"/>
                <a:gd name="connsiteY2" fmla="*/ 733266 h 864206"/>
                <a:gd name="connsiteX3" fmla="*/ 1387885 w 1990175"/>
                <a:gd name="connsiteY3" fmla="*/ 864206 h 864206"/>
                <a:gd name="connsiteX4" fmla="*/ 1086740 w 1990175"/>
                <a:gd name="connsiteY4" fmla="*/ 785642 h 864206"/>
                <a:gd name="connsiteX5" fmla="*/ 851062 w 1990175"/>
                <a:gd name="connsiteY5" fmla="*/ 405915 h 864206"/>
                <a:gd name="connsiteX6" fmla="*/ 432078 w 1990175"/>
                <a:gd name="connsiteY6" fmla="*/ 261881 h 864206"/>
                <a:gd name="connsiteX7" fmla="*/ 170213 w 1990175"/>
                <a:gd name="connsiteY7" fmla="*/ 222599 h 864206"/>
                <a:gd name="connsiteX8" fmla="*/ 183306 w 1990175"/>
                <a:gd name="connsiteY8" fmla="*/ 0 h 86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0175" h="864206">
                  <a:moveTo>
                    <a:pt x="0" y="0"/>
                  </a:moveTo>
                  <a:lnTo>
                    <a:pt x="1990175" y="52376"/>
                  </a:lnTo>
                  <a:lnTo>
                    <a:pt x="1911615" y="733266"/>
                  </a:lnTo>
                  <a:lnTo>
                    <a:pt x="1387885" y="864206"/>
                  </a:lnTo>
                  <a:lnTo>
                    <a:pt x="1086740" y="785642"/>
                  </a:lnTo>
                  <a:lnTo>
                    <a:pt x="851062" y="405915"/>
                  </a:lnTo>
                  <a:lnTo>
                    <a:pt x="432078" y="261881"/>
                  </a:lnTo>
                  <a:lnTo>
                    <a:pt x="170213" y="222599"/>
                  </a:lnTo>
                  <a:lnTo>
                    <a:pt x="183306" y="0"/>
                  </a:lnTo>
                </a:path>
              </a:pathLst>
            </a:custGeom>
            <a:solidFill>
              <a:srgbClr val="FFFFFF"/>
            </a:solidFill>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grpSp>
      <p:graphicFrame>
        <p:nvGraphicFramePr>
          <p:cNvPr id="10" name="Object 9"/>
          <p:cNvGraphicFramePr>
            <a:graphicFrameLocks noChangeAspect="1"/>
          </p:cNvGraphicFramePr>
          <p:nvPr>
            <p:extLst>
              <p:ext uri="{D42A27DB-BD31-4B8C-83A1-F6EECF244321}">
                <p14:modId xmlns:p14="http://schemas.microsoft.com/office/powerpoint/2010/main" val="2996725182"/>
              </p:ext>
            </p:extLst>
          </p:nvPr>
        </p:nvGraphicFramePr>
        <p:xfrm>
          <a:off x="3797300" y="5346700"/>
          <a:ext cx="1104900" cy="495300"/>
        </p:xfrm>
        <a:graphic>
          <a:graphicData uri="http://schemas.openxmlformats.org/presentationml/2006/ole">
            <mc:AlternateContent xmlns:mc="http://schemas.openxmlformats.org/markup-compatibility/2006">
              <mc:Choice xmlns:v="urn:schemas-microsoft-com:vml" Requires="v">
                <p:oleObj spid="_x0000_s1113232" name="Equation" r:id="rId5" imgW="1104900" imgH="495300" progId="Equation.3">
                  <p:embed/>
                </p:oleObj>
              </mc:Choice>
              <mc:Fallback>
                <p:oleObj name="Equation" r:id="rId5" imgW="1104900" imgH="495300" progId="Equation.3">
                  <p:embed/>
                  <p:pic>
                    <p:nvPicPr>
                      <p:cNvPr id="0" name=""/>
                      <p:cNvPicPr>
                        <a:picLocks noChangeAspect="1" noChangeArrowheads="1"/>
                      </p:cNvPicPr>
                      <p:nvPr/>
                    </p:nvPicPr>
                    <p:blipFill>
                      <a:blip r:embed="rId6"/>
                      <a:srcRect/>
                      <a:stretch>
                        <a:fillRect/>
                      </a:stretch>
                    </p:blipFill>
                    <p:spPr bwMode="auto">
                      <a:xfrm>
                        <a:off x="3797300" y="5346700"/>
                        <a:ext cx="1104900" cy="495300"/>
                      </a:xfrm>
                      <a:prstGeom prst="rect">
                        <a:avLst/>
                      </a:prstGeom>
                      <a:noFill/>
                      <a:ln>
                        <a:noFill/>
                      </a:ln>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893299176"/>
              </p:ext>
            </p:extLst>
          </p:nvPr>
        </p:nvGraphicFramePr>
        <p:xfrm>
          <a:off x="3843338" y="4032250"/>
          <a:ext cx="1028700" cy="495300"/>
        </p:xfrm>
        <a:graphic>
          <a:graphicData uri="http://schemas.openxmlformats.org/presentationml/2006/ole">
            <mc:AlternateContent xmlns:mc="http://schemas.openxmlformats.org/markup-compatibility/2006">
              <mc:Choice xmlns:v="urn:schemas-microsoft-com:vml" Requires="v">
                <p:oleObj spid="_x0000_s1113233" name="Equation" r:id="rId7" imgW="1028700" imgH="495300" progId="Equation.3">
                  <p:embed/>
                </p:oleObj>
              </mc:Choice>
              <mc:Fallback>
                <p:oleObj name="Equation" r:id="rId7" imgW="1028700" imgH="495300" progId="Equation.3">
                  <p:embed/>
                  <p:pic>
                    <p:nvPicPr>
                      <p:cNvPr id="0" name=""/>
                      <p:cNvPicPr>
                        <a:picLocks noChangeAspect="1" noChangeArrowheads="1"/>
                      </p:cNvPicPr>
                      <p:nvPr/>
                    </p:nvPicPr>
                    <p:blipFill>
                      <a:blip r:embed="rId8"/>
                      <a:srcRect/>
                      <a:stretch>
                        <a:fillRect/>
                      </a:stretch>
                    </p:blipFill>
                    <p:spPr bwMode="auto">
                      <a:xfrm>
                        <a:off x="3843338" y="4032250"/>
                        <a:ext cx="1028700" cy="495300"/>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10997534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12.5: Conservation of angular momentum</a:t>
            </a:r>
            <a:endParaRPr lang="en-US" dirty="0"/>
          </a:p>
        </p:txBody>
      </p:sp>
      <p:sp>
        <p:nvSpPr>
          <p:cNvPr id="4" name="Content Placeholder 3"/>
          <p:cNvSpPr>
            <a:spLocks noGrp="1"/>
          </p:cNvSpPr>
          <p:nvPr>
            <p:ph idx="1"/>
          </p:nvPr>
        </p:nvSpPr>
        <p:spPr>
          <a:xfrm>
            <a:off x="365124" y="1170432"/>
            <a:ext cx="4675014" cy="5422392"/>
          </a:xfrm>
        </p:spPr>
        <p:txBody>
          <a:bodyPr/>
          <a:lstStyle/>
          <a:p>
            <a:r>
              <a:rPr lang="en-US" dirty="0"/>
              <a:t>Now let us consider the case of an extended object.</a:t>
            </a:r>
          </a:p>
          <a:p>
            <a:r>
              <a:rPr lang="en-US" dirty="0"/>
              <a:t>Imagine breaking down the object into small particles of inertia </a:t>
            </a:r>
            <a:r>
              <a:rPr lang="en-US" i="1" dirty="0" smtClean="0">
                <a:sym typeface="Symbol"/>
              </a:rPr>
              <a:t></a:t>
            </a:r>
            <a:r>
              <a:rPr lang="en-US" i="1" dirty="0" smtClean="0"/>
              <a:t>m</a:t>
            </a:r>
            <a:r>
              <a:rPr lang="en-US" i="1" baseline="-25000" dirty="0" smtClean="0"/>
              <a:t>n</a:t>
            </a:r>
            <a:r>
              <a:rPr lang="en-US" dirty="0"/>
              <a:t>, as shown in the figure. </a:t>
            </a:r>
          </a:p>
          <a:p>
            <a:r>
              <a:rPr lang="en-US" dirty="0"/>
              <a:t>Let each particle be subject to a torque </a:t>
            </a:r>
            <a:r>
              <a:rPr lang="en-US" i="1" dirty="0" smtClean="0">
                <a:sym typeface="Symbol"/>
              </a:rPr>
              <a:t></a:t>
            </a:r>
            <a:r>
              <a:rPr lang="en-US" i="1" baseline="-25000" dirty="0" smtClean="0"/>
              <a:t>n</a:t>
            </a:r>
            <a:r>
              <a:rPr lang="en-US" i="1" baseline="-25000" dirty="0" smtClean="0">
                <a:sym typeface="Symbol"/>
              </a:rPr>
              <a:t></a:t>
            </a:r>
            <a:r>
              <a:rPr lang="en-US" dirty="0" smtClean="0"/>
              <a:t>. </a:t>
            </a:r>
            <a:endParaRPr lang="en-US" dirty="0"/>
          </a:p>
          <a:p>
            <a:r>
              <a:rPr lang="en-US" dirty="0"/>
              <a:t>Using Eq. 12.4 we can write</a:t>
            </a:r>
            <a:r>
              <a:rPr lang="en-US" dirty="0" smtClean="0"/>
              <a:t>,</a:t>
            </a:r>
          </a:p>
        </p:txBody>
      </p:sp>
      <p:pic>
        <p:nvPicPr>
          <p:cNvPr id="5" name="Picture 4" descr="12_30_Figure.jpg"/>
          <p:cNvPicPr>
            <a:picLocks noChangeAspect="1"/>
          </p:cNvPicPr>
          <p:nvPr/>
        </p:nvPicPr>
        <p:blipFill rotWithShape="1">
          <a:blip r:embed="rId3">
            <a:extLst>
              <a:ext uri="{28A0092B-C50C-407E-A947-70E740481C1C}">
                <a14:useLocalDpi xmlns:a14="http://schemas.microsoft.com/office/drawing/2010/main" val="0"/>
              </a:ext>
            </a:extLst>
          </a:blip>
          <a:srcRect b="2799"/>
          <a:stretch/>
        </p:blipFill>
        <p:spPr>
          <a:xfrm>
            <a:off x="5045840" y="1861040"/>
            <a:ext cx="4008102" cy="4251487"/>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3979188392"/>
              </p:ext>
            </p:extLst>
          </p:nvPr>
        </p:nvGraphicFramePr>
        <p:xfrm>
          <a:off x="1538057" y="5470703"/>
          <a:ext cx="2159000" cy="520700"/>
        </p:xfrm>
        <a:graphic>
          <a:graphicData uri="http://schemas.openxmlformats.org/presentationml/2006/ole">
            <mc:AlternateContent xmlns:mc="http://schemas.openxmlformats.org/markup-compatibility/2006">
              <mc:Choice xmlns:v="urn:schemas-microsoft-com:vml" Requires="v">
                <p:oleObj spid="_x0000_s15283" name="Equation" r:id="rId4" imgW="2159000" imgH="520700" progId="Equation.3">
                  <p:embed/>
                </p:oleObj>
              </mc:Choice>
              <mc:Fallback>
                <p:oleObj name="Equation" r:id="rId4" imgW="2159000" imgH="520700" progId="Equation.3">
                  <p:embed/>
                  <p:pic>
                    <p:nvPicPr>
                      <p:cNvPr id="0" name=""/>
                      <p:cNvPicPr/>
                      <p:nvPr/>
                    </p:nvPicPr>
                    <p:blipFill>
                      <a:blip r:embed="rId5"/>
                      <a:stretch>
                        <a:fillRect/>
                      </a:stretch>
                    </p:blipFill>
                    <p:spPr>
                      <a:xfrm>
                        <a:off x="1538057" y="5470703"/>
                        <a:ext cx="2159000" cy="520700"/>
                      </a:xfrm>
                      <a:prstGeom prst="rect">
                        <a:avLst/>
                      </a:prstGeom>
                    </p:spPr>
                  </p:pic>
                </p:oleObj>
              </mc:Fallback>
            </mc:AlternateContent>
          </a:graphicData>
        </a:graphic>
      </p:graphicFrame>
      <p:sp>
        <p:nvSpPr>
          <p:cNvPr id="7"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43</a:t>
            </a:fld>
            <a:endParaRPr lang="en-US" dirty="0"/>
          </a:p>
        </p:txBody>
      </p:sp>
    </p:spTree>
    <p:extLst>
      <p:ext uri="{BB962C8B-B14F-4D97-AF65-F5344CB8AC3E}">
        <p14:creationId xmlns:p14="http://schemas.microsoft.com/office/powerpoint/2010/main" val="294673366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1" name="Rectangle 43"/>
          <p:cNvSpPr>
            <a:spLocks noGrp="1" noChangeArrowheads="1"/>
          </p:cNvSpPr>
          <p:nvPr>
            <p:ph type="ctrTitle"/>
          </p:nvPr>
        </p:nvSpPr>
        <p:spPr>
          <a:xfrm>
            <a:off x="365125" y="2890391"/>
            <a:ext cx="2865011" cy="1077218"/>
          </a:xfrm>
        </p:spPr>
        <p:txBody>
          <a:bodyPr/>
          <a:lstStyle/>
          <a:p>
            <a:r>
              <a:rPr lang="en-US" dirty="0" smtClean="0"/>
              <a:t>Chapter 12 Torque</a:t>
            </a:r>
            <a:endParaRPr lang="en-US" dirty="0"/>
          </a:p>
        </p:txBody>
      </p:sp>
      <p:sp>
        <p:nvSpPr>
          <p:cNvPr id="5" name="Rectangle 17"/>
          <p:cNvSpPr>
            <a:spLocks noGrp="1" noChangeArrowheads="1"/>
          </p:cNvSpPr>
          <p:nvPr>
            <p:ph type="ftr" sz="quarter" idx="3"/>
          </p:nvPr>
        </p:nvSpPr>
        <p:spPr/>
        <p:txBody>
          <a:bodyPr/>
          <a:lstStyle/>
          <a:p>
            <a:r>
              <a:rPr lang="en-GB" dirty="0" smtClean="0"/>
              <a:t>© 2015 Pearson Education, Inc.</a:t>
            </a:r>
            <a:endParaRPr lang="en-GB" dirty="0"/>
          </a:p>
        </p:txBody>
      </p:sp>
    </p:spTree>
    <p:extLst>
      <p:ext uri="{BB962C8B-B14F-4D97-AF65-F5344CB8AC3E}">
        <p14:creationId xmlns:p14="http://schemas.microsoft.com/office/powerpoint/2010/main" val="237827345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a:t>Then, the sum of the torques </a:t>
            </a:r>
            <a:r>
              <a:rPr lang="en-US" dirty="0" smtClean="0"/>
              <a:t>on</a:t>
            </a:r>
            <a:br>
              <a:rPr lang="en-US" dirty="0" smtClean="0"/>
            </a:br>
            <a:r>
              <a:rPr lang="en-US" dirty="0" smtClean="0"/>
              <a:t>all </a:t>
            </a:r>
            <a:r>
              <a:rPr lang="en-US" dirty="0"/>
              <a:t>particles can be written </a:t>
            </a:r>
            <a:r>
              <a:rPr lang="en-US" dirty="0" smtClean="0"/>
              <a:t>as</a:t>
            </a:r>
          </a:p>
          <a:p>
            <a:endParaRPr lang="en-US" dirty="0" smtClean="0"/>
          </a:p>
          <a:p>
            <a:endParaRPr lang="en-US" dirty="0" smtClean="0"/>
          </a:p>
          <a:p>
            <a:endParaRPr lang="en-US" dirty="0" smtClean="0"/>
          </a:p>
          <a:p>
            <a:endParaRPr lang="en-US" dirty="0" smtClean="0"/>
          </a:p>
          <a:p>
            <a:r>
              <a:rPr lang="en-US" dirty="0" smtClean="0"/>
              <a:t>The </a:t>
            </a:r>
            <a:r>
              <a:rPr lang="en-US" dirty="0"/>
              <a:t>sum on the left side of Eq. 12.7 contains torques due to external and internal forces. </a:t>
            </a:r>
          </a:p>
          <a:p>
            <a:r>
              <a:rPr lang="en-US" dirty="0"/>
              <a:t>But, the torques due to internal forces cancel out, giving </a:t>
            </a:r>
            <a:r>
              <a:rPr lang="en-US" dirty="0" smtClean="0"/>
              <a:t>us</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12.5: Conservation of angular momentum</a:t>
            </a:r>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3150266701"/>
              </p:ext>
            </p:extLst>
          </p:nvPr>
        </p:nvGraphicFramePr>
        <p:xfrm>
          <a:off x="679450" y="2689225"/>
          <a:ext cx="5562600" cy="990600"/>
        </p:xfrm>
        <a:graphic>
          <a:graphicData uri="http://schemas.openxmlformats.org/presentationml/2006/ole">
            <mc:AlternateContent xmlns:mc="http://schemas.openxmlformats.org/markup-compatibility/2006">
              <mc:Choice xmlns:v="urn:schemas-microsoft-com:vml" Requires="v">
                <p:oleObj spid="_x0000_s637714" name="Equation" r:id="rId3" imgW="5562360" imgH="990360" progId="Equation.DSMT4">
                  <p:embed/>
                </p:oleObj>
              </mc:Choice>
              <mc:Fallback>
                <p:oleObj name="Equation" r:id="rId3" imgW="5562360" imgH="990360" progId="Equation.DSMT4">
                  <p:embed/>
                  <p:pic>
                    <p:nvPicPr>
                      <p:cNvPr id="0" name=""/>
                      <p:cNvPicPr>
                        <a:picLocks noChangeAspect="1" noChangeArrowheads="1"/>
                      </p:cNvPicPr>
                      <p:nvPr/>
                    </p:nvPicPr>
                    <p:blipFill>
                      <a:blip r:embed="rId4"/>
                      <a:srcRect/>
                      <a:stretch>
                        <a:fillRect/>
                      </a:stretch>
                    </p:blipFill>
                    <p:spPr bwMode="auto">
                      <a:xfrm>
                        <a:off x="679450" y="2689225"/>
                        <a:ext cx="5562600" cy="990600"/>
                      </a:xfrm>
                      <a:prstGeom prst="rect">
                        <a:avLst/>
                      </a:prstGeom>
                      <a:noFill/>
                      <a:ln>
                        <a:noFill/>
                      </a:ln>
                      <a:extLst/>
                    </p:spPr>
                  </p:pic>
                </p:oleObj>
              </mc:Fallback>
            </mc:AlternateContent>
          </a:graphicData>
        </a:graphic>
      </p:graphicFrame>
      <p:pic>
        <p:nvPicPr>
          <p:cNvPr id="14" name="Picture 13" descr="12_31_Figure.jpg"/>
          <p:cNvPicPr>
            <a:picLocks noChangeAspect="1"/>
          </p:cNvPicPr>
          <p:nvPr/>
        </p:nvPicPr>
        <p:blipFill rotWithShape="1">
          <a:blip r:embed="rId5">
            <a:extLst>
              <a:ext uri="{28A0092B-C50C-407E-A947-70E740481C1C}">
                <a14:useLocalDpi xmlns:a14="http://schemas.microsoft.com/office/drawing/2010/main" val="0"/>
              </a:ext>
            </a:extLst>
          </a:blip>
          <a:srcRect b="2799"/>
          <a:stretch/>
        </p:blipFill>
        <p:spPr>
          <a:xfrm>
            <a:off x="6279518" y="1433235"/>
            <a:ext cx="2745144" cy="2854575"/>
          </a:xfrm>
          <a:prstGeom prst="rect">
            <a:avLst/>
          </a:prstGeom>
        </p:spPr>
      </p:pic>
      <p:graphicFrame>
        <p:nvGraphicFramePr>
          <p:cNvPr id="15" name="Object 14"/>
          <p:cNvGraphicFramePr>
            <a:graphicFrameLocks noChangeAspect="1"/>
          </p:cNvGraphicFramePr>
          <p:nvPr>
            <p:extLst>
              <p:ext uri="{D42A27DB-BD31-4B8C-83A1-F6EECF244321}">
                <p14:modId xmlns:p14="http://schemas.microsoft.com/office/powerpoint/2010/main" val="241209131"/>
              </p:ext>
            </p:extLst>
          </p:nvPr>
        </p:nvGraphicFramePr>
        <p:xfrm>
          <a:off x="3594100" y="5962495"/>
          <a:ext cx="1955800" cy="520700"/>
        </p:xfrm>
        <a:graphic>
          <a:graphicData uri="http://schemas.openxmlformats.org/presentationml/2006/ole">
            <mc:AlternateContent xmlns:mc="http://schemas.openxmlformats.org/markup-compatibility/2006">
              <mc:Choice xmlns:v="urn:schemas-microsoft-com:vml" Requires="v">
                <p:oleObj spid="_x0000_s637715" name="Equation" r:id="rId6" imgW="1955800" imgH="520700" progId="Equation.3">
                  <p:embed/>
                </p:oleObj>
              </mc:Choice>
              <mc:Fallback>
                <p:oleObj name="Equation" r:id="rId6" imgW="1955800" imgH="520700" progId="Equation.3">
                  <p:embed/>
                  <p:pic>
                    <p:nvPicPr>
                      <p:cNvPr id="0" name=""/>
                      <p:cNvPicPr>
                        <a:picLocks noChangeAspect="1" noChangeArrowheads="1"/>
                      </p:cNvPicPr>
                      <p:nvPr/>
                    </p:nvPicPr>
                    <p:blipFill>
                      <a:blip r:embed="rId7"/>
                      <a:srcRect/>
                      <a:stretch>
                        <a:fillRect/>
                      </a:stretch>
                    </p:blipFill>
                    <p:spPr bwMode="auto">
                      <a:xfrm>
                        <a:off x="3594100" y="5962495"/>
                        <a:ext cx="1955800" cy="520700"/>
                      </a:xfrm>
                      <a:prstGeom prst="rect">
                        <a:avLst/>
                      </a:prstGeom>
                      <a:noFill/>
                      <a:ln>
                        <a:noFill/>
                      </a:ln>
                      <a:extLst/>
                    </p:spPr>
                  </p:pic>
                </p:oleObj>
              </mc:Fallback>
            </mc:AlternateContent>
          </a:graphicData>
        </a:graphic>
      </p:graphicFrame>
      <p:sp>
        <p:nvSpPr>
          <p:cNvPr id="8"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45</a:t>
            </a:fld>
            <a:endParaRPr lang="en-US" dirty="0"/>
          </a:p>
        </p:txBody>
      </p:sp>
    </p:spTree>
    <p:extLst>
      <p:ext uri="{BB962C8B-B14F-4D97-AF65-F5344CB8AC3E}">
        <p14:creationId xmlns:p14="http://schemas.microsoft.com/office/powerpoint/2010/main" val="3115423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1170432"/>
            <a:ext cx="8594725" cy="5422392"/>
          </a:xfrm>
        </p:spPr>
        <p:txBody>
          <a:bodyPr/>
          <a:lstStyle/>
          <a:p>
            <a:r>
              <a:rPr lang="en-US" dirty="0" smtClean="0"/>
              <a:t>Torque and angular momentum of an extended object.</a:t>
            </a:r>
          </a:p>
          <a:p>
            <a:endParaRPr lang="en-US" dirty="0"/>
          </a:p>
          <a:p>
            <a:endParaRPr lang="en-US" dirty="0" smtClean="0"/>
          </a:p>
          <a:p>
            <a:r>
              <a:rPr lang="en-US" dirty="0" smtClean="0"/>
              <a:t>Recall that angular momentum is given by </a:t>
            </a:r>
            <a:r>
              <a:rPr lang="en-US" i="1" dirty="0" smtClean="0"/>
              <a:t>L</a:t>
            </a:r>
            <a:r>
              <a:rPr lang="en-US" i="1" baseline="-25000" dirty="0" smtClean="0">
                <a:sym typeface="Symbol"/>
              </a:rPr>
              <a:t></a:t>
            </a:r>
            <a:r>
              <a:rPr lang="en-US" dirty="0" smtClean="0">
                <a:sym typeface="Symbol"/>
              </a:rPr>
              <a:t> = </a:t>
            </a:r>
            <a:r>
              <a:rPr lang="en-US" i="1" dirty="0" smtClean="0">
                <a:sym typeface="Symbol"/>
              </a:rPr>
              <a:t>I</a:t>
            </a:r>
            <a:r>
              <a:rPr lang="en-US" i="1" baseline="-25000" dirty="0" smtClean="0">
                <a:sym typeface="Symbol"/>
              </a:rPr>
              <a:t></a:t>
            </a:r>
            <a:r>
              <a:rPr lang="en-US" dirty="0" smtClean="0">
                <a:sym typeface="Symbol"/>
              </a:rPr>
              <a:t> so</a:t>
            </a:r>
            <a:br>
              <a:rPr lang="en-US" dirty="0" smtClean="0">
                <a:sym typeface="Symbol"/>
              </a:rPr>
            </a:br>
            <a:r>
              <a:rPr lang="en-US" dirty="0" smtClean="0">
                <a:sym typeface="Symbol"/>
              </a:rPr>
              <a:t/>
            </a:r>
            <a:br>
              <a:rPr lang="en-US" dirty="0" smtClean="0">
                <a:sym typeface="Symbol"/>
              </a:rPr>
            </a:br>
            <a:endParaRPr lang="en-US" dirty="0">
              <a:sym typeface="Symbol"/>
            </a:endParaRPr>
          </a:p>
          <a:p>
            <a:r>
              <a:rPr lang="en-US" dirty="0" smtClean="0"/>
              <a:t>Therefore</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12.5: Conservation of angular momentum</a:t>
            </a:r>
            <a:endParaRPr lang="en-US" dirty="0"/>
          </a:p>
        </p:txBody>
      </p:sp>
      <p:graphicFrame>
        <p:nvGraphicFramePr>
          <p:cNvPr id="15" name="Object 14"/>
          <p:cNvGraphicFramePr>
            <a:graphicFrameLocks noChangeAspect="1"/>
          </p:cNvGraphicFramePr>
          <p:nvPr>
            <p:extLst>
              <p:ext uri="{D42A27DB-BD31-4B8C-83A1-F6EECF244321}">
                <p14:modId xmlns:p14="http://schemas.microsoft.com/office/powerpoint/2010/main" val="1718130227"/>
              </p:ext>
            </p:extLst>
          </p:nvPr>
        </p:nvGraphicFramePr>
        <p:xfrm>
          <a:off x="3402722" y="1824962"/>
          <a:ext cx="3175000" cy="901700"/>
        </p:xfrm>
        <a:graphic>
          <a:graphicData uri="http://schemas.openxmlformats.org/presentationml/2006/ole">
            <mc:AlternateContent xmlns:mc="http://schemas.openxmlformats.org/markup-compatibility/2006">
              <mc:Choice xmlns:v="urn:schemas-microsoft-com:vml" Requires="v">
                <p:oleObj spid="_x0000_s684866" name="Equation" r:id="rId3" imgW="3175000" imgH="901700" progId="Equation.3">
                  <p:embed/>
                </p:oleObj>
              </mc:Choice>
              <mc:Fallback>
                <p:oleObj name="Equation" r:id="rId3" imgW="3175000" imgH="901700" progId="Equation.3">
                  <p:embed/>
                  <p:pic>
                    <p:nvPicPr>
                      <p:cNvPr id="0" name=""/>
                      <p:cNvPicPr>
                        <a:picLocks noChangeAspect="1" noChangeArrowheads="1"/>
                      </p:cNvPicPr>
                      <p:nvPr/>
                    </p:nvPicPr>
                    <p:blipFill>
                      <a:blip r:embed="rId4"/>
                      <a:srcRect/>
                      <a:stretch>
                        <a:fillRect/>
                      </a:stretch>
                    </p:blipFill>
                    <p:spPr bwMode="auto">
                      <a:xfrm>
                        <a:off x="3402722" y="1824962"/>
                        <a:ext cx="3175000" cy="901700"/>
                      </a:xfrm>
                      <a:prstGeom prst="rect">
                        <a:avLst/>
                      </a:prstGeom>
                      <a:noFill/>
                      <a:ln>
                        <a:noFill/>
                      </a:ln>
                      <a:extLst/>
                    </p:spPr>
                  </p:pic>
                </p:oleObj>
              </mc:Fallback>
            </mc:AlternateContent>
          </a:graphicData>
        </a:graphic>
      </p:graphicFrame>
      <p:sp>
        <p:nvSpPr>
          <p:cNvPr id="7"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46</a:t>
            </a:fld>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126135367"/>
              </p:ext>
            </p:extLst>
          </p:nvPr>
        </p:nvGraphicFramePr>
        <p:xfrm>
          <a:off x="2822779" y="4881986"/>
          <a:ext cx="2032000" cy="901700"/>
        </p:xfrm>
        <a:graphic>
          <a:graphicData uri="http://schemas.openxmlformats.org/presentationml/2006/ole">
            <mc:AlternateContent xmlns:mc="http://schemas.openxmlformats.org/markup-compatibility/2006">
              <mc:Choice xmlns:v="urn:schemas-microsoft-com:vml" Requires="v">
                <p:oleObj spid="_x0000_s684867" name="Equation" r:id="rId5" imgW="2032000" imgH="901700" progId="Equation.3">
                  <p:embed/>
                </p:oleObj>
              </mc:Choice>
              <mc:Fallback>
                <p:oleObj name="Equation" r:id="rId5" imgW="2032000" imgH="901700" progId="Equation.3">
                  <p:embed/>
                  <p:pic>
                    <p:nvPicPr>
                      <p:cNvPr id="0" name=""/>
                      <p:cNvPicPr/>
                      <p:nvPr/>
                    </p:nvPicPr>
                    <p:blipFill>
                      <a:blip r:embed="rId6"/>
                      <a:stretch>
                        <a:fillRect/>
                      </a:stretch>
                    </p:blipFill>
                    <p:spPr>
                      <a:xfrm>
                        <a:off x="2822779" y="4881986"/>
                        <a:ext cx="2032000" cy="9017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820331006"/>
              </p:ext>
            </p:extLst>
          </p:nvPr>
        </p:nvGraphicFramePr>
        <p:xfrm>
          <a:off x="3325246" y="3370816"/>
          <a:ext cx="1792410" cy="871651"/>
        </p:xfrm>
        <a:graphic>
          <a:graphicData uri="http://schemas.openxmlformats.org/presentationml/2006/ole">
            <mc:AlternateContent xmlns:mc="http://schemas.openxmlformats.org/markup-compatibility/2006">
              <mc:Choice xmlns:v="urn:schemas-microsoft-com:vml" Requires="v">
                <p:oleObj spid="_x0000_s684868" name="Equation" r:id="rId7" imgW="1854200" imgH="901700" progId="Equation.3">
                  <p:embed/>
                </p:oleObj>
              </mc:Choice>
              <mc:Fallback>
                <p:oleObj name="Equation" r:id="rId7" imgW="1854200" imgH="901700" progId="Equation.3">
                  <p:embed/>
                  <p:pic>
                    <p:nvPicPr>
                      <p:cNvPr id="0" name=""/>
                      <p:cNvPicPr/>
                      <p:nvPr/>
                    </p:nvPicPr>
                    <p:blipFill>
                      <a:blip r:embed="rId8"/>
                      <a:stretch>
                        <a:fillRect/>
                      </a:stretch>
                    </p:blipFill>
                    <p:spPr>
                      <a:xfrm>
                        <a:off x="3325246" y="3370816"/>
                        <a:ext cx="1792410" cy="871651"/>
                      </a:xfrm>
                      <a:prstGeom prst="rect">
                        <a:avLst/>
                      </a:prstGeom>
                    </p:spPr>
                  </p:pic>
                </p:oleObj>
              </mc:Fallback>
            </mc:AlternateContent>
          </a:graphicData>
        </a:graphic>
      </p:graphicFrame>
    </p:spTree>
    <p:extLst>
      <p:ext uri="{BB962C8B-B14F-4D97-AF65-F5344CB8AC3E}">
        <p14:creationId xmlns:p14="http://schemas.microsoft.com/office/powerpoint/2010/main" val="26687741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If the sum of the torques caused by the external forces on a extended object is zero (isolated system), then </a:t>
            </a:r>
          </a:p>
          <a:p>
            <a:pPr marL="0" indent="0">
              <a:buNone/>
            </a:pPr>
            <a:endParaRPr lang="en-US" dirty="0"/>
          </a:p>
          <a:p>
            <a:pPr marL="0" indent="0">
              <a:buNone/>
              <a:tabLst>
                <a:tab pos="338138" algn="l"/>
              </a:tabLst>
            </a:pPr>
            <a:r>
              <a:rPr lang="en-US" dirty="0" smtClean="0"/>
              <a:t>	</a:t>
            </a:r>
          </a:p>
          <a:p>
            <a:pPr marL="0" indent="0">
              <a:buNone/>
              <a:tabLst>
                <a:tab pos="338138" algn="l"/>
              </a:tabLst>
            </a:pPr>
            <a:r>
              <a:rPr lang="en-US" dirty="0"/>
              <a:t>	</a:t>
            </a:r>
            <a:r>
              <a:rPr lang="en-US" dirty="0" smtClean="0"/>
              <a:t>and the object is in </a:t>
            </a:r>
            <a:r>
              <a:rPr lang="en-US" b="1" dirty="0" smtClean="0"/>
              <a:t>rotational equilibrium</a:t>
            </a:r>
            <a:r>
              <a:rPr lang="en-US" dirty="0" smtClean="0"/>
              <a:t>.</a:t>
            </a:r>
          </a:p>
          <a:p>
            <a:pPr>
              <a:tabLst>
                <a:tab pos="338138" algn="l"/>
              </a:tabLst>
            </a:pPr>
            <a:endParaRPr lang="en-US" dirty="0" smtClean="0"/>
          </a:p>
          <a:p>
            <a:pPr>
              <a:tabLst>
                <a:tab pos="338138" algn="l"/>
              </a:tabLst>
            </a:pPr>
            <a:r>
              <a:rPr lang="en-US" dirty="0" smtClean="0"/>
              <a:t>An </a:t>
            </a:r>
            <a:r>
              <a:rPr lang="en-US" dirty="0"/>
              <a:t>object in both translational and rotational equilibrium is said to be in </a:t>
            </a:r>
            <a:r>
              <a:rPr lang="en-US" b="1" dirty="0"/>
              <a:t>mechanical equilibrium</a:t>
            </a:r>
            <a:r>
              <a:rPr lang="en-US" dirty="0"/>
              <a:t>, and satisfies the conditions</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12.5: Conservation of angular momentum</a:t>
            </a:r>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1644231878"/>
              </p:ext>
            </p:extLst>
          </p:nvPr>
        </p:nvGraphicFramePr>
        <p:xfrm>
          <a:off x="1922463" y="2210286"/>
          <a:ext cx="4330700" cy="901700"/>
        </p:xfrm>
        <a:graphic>
          <a:graphicData uri="http://schemas.openxmlformats.org/presentationml/2006/ole">
            <mc:AlternateContent xmlns:mc="http://schemas.openxmlformats.org/markup-compatibility/2006">
              <mc:Choice xmlns:v="urn:schemas-microsoft-com:vml" Requires="v">
                <p:oleObj spid="_x0000_s740072" name="Equation" r:id="rId3" imgW="4330700" imgH="901700" progId="Equation.3">
                  <p:embed/>
                </p:oleObj>
              </mc:Choice>
              <mc:Fallback>
                <p:oleObj name="Equation" r:id="rId3" imgW="4330700" imgH="901700" progId="Equation.3">
                  <p:embed/>
                  <p:pic>
                    <p:nvPicPr>
                      <p:cNvPr id="0" name=""/>
                      <p:cNvPicPr>
                        <a:picLocks noChangeAspect="1" noChangeArrowheads="1"/>
                      </p:cNvPicPr>
                      <p:nvPr/>
                    </p:nvPicPr>
                    <p:blipFill>
                      <a:blip r:embed="rId4"/>
                      <a:srcRect/>
                      <a:stretch>
                        <a:fillRect/>
                      </a:stretch>
                    </p:blipFill>
                    <p:spPr bwMode="auto">
                      <a:xfrm>
                        <a:off x="1922463" y="2210286"/>
                        <a:ext cx="4330700" cy="901700"/>
                      </a:xfrm>
                      <a:prstGeom prst="rect">
                        <a:avLst/>
                      </a:prstGeom>
                      <a:noFill/>
                      <a:ln>
                        <a:noFill/>
                      </a:ln>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218717386"/>
              </p:ext>
            </p:extLst>
          </p:nvPr>
        </p:nvGraphicFramePr>
        <p:xfrm>
          <a:off x="749300" y="5998135"/>
          <a:ext cx="7620000" cy="508000"/>
        </p:xfrm>
        <a:graphic>
          <a:graphicData uri="http://schemas.openxmlformats.org/presentationml/2006/ole">
            <mc:AlternateContent xmlns:mc="http://schemas.openxmlformats.org/markup-compatibility/2006">
              <mc:Choice xmlns:v="urn:schemas-microsoft-com:vml" Requires="v">
                <p:oleObj spid="_x0000_s740073" name="Equation" r:id="rId5" imgW="7620000" imgH="508000" progId="Equation.DSMT4">
                  <p:embed/>
                </p:oleObj>
              </mc:Choice>
              <mc:Fallback>
                <p:oleObj name="Equation" r:id="rId5" imgW="7620000" imgH="508000" progId="Equation.DSMT4">
                  <p:embed/>
                  <p:pic>
                    <p:nvPicPr>
                      <p:cNvPr id="0" name=""/>
                      <p:cNvPicPr>
                        <a:picLocks noChangeAspect="1" noChangeArrowheads="1"/>
                      </p:cNvPicPr>
                      <p:nvPr/>
                    </p:nvPicPr>
                    <p:blipFill>
                      <a:blip r:embed="rId6"/>
                      <a:srcRect/>
                      <a:stretch>
                        <a:fillRect/>
                      </a:stretch>
                    </p:blipFill>
                    <p:spPr bwMode="auto">
                      <a:xfrm>
                        <a:off x="749300" y="5998135"/>
                        <a:ext cx="7620000" cy="508000"/>
                      </a:xfrm>
                      <a:prstGeom prst="rect">
                        <a:avLst/>
                      </a:prstGeom>
                      <a:noFill/>
                      <a:ln>
                        <a:noFill/>
                      </a:ln>
                      <a:extLst/>
                    </p:spPr>
                  </p:pic>
                </p:oleObj>
              </mc:Fallback>
            </mc:AlternateContent>
          </a:graphicData>
        </a:graphic>
      </p:graphicFrame>
      <p:sp>
        <p:nvSpPr>
          <p:cNvPr id="7"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47</a:t>
            </a:fld>
            <a:endParaRPr lang="en-US" dirty="0"/>
          </a:p>
        </p:txBody>
      </p:sp>
    </p:spTree>
    <p:extLst>
      <p:ext uri="{BB962C8B-B14F-4D97-AF65-F5344CB8AC3E}">
        <p14:creationId xmlns:p14="http://schemas.microsoft.com/office/powerpoint/2010/main" val="354104448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For a system that is not in rotational equilibrium, we have the </a:t>
            </a:r>
            <a:r>
              <a:rPr lang="en-US" b="1" dirty="0" smtClean="0"/>
              <a:t>angular momentum law</a:t>
            </a:r>
            <a:r>
              <a:rPr lang="en-US" dirty="0" smtClean="0"/>
              <a:t>: </a:t>
            </a:r>
          </a:p>
          <a:p>
            <a:pPr marL="0" indent="0">
              <a:buNone/>
            </a:pPr>
            <a:r>
              <a:rPr lang="en-US" dirty="0" smtClean="0"/>
              <a:t>	</a:t>
            </a:r>
          </a:p>
          <a:p>
            <a:pPr marL="0" indent="0">
              <a:buNone/>
              <a:tabLst>
                <a:tab pos="338138" algn="l"/>
              </a:tabLst>
            </a:pPr>
            <a:r>
              <a:rPr lang="en-US" dirty="0" smtClean="0"/>
              <a:t>	where </a:t>
            </a:r>
            <a:r>
              <a:rPr lang="en-US" i="1" dirty="0" smtClean="0"/>
              <a:t>J</a:t>
            </a:r>
            <a:r>
              <a:rPr lang="en-US" i="1" baseline="-25000" dirty="0" smtClean="0">
                <a:sym typeface="Symbol"/>
              </a:rPr>
              <a:t></a:t>
            </a:r>
            <a:r>
              <a:rPr lang="en-US" i="1" dirty="0">
                <a:sym typeface="Symbol"/>
              </a:rPr>
              <a:t> </a:t>
            </a:r>
            <a:r>
              <a:rPr lang="en-US" dirty="0" smtClean="0"/>
              <a:t>represents the transfer of angular 	momentum from the environment. </a:t>
            </a:r>
          </a:p>
          <a:p>
            <a:endParaRPr lang="en-US" dirty="0" smtClean="0"/>
          </a:p>
          <a:p>
            <a:r>
              <a:rPr lang="en-US" i="1" dirty="0" smtClean="0"/>
              <a:t>J</a:t>
            </a:r>
            <a:r>
              <a:rPr lang="en-US" i="1" baseline="-25000" dirty="0" smtClean="0">
                <a:sym typeface="Symbol"/>
              </a:rPr>
              <a:t></a:t>
            </a:r>
            <a:r>
              <a:rPr lang="en-US" i="1" dirty="0">
                <a:sym typeface="Symbol"/>
              </a:rPr>
              <a:t> </a:t>
            </a:r>
            <a:r>
              <a:rPr lang="en-US" dirty="0" smtClean="0"/>
              <a:t>is called the </a:t>
            </a:r>
            <a:r>
              <a:rPr lang="en-US" b="1" dirty="0" smtClean="0"/>
              <a:t>rotational impulse </a:t>
            </a:r>
            <a:r>
              <a:rPr lang="en-US" dirty="0" smtClean="0"/>
              <a:t>given by</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12.5: Conservation of angular momentum</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2907066990"/>
              </p:ext>
            </p:extLst>
          </p:nvPr>
        </p:nvGraphicFramePr>
        <p:xfrm>
          <a:off x="3833186" y="2168060"/>
          <a:ext cx="1460500" cy="495300"/>
        </p:xfrm>
        <a:graphic>
          <a:graphicData uri="http://schemas.openxmlformats.org/presentationml/2006/ole">
            <mc:AlternateContent xmlns:mc="http://schemas.openxmlformats.org/markup-compatibility/2006">
              <mc:Choice xmlns:v="urn:schemas-microsoft-com:vml" Requires="v">
                <p:oleObj spid="_x0000_s741094" name="Equation" r:id="rId3" imgW="1460500" imgH="495300" progId="Equation.DSMT4">
                  <p:embed/>
                </p:oleObj>
              </mc:Choice>
              <mc:Fallback>
                <p:oleObj name="Equation" r:id="rId3" imgW="1460500" imgH="495300" progId="Equation.DSMT4">
                  <p:embed/>
                  <p:pic>
                    <p:nvPicPr>
                      <p:cNvPr id="0" name=""/>
                      <p:cNvPicPr>
                        <a:picLocks noChangeAspect="1" noChangeArrowheads="1"/>
                      </p:cNvPicPr>
                      <p:nvPr/>
                    </p:nvPicPr>
                    <p:blipFill>
                      <a:blip r:embed="rId4"/>
                      <a:srcRect/>
                      <a:stretch>
                        <a:fillRect/>
                      </a:stretch>
                    </p:blipFill>
                    <p:spPr bwMode="auto">
                      <a:xfrm>
                        <a:off x="3833186" y="2168060"/>
                        <a:ext cx="1460500" cy="495300"/>
                      </a:xfrm>
                      <a:prstGeom prst="rect">
                        <a:avLst/>
                      </a:prstGeom>
                      <a:noFill/>
                      <a:ln>
                        <a:noFill/>
                      </a:ln>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959032991"/>
              </p:ext>
            </p:extLst>
          </p:nvPr>
        </p:nvGraphicFramePr>
        <p:xfrm>
          <a:off x="2152650" y="4784897"/>
          <a:ext cx="4838700" cy="495300"/>
        </p:xfrm>
        <a:graphic>
          <a:graphicData uri="http://schemas.openxmlformats.org/presentationml/2006/ole">
            <mc:AlternateContent xmlns:mc="http://schemas.openxmlformats.org/markup-compatibility/2006">
              <mc:Choice xmlns:v="urn:schemas-microsoft-com:vml" Requires="v">
                <p:oleObj spid="_x0000_s741095" name="Equation" r:id="rId5" imgW="4838700" imgH="495300" progId="Equation.DSMT4">
                  <p:embed/>
                </p:oleObj>
              </mc:Choice>
              <mc:Fallback>
                <p:oleObj name="Equation" r:id="rId5" imgW="4838700" imgH="495300" progId="Equation.DSMT4">
                  <p:embed/>
                  <p:pic>
                    <p:nvPicPr>
                      <p:cNvPr id="0" name=""/>
                      <p:cNvPicPr>
                        <a:picLocks noChangeAspect="1" noChangeArrowheads="1"/>
                      </p:cNvPicPr>
                      <p:nvPr/>
                    </p:nvPicPr>
                    <p:blipFill>
                      <a:blip r:embed="rId6"/>
                      <a:srcRect/>
                      <a:stretch>
                        <a:fillRect/>
                      </a:stretch>
                    </p:blipFill>
                    <p:spPr bwMode="auto">
                      <a:xfrm>
                        <a:off x="2152650" y="4784897"/>
                        <a:ext cx="4838700" cy="495300"/>
                      </a:xfrm>
                      <a:prstGeom prst="rect">
                        <a:avLst/>
                      </a:prstGeom>
                      <a:noFill/>
                      <a:ln>
                        <a:noFill/>
                      </a:ln>
                      <a:extLst/>
                    </p:spPr>
                  </p:pic>
                </p:oleObj>
              </mc:Fallback>
            </mc:AlternateContent>
          </a:graphicData>
        </a:graphic>
      </p:graphicFrame>
      <p:sp>
        <p:nvSpPr>
          <p:cNvPr id="7"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48</a:t>
            </a:fld>
            <a:endParaRPr lang="en-US" dirty="0"/>
          </a:p>
        </p:txBody>
      </p:sp>
    </p:spTree>
    <p:extLst>
      <p:ext uri="{BB962C8B-B14F-4D97-AF65-F5344CB8AC3E}">
        <p14:creationId xmlns:p14="http://schemas.microsoft.com/office/powerpoint/2010/main" val="418822297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94569" y="1170432"/>
            <a:ext cx="8637764" cy="5422392"/>
          </a:xfrm>
        </p:spPr>
        <p:txBody>
          <a:bodyPr/>
          <a:lstStyle/>
          <a:p>
            <a:pPr marL="0" indent="0">
              <a:buNone/>
            </a:pPr>
            <a:r>
              <a:rPr lang="en-US" dirty="0" smtClean="0"/>
              <a:t>The figure below illustrates how conservation of angular momentum gives rise to the angular momentum law and how to treat isolated and nonisolated systems. </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12.5: Conservation of angular momentum</a:t>
            </a:r>
            <a:endParaRPr lang="en-US" dirty="0"/>
          </a:p>
        </p:txBody>
      </p:sp>
      <p:pic>
        <p:nvPicPr>
          <p:cNvPr id="7" name="Picture 6" descr="12_32_Figure.jpg"/>
          <p:cNvPicPr>
            <a:picLocks noChangeAspect="1"/>
          </p:cNvPicPr>
          <p:nvPr/>
        </p:nvPicPr>
        <p:blipFill rotWithShape="1">
          <a:blip r:embed="rId3">
            <a:extLst>
              <a:ext uri="{28A0092B-C50C-407E-A947-70E740481C1C}">
                <a14:useLocalDpi xmlns:a14="http://schemas.microsoft.com/office/drawing/2010/main" val="0"/>
              </a:ext>
            </a:extLst>
          </a:blip>
          <a:srcRect b="3055"/>
          <a:stretch/>
        </p:blipFill>
        <p:spPr>
          <a:xfrm>
            <a:off x="1094229" y="3176963"/>
            <a:ext cx="3307404" cy="3406762"/>
          </a:xfrm>
          <a:prstGeom prst="rect">
            <a:avLst/>
          </a:prstGeom>
        </p:spPr>
      </p:pic>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49</a:t>
            </a:fld>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1000103462"/>
              </p:ext>
            </p:extLst>
          </p:nvPr>
        </p:nvGraphicFramePr>
        <p:xfrm>
          <a:off x="4979988" y="2767013"/>
          <a:ext cx="2717800" cy="876300"/>
        </p:xfrm>
        <a:graphic>
          <a:graphicData uri="http://schemas.openxmlformats.org/presentationml/2006/ole">
            <mc:AlternateContent xmlns:mc="http://schemas.openxmlformats.org/markup-compatibility/2006">
              <mc:Choice xmlns:v="urn:schemas-microsoft-com:vml" Requires="v">
                <p:oleObj spid="_x0000_s1114183" name="Equation" r:id="rId4" imgW="2717800" imgH="876300" progId="Equation.3">
                  <p:embed/>
                </p:oleObj>
              </mc:Choice>
              <mc:Fallback>
                <p:oleObj name="Equation" r:id="rId4" imgW="2717800" imgH="876300" progId="Equation.3">
                  <p:embed/>
                  <p:pic>
                    <p:nvPicPr>
                      <p:cNvPr id="0" name=""/>
                      <p:cNvPicPr>
                        <a:picLocks noChangeAspect="1" noChangeArrowheads="1"/>
                      </p:cNvPicPr>
                      <p:nvPr/>
                    </p:nvPicPr>
                    <p:blipFill>
                      <a:blip r:embed="rId5"/>
                      <a:srcRect/>
                      <a:stretch>
                        <a:fillRect/>
                      </a:stretch>
                    </p:blipFill>
                    <p:spPr bwMode="auto">
                      <a:xfrm>
                        <a:off x="4979988" y="2767013"/>
                        <a:ext cx="2717800" cy="876300"/>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428010988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975222" y="169328"/>
            <a:ext cx="5272732" cy="3517900"/>
          </a:xfrm>
          <a:prstGeom prst="rect">
            <a:avLst/>
          </a:prstGeom>
        </p:spPr>
      </p:pic>
      <p:sp>
        <p:nvSpPr>
          <p:cNvPr id="2" name="Footer Placeholder 1"/>
          <p:cNvSpPr>
            <a:spLocks noGrp="1"/>
          </p:cNvSpPr>
          <p:nvPr>
            <p:ph type="ftr" sz="quarter" idx="10"/>
          </p:nvPr>
        </p:nvSpPr>
        <p:spPr/>
        <p:txBody>
          <a:bodyPr/>
          <a:lstStyle/>
          <a:p>
            <a:r>
              <a:rPr lang="en-GB"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solidFill>
                  <a:schemeClr val="tx1"/>
                </a:solidFill>
              </a:rPr>
              <a:t>Section 12.1: Torque and angular momentum</a:t>
            </a:r>
            <a:endParaRPr lang="en-US" dirty="0">
              <a:solidFill>
                <a:schemeClr val="tx1"/>
              </a:solidFill>
            </a:endParaRPr>
          </a:p>
        </p:txBody>
      </p:sp>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5</a:t>
            </a:fld>
            <a:endParaRPr lang="en-US" dirty="0"/>
          </a:p>
        </p:txBody>
      </p:sp>
      <p:sp>
        <p:nvSpPr>
          <p:cNvPr id="5" name="Rectangle 4"/>
          <p:cNvSpPr/>
          <p:nvPr/>
        </p:nvSpPr>
        <p:spPr>
          <a:xfrm>
            <a:off x="939800" y="4644936"/>
            <a:ext cx="7937500" cy="369332"/>
          </a:xfrm>
          <a:prstGeom prst="rect">
            <a:avLst/>
          </a:prstGeom>
        </p:spPr>
        <p:txBody>
          <a:bodyPr wrap="square">
            <a:spAutoFit/>
          </a:bodyPr>
          <a:lstStyle/>
          <a:p>
            <a:r>
              <a:rPr lang="en-US" sz="1800" dirty="0">
                <a:hlinkClick r:id="rId5"/>
              </a:rPr>
              <a:t>https://</a:t>
            </a:r>
            <a:r>
              <a:rPr lang="en-US" sz="1800" dirty="0" err="1">
                <a:hlinkClick r:id="rId5"/>
              </a:rPr>
              <a:t>www.math.nyu.edu</a:t>
            </a:r>
            <a:r>
              <a:rPr lang="en-US" sz="1800" dirty="0">
                <a:hlinkClick r:id="rId5"/>
              </a:rPr>
              <a:t>/~</a:t>
            </a:r>
            <a:r>
              <a:rPr lang="en-US" sz="1800" dirty="0" err="1">
                <a:hlinkClick r:id="rId5"/>
              </a:rPr>
              <a:t>crorres</a:t>
            </a:r>
            <a:r>
              <a:rPr lang="en-US" sz="1800" dirty="0">
                <a:hlinkClick r:id="rId5"/>
              </a:rPr>
              <a:t>/Archimedes/Lever/</a:t>
            </a:r>
            <a:r>
              <a:rPr lang="en-US" sz="1800" dirty="0" err="1">
                <a:hlinkClick r:id="rId5"/>
              </a:rPr>
              <a:t>LeverQuotes.html</a:t>
            </a:r>
            <a:endParaRPr lang="en-US" sz="1800" dirty="0"/>
          </a:p>
        </p:txBody>
      </p:sp>
      <p:pic>
        <p:nvPicPr>
          <p:cNvPr id="8" name="Picture 7" descr="Screen Shot 2015-11-08 at 8.53.5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34818"/>
            <a:ext cx="9144000" cy="3268165"/>
          </a:xfrm>
          <a:prstGeom prst="rect">
            <a:avLst/>
          </a:prstGeom>
        </p:spPr>
      </p:pic>
      <p:pic>
        <p:nvPicPr>
          <p:cNvPr id="7" name="move_earth.a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24700" y="4013200"/>
            <a:ext cx="812800" cy="812800"/>
          </a:xfrm>
          <a:prstGeom prst="rect">
            <a:avLst/>
          </a:prstGeom>
        </p:spPr>
      </p:pic>
      <p:sp>
        <p:nvSpPr>
          <p:cNvPr id="12" name="TextBox 11"/>
          <p:cNvSpPr txBox="1"/>
          <p:nvPr/>
        </p:nvSpPr>
        <p:spPr>
          <a:xfrm>
            <a:off x="165100" y="4902200"/>
            <a:ext cx="2379377" cy="461665"/>
          </a:xfrm>
          <a:prstGeom prst="rect">
            <a:avLst/>
          </a:prstGeom>
          <a:noFill/>
        </p:spPr>
        <p:txBody>
          <a:bodyPr wrap="none" rtlCol="0">
            <a:spAutoFit/>
          </a:bodyPr>
          <a:lstStyle/>
          <a:p>
            <a:r>
              <a:rPr lang="en-US" dirty="0" smtClean="0">
                <a:latin typeface="Times New Roman"/>
                <a:cs typeface="Times New Roman"/>
              </a:rPr>
              <a:t>287 BC – 211 BC</a:t>
            </a:r>
            <a:endParaRPr lang="en-US" dirty="0">
              <a:latin typeface="Times New Roman"/>
              <a:cs typeface="Times New Roman"/>
            </a:endParaRPr>
          </a:p>
        </p:txBody>
      </p:sp>
    </p:spTree>
    <p:extLst>
      <p:ext uri="{BB962C8B-B14F-4D97-AF65-F5344CB8AC3E}">
        <p14:creationId xmlns:p14="http://schemas.microsoft.com/office/powerpoint/2010/main" val="167245644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12.6: Rolling motion</a:t>
            </a:r>
            <a:endParaRPr lang="en-US" dirty="0"/>
          </a:p>
        </p:txBody>
      </p:sp>
      <p:sp>
        <p:nvSpPr>
          <p:cNvPr id="5"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50</a:t>
            </a:fld>
            <a:endParaRPr lang="en-US" dirty="0"/>
          </a:p>
        </p:txBody>
      </p:sp>
      <p:pic>
        <p:nvPicPr>
          <p:cNvPr id="7" name="Picture 6" descr="cycloi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0123" y="5710078"/>
            <a:ext cx="6350000" cy="1016000"/>
          </a:xfrm>
          <a:prstGeom prst="rect">
            <a:avLst/>
          </a:prstGeom>
        </p:spPr>
      </p:pic>
      <p:pic>
        <p:nvPicPr>
          <p:cNvPr id="10" name="Picture 9"/>
          <p:cNvPicPr>
            <a:picLocks noChangeAspect="1"/>
          </p:cNvPicPr>
          <p:nvPr/>
        </p:nvPicPr>
        <p:blipFill>
          <a:blip r:embed="rId4"/>
          <a:stretch>
            <a:fillRect/>
          </a:stretch>
        </p:blipFill>
        <p:spPr>
          <a:xfrm>
            <a:off x="1384934" y="4516389"/>
            <a:ext cx="6337300" cy="1016000"/>
          </a:xfrm>
          <a:prstGeom prst="rect">
            <a:avLst/>
          </a:prstGeom>
        </p:spPr>
      </p:pic>
      <p:sp>
        <p:nvSpPr>
          <p:cNvPr id="12" name="Rectangle 11"/>
          <p:cNvSpPr/>
          <p:nvPr/>
        </p:nvSpPr>
        <p:spPr>
          <a:xfrm>
            <a:off x="158736" y="1244248"/>
            <a:ext cx="9061323" cy="1040285"/>
          </a:xfrm>
          <a:prstGeom prst="rect">
            <a:avLst/>
          </a:prstGeom>
        </p:spPr>
        <p:txBody>
          <a:bodyPr wrap="square">
            <a:spAutoFit/>
          </a:bodyPr>
          <a:lstStyle/>
          <a:p>
            <a:pPr lvl="0" eaLnBrk="1" hangingPunct="1">
              <a:spcBef>
                <a:spcPct val="20000"/>
              </a:spcBef>
              <a:buClr>
                <a:srgbClr val="AF2A42"/>
              </a:buClr>
            </a:pPr>
            <a:r>
              <a:rPr lang="en-US" sz="2800" kern="0" dirty="0" smtClean="0">
                <a:solidFill>
                  <a:srgbClr val="000000"/>
                </a:solidFill>
                <a:latin typeface="Times New Roman"/>
                <a:ea typeface="ＭＳ Ｐゴシック"/>
                <a:cs typeface="Times New Roman"/>
              </a:rPr>
              <a:t>In one revolution, the advance of the wheel is                    .</a:t>
            </a:r>
          </a:p>
          <a:p>
            <a:pPr lvl="0" eaLnBrk="1" hangingPunct="1">
              <a:spcBef>
                <a:spcPct val="20000"/>
              </a:spcBef>
              <a:buClr>
                <a:srgbClr val="AF2A42"/>
              </a:buClr>
            </a:pPr>
            <a:r>
              <a:rPr lang="en-US" sz="2800" kern="0" dirty="0" smtClean="0">
                <a:solidFill>
                  <a:srgbClr val="000000"/>
                </a:solidFill>
                <a:latin typeface="Times New Roman"/>
                <a:ea typeface="ＭＳ Ｐゴシック"/>
                <a:cs typeface="Times New Roman"/>
              </a:rPr>
              <a:t>For arbitrary rotations, ∆</a:t>
            </a:r>
            <a:r>
              <a:rPr lang="en-US" sz="2800" i="1" kern="0" dirty="0">
                <a:solidFill>
                  <a:srgbClr val="000000"/>
                </a:solidFill>
                <a:latin typeface="Times New Roman"/>
                <a:ea typeface="ＭＳ Ｐゴシック"/>
                <a:cs typeface="Times New Roman"/>
                <a:sym typeface="Symbol"/>
              </a:rPr>
              <a:t></a:t>
            </a:r>
            <a:r>
              <a:rPr lang="en-US" sz="2800" kern="0" dirty="0">
                <a:solidFill>
                  <a:srgbClr val="000000"/>
                </a:solidFill>
                <a:latin typeface="Times New Roman"/>
                <a:ea typeface="ＭＳ Ｐゴシック"/>
                <a:cs typeface="Times New Roman"/>
              </a:rPr>
              <a:t> </a:t>
            </a:r>
            <a:r>
              <a:rPr lang="en-US" sz="2800" kern="0" dirty="0" smtClean="0">
                <a:solidFill>
                  <a:srgbClr val="000000"/>
                </a:solidFill>
                <a:latin typeface="Times New Roman"/>
                <a:ea typeface="ＭＳ Ｐゴシック"/>
                <a:cs typeface="Times New Roman"/>
              </a:rPr>
              <a:t>, the wheel advances ∆</a:t>
            </a:r>
            <a:r>
              <a:rPr lang="en-US" sz="2800" i="1" kern="0" dirty="0" err="1" smtClean="0">
                <a:solidFill>
                  <a:srgbClr val="000000"/>
                </a:solidFill>
                <a:latin typeface="Times New Roman"/>
                <a:ea typeface="ＭＳ Ｐゴシック"/>
                <a:cs typeface="Times New Roman"/>
              </a:rPr>
              <a:t>x</a:t>
            </a:r>
            <a:r>
              <a:rPr lang="en-US" sz="2800" kern="0" baseline="-25000" dirty="0" err="1" smtClean="0">
                <a:solidFill>
                  <a:srgbClr val="000000"/>
                </a:solidFill>
                <a:latin typeface="Times New Roman"/>
                <a:ea typeface="ＭＳ Ｐゴシック"/>
                <a:cs typeface="Times New Roman"/>
              </a:rPr>
              <a:t>cm</a:t>
            </a:r>
            <a:r>
              <a:rPr lang="en-US" sz="2800" kern="0" dirty="0" smtClean="0">
                <a:solidFill>
                  <a:srgbClr val="000000"/>
                </a:solidFill>
                <a:latin typeface="Times New Roman"/>
                <a:ea typeface="ＭＳ Ｐゴシック"/>
                <a:cs typeface="Times New Roman"/>
              </a:rPr>
              <a:t> =</a:t>
            </a:r>
            <a:r>
              <a:rPr lang="en-US" sz="2800" i="1" kern="0" dirty="0" smtClean="0">
                <a:solidFill>
                  <a:srgbClr val="000000"/>
                </a:solidFill>
                <a:latin typeface="Times New Roman"/>
                <a:ea typeface="ＭＳ Ｐゴシック"/>
                <a:cs typeface="Times New Roman"/>
              </a:rPr>
              <a:t> R</a:t>
            </a:r>
            <a:r>
              <a:rPr lang="en-US" sz="2800" kern="0" dirty="0" smtClean="0">
                <a:solidFill>
                  <a:srgbClr val="000000"/>
                </a:solidFill>
                <a:latin typeface="Times New Roman"/>
                <a:ea typeface="ＭＳ Ｐゴシック"/>
                <a:cs typeface="Times New Roman"/>
              </a:rPr>
              <a:t>∆</a:t>
            </a:r>
            <a:r>
              <a:rPr lang="en-US" sz="2800" i="1" kern="0" dirty="0" smtClean="0">
                <a:solidFill>
                  <a:srgbClr val="000000"/>
                </a:solidFill>
                <a:latin typeface="Times New Roman"/>
                <a:ea typeface="ＭＳ Ｐゴシック"/>
                <a:cs typeface="Times New Roman"/>
                <a:sym typeface="Symbol"/>
              </a:rPr>
              <a:t>.</a:t>
            </a:r>
            <a:endParaRPr lang="en-US" sz="2800" kern="0" dirty="0">
              <a:solidFill>
                <a:srgbClr val="000000"/>
              </a:solidFill>
              <a:latin typeface="Times New Roman"/>
              <a:ea typeface="ＭＳ Ｐゴシック"/>
              <a:cs typeface="Times New Roman"/>
            </a:endParaRPr>
          </a:p>
        </p:txBody>
      </p:sp>
      <p:sp>
        <p:nvSpPr>
          <p:cNvPr id="13" name="Rectangle 12"/>
          <p:cNvSpPr/>
          <p:nvPr/>
        </p:nvSpPr>
        <p:spPr>
          <a:xfrm>
            <a:off x="0" y="2544843"/>
            <a:ext cx="9144000" cy="1471172"/>
          </a:xfrm>
          <a:prstGeom prst="rect">
            <a:avLst/>
          </a:prstGeom>
        </p:spPr>
        <p:txBody>
          <a:bodyPr wrap="square">
            <a:spAutoFit/>
          </a:bodyPr>
          <a:lstStyle/>
          <a:p>
            <a:pPr lvl="0" eaLnBrk="1" hangingPunct="1">
              <a:spcBef>
                <a:spcPct val="20000"/>
              </a:spcBef>
              <a:buClr>
                <a:srgbClr val="AF2A42"/>
              </a:buClr>
            </a:pPr>
            <a:r>
              <a:rPr lang="en-US" sz="2800" kern="0" dirty="0">
                <a:solidFill>
                  <a:srgbClr val="000000"/>
                </a:solidFill>
                <a:latin typeface="Times New Roman"/>
                <a:ea typeface="ＭＳ Ｐゴシック"/>
                <a:cs typeface="Times New Roman"/>
              </a:rPr>
              <a:t>The relationship between the velocity of </a:t>
            </a:r>
            <a:br>
              <a:rPr lang="en-US" sz="2800" kern="0" dirty="0">
                <a:solidFill>
                  <a:srgbClr val="000000"/>
                </a:solidFill>
                <a:latin typeface="Times New Roman"/>
                <a:ea typeface="ＭＳ Ｐゴシック"/>
                <a:cs typeface="Times New Roman"/>
              </a:rPr>
            </a:br>
            <a:r>
              <a:rPr lang="en-US" sz="2800" kern="0" dirty="0">
                <a:solidFill>
                  <a:srgbClr val="000000"/>
                </a:solidFill>
                <a:latin typeface="Times New Roman"/>
                <a:ea typeface="ＭＳ Ｐゴシック"/>
                <a:cs typeface="Times New Roman"/>
              </a:rPr>
              <a:t>  the center-of-mass, </a:t>
            </a:r>
            <a:r>
              <a:rPr lang="en-US" sz="2800" i="1" kern="0" dirty="0" err="1" smtClean="0">
                <a:solidFill>
                  <a:srgbClr val="000000"/>
                </a:solidFill>
                <a:latin typeface="Times New Roman"/>
                <a:ea typeface="ＭＳ Ｐゴシック"/>
                <a:cs typeface="Times New Roman"/>
              </a:rPr>
              <a:t>ν</a:t>
            </a:r>
            <a:r>
              <a:rPr lang="en-US" sz="2800" kern="0" baseline="-25000" dirty="0" err="1" smtClean="0">
                <a:solidFill>
                  <a:srgbClr val="000000"/>
                </a:solidFill>
                <a:latin typeface="Times New Roman"/>
                <a:ea typeface="ＭＳ Ｐゴシック"/>
                <a:cs typeface="Times New Roman"/>
              </a:rPr>
              <a:t>cm</a:t>
            </a:r>
            <a:r>
              <a:rPr lang="en-US" sz="2800" kern="0" dirty="0" smtClean="0">
                <a:solidFill>
                  <a:srgbClr val="000000"/>
                </a:solidFill>
                <a:latin typeface="Times New Roman"/>
                <a:ea typeface="ＭＳ Ｐゴシック"/>
                <a:cs typeface="Times New Roman"/>
              </a:rPr>
              <a:t>, </a:t>
            </a:r>
            <a:r>
              <a:rPr lang="en-US" sz="2800" kern="0" dirty="0">
                <a:solidFill>
                  <a:srgbClr val="000000"/>
                </a:solidFill>
                <a:latin typeface="Times New Roman"/>
                <a:ea typeface="ＭＳ Ｐゴシック"/>
                <a:cs typeface="Times New Roman"/>
              </a:rPr>
              <a:t>and the rotational velocity, </a:t>
            </a:r>
            <a:r>
              <a:rPr lang="en-US" sz="2800" i="1" kern="0" dirty="0" err="1">
                <a:solidFill>
                  <a:srgbClr val="000000"/>
                </a:solidFill>
                <a:latin typeface="Times New Roman"/>
                <a:ea typeface="ＭＳ Ｐゴシック"/>
                <a:cs typeface="Times New Roman"/>
              </a:rPr>
              <a:t>ω</a:t>
            </a:r>
            <a:r>
              <a:rPr lang="en-US" sz="2800" i="1" kern="0" baseline="-25000" dirty="0">
                <a:solidFill>
                  <a:srgbClr val="000000"/>
                </a:solidFill>
                <a:latin typeface="Times New Roman"/>
                <a:ea typeface="ＭＳ Ｐゴシック"/>
                <a:cs typeface="Times New Roman"/>
                <a:sym typeface="Symbol"/>
              </a:rPr>
              <a:t> </a:t>
            </a:r>
            <a:r>
              <a:rPr lang="en-US" sz="2800" i="1" kern="0" dirty="0">
                <a:solidFill>
                  <a:srgbClr val="000000"/>
                </a:solidFill>
                <a:latin typeface="Times New Roman"/>
                <a:ea typeface="ＭＳ Ｐゴシック"/>
                <a:cs typeface="Times New Roman"/>
                <a:sym typeface="Symbol"/>
              </a:rPr>
              <a:t>,</a:t>
            </a:r>
            <a:r>
              <a:rPr lang="en-US" sz="2800" kern="0" dirty="0">
                <a:solidFill>
                  <a:srgbClr val="000000"/>
                </a:solidFill>
                <a:latin typeface="Times New Roman"/>
                <a:ea typeface="ＭＳ Ｐゴシック"/>
                <a:cs typeface="Times New Roman"/>
              </a:rPr>
              <a:t> is   </a:t>
            </a:r>
          </a:p>
          <a:p>
            <a:pPr lvl="0" eaLnBrk="1" hangingPunct="1">
              <a:spcBef>
                <a:spcPct val="20000"/>
              </a:spcBef>
              <a:buClr>
                <a:srgbClr val="AF2A42"/>
              </a:buClr>
            </a:pPr>
            <a:r>
              <a:rPr lang="en-US" sz="2800" i="1" kern="0" dirty="0">
                <a:solidFill>
                  <a:srgbClr val="000000"/>
                </a:solidFill>
                <a:latin typeface="Times New Roman"/>
                <a:ea typeface="ＭＳ Ｐゴシック"/>
                <a:cs typeface="Times New Roman"/>
              </a:rPr>
              <a:t>           </a:t>
            </a:r>
            <a:r>
              <a:rPr lang="en-US" sz="2800" i="1" kern="0" dirty="0" err="1" smtClean="0">
                <a:solidFill>
                  <a:srgbClr val="000000"/>
                </a:solidFill>
                <a:latin typeface="Times New Roman"/>
                <a:ea typeface="ＭＳ Ｐゴシック"/>
                <a:cs typeface="Times New Roman"/>
              </a:rPr>
              <a:t>υ</a:t>
            </a:r>
            <a:r>
              <a:rPr lang="en-US" sz="2800" kern="0" baseline="-25000" dirty="0" err="1" smtClean="0">
                <a:solidFill>
                  <a:srgbClr val="000000"/>
                </a:solidFill>
                <a:latin typeface="Times New Roman"/>
                <a:ea typeface="ＭＳ Ｐゴシック"/>
                <a:cs typeface="Times New Roman"/>
              </a:rPr>
              <a:t>cm</a:t>
            </a:r>
            <a:r>
              <a:rPr lang="en-US" sz="2800" kern="0" dirty="0" smtClean="0">
                <a:solidFill>
                  <a:srgbClr val="000000"/>
                </a:solidFill>
                <a:latin typeface="Times New Roman"/>
                <a:ea typeface="ＭＳ Ｐゴシック"/>
                <a:cs typeface="Times New Roman"/>
              </a:rPr>
              <a:t> </a:t>
            </a:r>
            <a:r>
              <a:rPr lang="en-US" sz="2800" kern="0" dirty="0">
                <a:solidFill>
                  <a:srgbClr val="000000"/>
                </a:solidFill>
                <a:latin typeface="Times New Roman"/>
                <a:ea typeface="ＭＳ Ｐゴシック"/>
                <a:cs typeface="Times New Roman"/>
              </a:rPr>
              <a:t>= </a:t>
            </a:r>
            <a:r>
              <a:rPr lang="en-US" sz="2800" i="1" kern="0" dirty="0" err="1">
                <a:solidFill>
                  <a:srgbClr val="000000"/>
                </a:solidFill>
                <a:latin typeface="Times New Roman"/>
                <a:ea typeface="ＭＳ Ｐゴシック"/>
                <a:cs typeface="Times New Roman"/>
              </a:rPr>
              <a:t>Rω</a:t>
            </a:r>
            <a:r>
              <a:rPr lang="en-US" sz="2800" i="1" kern="0" baseline="-25000" dirty="0">
                <a:solidFill>
                  <a:srgbClr val="000000"/>
                </a:solidFill>
                <a:latin typeface="Times New Roman"/>
                <a:ea typeface="ＭＳ Ｐゴシック"/>
                <a:cs typeface="Times New Roman"/>
                <a:sym typeface="Symbol"/>
              </a:rPr>
              <a:t>  </a:t>
            </a:r>
            <a:r>
              <a:rPr lang="en-US" sz="2800" i="1" kern="0" dirty="0">
                <a:solidFill>
                  <a:srgbClr val="000000"/>
                </a:solidFill>
                <a:latin typeface="Times New Roman"/>
                <a:ea typeface="ＭＳ Ｐゴシック"/>
                <a:cs typeface="Times New Roman"/>
                <a:sym typeface="Symbol"/>
              </a:rPr>
              <a:t>, </a:t>
            </a:r>
            <a:r>
              <a:rPr lang="en-US" sz="2800" kern="0" dirty="0">
                <a:solidFill>
                  <a:srgbClr val="000000"/>
                </a:solidFill>
                <a:latin typeface="Times New Roman"/>
                <a:ea typeface="ＭＳ Ｐゴシック"/>
                <a:cs typeface="Times New Roman"/>
                <a:sym typeface="Symbol"/>
              </a:rPr>
              <a:t>for </a:t>
            </a:r>
            <a:r>
              <a:rPr lang="en-US" sz="2800" kern="0" dirty="0">
                <a:solidFill>
                  <a:srgbClr val="000000"/>
                </a:solidFill>
                <a:latin typeface="Times New Roman"/>
                <a:ea typeface="ＭＳ Ｐゴシック"/>
                <a:cs typeface="Times New Roman"/>
              </a:rPr>
              <a:t>rolling motion without slipping.</a:t>
            </a:r>
          </a:p>
        </p:txBody>
      </p:sp>
      <p:graphicFrame>
        <p:nvGraphicFramePr>
          <p:cNvPr id="14" name="Object 13"/>
          <p:cNvGraphicFramePr>
            <a:graphicFrameLocks noChangeAspect="1"/>
          </p:cNvGraphicFramePr>
          <p:nvPr>
            <p:extLst>
              <p:ext uri="{D42A27DB-BD31-4B8C-83A1-F6EECF244321}">
                <p14:modId xmlns:p14="http://schemas.microsoft.com/office/powerpoint/2010/main" val="815102994"/>
              </p:ext>
            </p:extLst>
          </p:nvPr>
        </p:nvGraphicFramePr>
        <p:xfrm>
          <a:off x="6838915" y="1285298"/>
          <a:ext cx="1663700" cy="495300"/>
        </p:xfrm>
        <a:graphic>
          <a:graphicData uri="http://schemas.openxmlformats.org/presentationml/2006/ole">
            <mc:AlternateContent xmlns:mc="http://schemas.openxmlformats.org/markup-compatibility/2006">
              <mc:Choice xmlns:v="urn:schemas-microsoft-com:vml" Requires="v">
                <p:oleObj spid="_x0000_s1168491" name="Equation" r:id="rId5" imgW="1663700" imgH="495300" progId="Equation.3">
                  <p:embed/>
                </p:oleObj>
              </mc:Choice>
              <mc:Fallback>
                <p:oleObj name="Equation" r:id="rId5" imgW="1663700" imgH="495300" progId="Equation.3">
                  <p:embed/>
                  <p:pic>
                    <p:nvPicPr>
                      <p:cNvPr id="0" name=""/>
                      <p:cNvPicPr>
                        <a:picLocks noChangeAspect="1" noChangeArrowheads="1"/>
                      </p:cNvPicPr>
                      <p:nvPr/>
                    </p:nvPicPr>
                    <p:blipFill>
                      <a:blip r:embed="rId6"/>
                      <a:srcRect/>
                      <a:stretch>
                        <a:fillRect/>
                      </a:stretch>
                    </p:blipFill>
                    <p:spPr bwMode="auto">
                      <a:xfrm>
                        <a:off x="6838915" y="1285298"/>
                        <a:ext cx="1663700" cy="495300"/>
                      </a:xfrm>
                      <a:prstGeom prst="rect">
                        <a:avLst/>
                      </a:prstGeom>
                      <a:noFill/>
                      <a:ln>
                        <a:noFill/>
                      </a:ln>
                      <a:extLst/>
                    </p:spPr>
                  </p:pic>
                </p:oleObj>
              </mc:Fallback>
            </mc:AlternateContent>
          </a:graphicData>
        </a:graphic>
      </p:graphicFrame>
      <p:cxnSp>
        <p:nvCxnSpPr>
          <p:cNvPr id="17" name="Straight Arrow Connector 16"/>
          <p:cNvCxnSpPr/>
          <p:nvPr/>
        </p:nvCxnSpPr>
        <p:spPr bwMode="auto">
          <a:xfrm>
            <a:off x="1931319" y="4392296"/>
            <a:ext cx="2645642"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aphicFrame>
        <p:nvGraphicFramePr>
          <p:cNvPr id="15" name="Object 14"/>
          <p:cNvGraphicFramePr>
            <a:graphicFrameLocks noChangeAspect="1"/>
          </p:cNvGraphicFramePr>
          <p:nvPr>
            <p:extLst>
              <p:ext uri="{D42A27DB-BD31-4B8C-83A1-F6EECF244321}">
                <p14:modId xmlns:p14="http://schemas.microsoft.com/office/powerpoint/2010/main" val="518061053"/>
              </p:ext>
            </p:extLst>
          </p:nvPr>
        </p:nvGraphicFramePr>
        <p:xfrm>
          <a:off x="2566274" y="4186543"/>
          <a:ext cx="1273676" cy="379186"/>
        </p:xfrm>
        <a:graphic>
          <a:graphicData uri="http://schemas.openxmlformats.org/presentationml/2006/ole">
            <mc:AlternateContent xmlns:mc="http://schemas.openxmlformats.org/markup-compatibility/2006">
              <mc:Choice xmlns:v="urn:schemas-microsoft-com:vml" Requires="v">
                <p:oleObj spid="_x0000_s1168492" name="Equation" r:id="rId7" imgW="1663700" imgH="495300" progId="Equation.3">
                  <p:embed/>
                </p:oleObj>
              </mc:Choice>
              <mc:Fallback>
                <p:oleObj name="Equation" r:id="rId7" imgW="1663700" imgH="495300" progId="Equation.3">
                  <p:embed/>
                  <p:pic>
                    <p:nvPicPr>
                      <p:cNvPr id="0" name=""/>
                      <p:cNvPicPr>
                        <a:picLocks noChangeAspect="1" noChangeArrowheads="1"/>
                      </p:cNvPicPr>
                      <p:nvPr/>
                    </p:nvPicPr>
                    <p:blipFill>
                      <a:blip r:embed="rId6"/>
                      <a:srcRect/>
                      <a:stretch>
                        <a:fillRect/>
                      </a:stretch>
                    </p:blipFill>
                    <p:spPr bwMode="auto">
                      <a:xfrm>
                        <a:off x="2566274" y="4186543"/>
                        <a:ext cx="1273676" cy="379186"/>
                      </a:xfrm>
                      <a:prstGeom prst="rect">
                        <a:avLst/>
                      </a:prstGeom>
                      <a:solidFill>
                        <a:srgbClr val="FFFFFF"/>
                      </a:solidFill>
                      <a:ln>
                        <a:noFill/>
                      </a:ln>
                      <a:extLst/>
                    </p:spPr>
                  </p:pic>
                </p:oleObj>
              </mc:Fallback>
            </mc:AlternateContent>
          </a:graphicData>
        </a:graphic>
      </p:graphicFrame>
    </p:spTree>
    <p:extLst>
      <p:ext uri="{BB962C8B-B14F-4D97-AF65-F5344CB8AC3E}">
        <p14:creationId xmlns:p14="http://schemas.microsoft.com/office/powerpoint/2010/main" val="2986590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12.6: Rolling motion</a:t>
            </a:r>
            <a:endParaRPr lang="en-US" dirty="0"/>
          </a:p>
        </p:txBody>
      </p:sp>
      <p:sp>
        <p:nvSpPr>
          <p:cNvPr id="11" name="Content Placeholder 10"/>
          <p:cNvSpPr>
            <a:spLocks noGrp="1"/>
          </p:cNvSpPr>
          <p:nvPr>
            <p:ph idx="1"/>
          </p:nvPr>
        </p:nvSpPr>
        <p:spPr>
          <a:xfrm>
            <a:off x="0" y="1071655"/>
            <a:ext cx="6710531" cy="1354870"/>
          </a:xfrm>
        </p:spPr>
        <p:txBody>
          <a:bodyPr/>
          <a:lstStyle/>
          <a:p>
            <a:pPr marL="0" indent="0">
              <a:buNone/>
            </a:pPr>
            <a:r>
              <a:rPr lang="en-US" dirty="0"/>
              <a:t>A point of the rim of a wheel </a:t>
            </a:r>
            <a:r>
              <a:rPr lang="en-US" dirty="0" smtClean="0"/>
              <a:t>that </a:t>
            </a:r>
            <a:r>
              <a:rPr lang="en-US" dirty="0"/>
              <a:t>is in contact with the surface when rolling without slipping has zero instantaneous velocity</a:t>
            </a:r>
            <a:r>
              <a:rPr lang="en-US" dirty="0" smtClean="0"/>
              <a:t>.</a:t>
            </a:r>
          </a:p>
        </p:txBody>
      </p:sp>
      <p:pic>
        <p:nvPicPr>
          <p:cNvPr id="3" name="Picture 2" descr="12_38_Figure.jpg"/>
          <p:cNvPicPr>
            <a:picLocks noChangeAspect="1"/>
          </p:cNvPicPr>
          <p:nvPr/>
        </p:nvPicPr>
        <p:blipFill rotWithShape="1">
          <a:blip r:embed="rId2">
            <a:extLst>
              <a:ext uri="{28A0092B-C50C-407E-A947-70E740481C1C}">
                <a14:useLocalDpi xmlns:a14="http://schemas.microsoft.com/office/drawing/2010/main" val="0"/>
              </a:ext>
            </a:extLst>
          </a:blip>
          <a:srcRect b="2794"/>
          <a:stretch/>
        </p:blipFill>
        <p:spPr>
          <a:xfrm>
            <a:off x="6751426" y="0"/>
            <a:ext cx="2414799" cy="5457075"/>
          </a:xfrm>
          <a:prstGeom prst="rect">
            <a:avLst/>
          </a:prstGeom>
        </p:spPr>
      </p:pic>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51</a:t>
            </a:fld>
            <a:endParaRPr lang="en-US" dirty="0"/>
          </a:p>
        </p:txBody>
      </p:sp>
      <p:pic>
        <p:nvPicPr>
          <p:cNvPr id="7" name="Picture 6"/>
          <p:cNvPicPr>
            <a:picLocks noChangeAspect="1"/>
          </p:cNvPicPr>
          <p:nvPr/>
        </p:nvPicPr>
        <p:blipFill rotWithShape="1">
          <a:blip r:embed="rId3"/>
          <a:srcRect t="36707" b="44439"/>
          <a:stretch/>
        </p:blipFill>
        <p:spPr>
          <a:xfrm>
            <a:off x="157119" y="5486400"/>
            <a:ext cx="7227794" cy="1293036"/>
          </a:xfrm>
          <a:prstGeom prst="rect">
            <a:avLst/>
          </a:prstGeom>
        </p:spPr>
      </p:pic>
      <p:pic>
        <p:nvPicPr>
          <p:cNvPr id="13" name="Picture 12"/>
          <p:cNvPicPr>
            <a:picLocks noChangeAspect="1"/>
          </p:cNvPicPr>
          <p:nvPr/>
        </p:nvPicPr>
        <p:blipFill>
          <a:blip r:embed="rId4"/>
          <a:stretch>
            <a:fillRect/>
          </a:stretch>
        </p:blipFill>
        <p:spPr>
          <a:xfrm>
            <a:off x="141482" y="3431170"/>
            <a:ext cx="6337300" cy="1016000"/>
          </a:xfrm>
          <a:prstGeom prst="rect">
            <a:avLst/>
          </a:prstGeom>
        </p:spPr>
      </p:pic>
      <p:pic>
        <p:nvPicPr>
          <p:cNvPr id="14" name="Picture 13"/>
          <p:cNvPicPr>
            <a:picLocks noChangeAspect="1"/>
          </p:cNvPicPr>
          <p:nvPr/>
        </p:nvPicPr>
        <p:blipFill>
          <a:blip r:embed="rId5"/>
          <a:stretch>
            <a:fillRect/>
          </a:stretch>
        </p:blipFill>
        <p:spPr>
          <a:xfrm>
            <a:off x="606779" y="2497666"/>
            <a:ext cx="5390444" cy="895771"/>
          </a:xfrm>
          <a:prstGeom prst="rect">
            <a:avLst/>
          </a:prstGeom>
        </p:spPr>
      </p:pic>
      <p:pic>
        <p:nvPicPr>
          <p:cNvPr id="16" name="Picture 15" descr="cycloid.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443" y="4402667"/>
            <a:ext cx="6350000" cy="1016000"/>
          </a:xfrm>
          <a:prstGeom prst="rect">
            <a:avLst/>
          </a:prstGeom>
        </p:spPr>
      </p:pic>
    </p:spTree>
    <p:extLst>
      <p:ext uri="{BB962C8B-B14F-4D97-AF65-F5344CB8AC3E}">
        <p14:creationId xmlns:p14="http://schemas.microsoft.com/office/powerpoint/2010/main" val="204393451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365125" y="1170432"/>
            <a:ext cx="8682970" cy="5422392"/>
          </a:xfrm>
        </p:spPr>
        <p:txBody>
          <a:bodyPr/>
          <a:lstStyle/>
          <a:p>
            <a:pPr marL="0" indent="0">
              <a:buNone/>
            </a:pPr>
            <a:r>
              <a:rPr lang="en-US" dirty="0" smtClean="0"/>
              <a:t>Consider </a:t>
            </a:r>
            <a:r>
              <a:rPr lang="en-US" dirty="0"/>
              <a:t>an object rolling down a ramp without </a:t>
            </a:r>
            <a:r>
              <a:rPr lang="en-US" dirty="0" smtClean="0"/>
              <a:t>slipping.</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12.6: Rolling motion</a:t>
            </a:r>
            <a:endParaRPr lang="en-US" dirty="0"/>
          </a:p>
        </p:txBody>
      </p:sp>
      <p:pic>
        <p:nvPicPr>
          <p:cNvPr id="10" name="Picture 9" descr="12_39_Figure.jpg"/>
          <p:cNvPicPr>
            <a:picLocks noChangeAspect="1"/>
          </p:cNvPicPr>
          <p:nvPr/>
        </p:nvPicPr>
        <p:blipFill rotWithShape="1">
          <a:blip r:embed="rId3">
            <a:extLst>
              <a:ext uri="{28A0092B-C50C-407E-A947-70E740481C1C}">
                <a14:useLocalDpi xmlns:a14="http://schemas.microsoft.com/office/drawing/2010/main" val="0"/>
              </a:ext>
            </a:extLst>
          </a:blip>
          <a:srcRect b="5780"/>
          <a:stretch/>
        </p:blipFill>
        <p:spPr>
          <a:xfrm>
            <a:off x="225717" y="1992501"/>
            <a:ext cx="8680579" cy="3008365"/>
          </a:xfrm>
          <a:prstGeom prst="rect">
            <a:avLst/>
          </a:prstGeom>
        </p:spPr>
      </p:pic>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52</a:t>
            </a:fld>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417347657"/>
              </p:ext>
            </p:extLst>
          </p:nvPr>
        </p:nvGraphicFramePr>
        <p:xfrm>
          <a:off x="2168474" y="5236558"/>
          <a:ext cx="6235700" cy="520700"/>
        </p:xfrm>
        <a:graphic>
          <a:graphicData uri="http://schemas.openxmlformats.org/presentationml/2006/ole">
            <mc:AlternateContent xmlns:mc="http://schemas.openxmlformats.org/markup-compatibility/2006">
              <mc:Choice xmlns:v="urn:schemas-microsoft-com:vml" Requires="v">
                <p:oleObj spid="_x0000_s1169531" name="Equation" r:id="rId4" imgW="6235700" imgH="520700" progId="Equation.3">
                  <p:embed/>
                </p:oleObj>
              </mc:Choice>
              <mc:Fallback>
                <p:oleObj name="Equation" r:id="rId4" imgW="6235700" imgH="520700" progId="Equation.3">
                  <p:embed/>
                  <p:pic>
                    <p:nvPicPr>
                      <p:cNvPr id="0" name=""/>
                      <p:cNvPicPr/>
                      <p:nvPr/>
                    </p:nvPicPr>
                    <p:blipFill>
                      <a:blip r:embed="rId5"/>
                      <a:stretch>
                        <a:fillRect/>
                      </a:stretch>
                    </p:blipFill>
                    <p:spPr>
                      <a:xfrm>
                        <a:off x="2168474" y="5236558"/>
                        <a:ext cx="6235700" cy="5207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4096866635"/>
              </p:ext>
            </p:extLst>
          </p:nvPr>
        </p:nvGraphicFramePr>
        <p:xfrm>
          <a:off x="2248175" y="6009994"/>
          <a:ext cx="2603500" cy="457200"/>
        </p:xfrm>
        <a:graphic>
          <a:graphicData uri="http://schemas.openxmlformats.org/presentationml/2006/ole">
            <mc:AlternateContent xmlns:mc="http://schemas.openxmlformats.org/markup-compatibility/2006">
              <mc:Choice xmlns:v="urn:schemas-microsoft-com:vml" Requires="v">
                <p:oleObj spid="_x0000_s1169532" name="Equation" r:id="rId6" imgW="2603500" imgH="457200" progId="Equation.3">
                  <p:embed/>
                </p:oleObj>
              </mc:Choice>
              <mc:Fallback>
                <p:oleObj name="Equation" r:id="rId6" imgW="2603500" imgH="457200" progId="Equation.3">
                  <p:embed/>
                  <p:pic>
                    <p:nvPicPr>
                      <p:cNvPr id="0" name=""/>
                      <p:cNvPicPr/>
                      <p:nvPr/>
                    </p:nvPicPr>
                    <p:blipFill>
                      <a:blip r:embed="rId7"/>
                      <a:stretch>
                        <a:fillRect/>
                      </a:stretch>
                    </p:blipFill>
                    <p:spPr>
                      <a:xfrm>
                        <a:off x="2248175" y="6009994"/>
                        <a:ext cx="2603500" cy="457200"/>
                      </a:xfrm>
                      <a:prstGeom prst="rect">
                        <a:avLst/>
                      </a:prstGeom>
                    </p:spPr>
                  </p:pic>
                </p:oleObj>
              </mc:Fallback>
            </mc:AlternateContent>
          </a:graphicData>
        </a:graphic>
      </p:graphicFrame>
      <p:sp>
        <p:nvSpPr>
          <p:cNvPr id="3" name="Rectangle 2"/>
          <p:cNvSpPr/>
          <p:nvPr/>
        </p:nvSpPr>
        <p:spPr>
          <a:xfrm>
            <a:off x="500191" y="6003438"/>
            <a:ext cx="1616321" cy="461665"/>
          </a:xfrm>
          <a:prstGeom prst="rect">
            <a:avLst/>
          </a:prstGeom>
        </p:spPr>
        <p:txBody>
          <a:bodyPr wrap="square">
            <a:spAutoFit/>
          </a:bodyPr>
          <a:lstStyle/>
          <a:p>
            <a:pPr lvl="0" eaLnBrk="1" hangingPunct="1">
              <a:spcBef>
                <a:spcPct val="20000"/>
              </a:spcBef>
              <a:buClr>
                <a:srgbClr val="AF2A42"/>
              </a:buClr>
            </a:pPr>
            <a:r>
              <a:rPr lang="en-US" kern="0" dirty="0" smtClean="0">
                <a:solidFill>
                  <a:srgbClr val="000000"/>
                </a:solidFill>
                <a:latin typeface="Times New Roman"/>
                <a:ea typeface="ＭＳ Ｐゴシック"/>
                <a:cs typeface="Times New Roman"/>
              </a:rPr>
              <a:t>Net </a:t>
            </a:r>
            <a:r>
              <a:rPr lang="en-US" kern="0" dirty="0">
                <a:solidFill>
                  <a:srgbClr val="000000"/>
                </a:solidFill>
                <a:latin typeface="Times New Roman"/>
                <a:ea typeface="ＭＳ Ｐゴシック"/>
                <a:cs typeface="Times New Roman"/>
              </a:rPr>
              <a:t>torque </a:t>
            </a:r>
            <a:endParaRPr lang="en-US" kern="0" dirty="0" smtClean="0">
              <a:solidFill>
                <a:srgbClr val="000000"/>
              </a:solidFill>
              <a:latin typeface="Times New Roman"/>
              <a:ea typeface="ＭＳ Ｐゴシック"/>
              <a:cs typeface="Times New Roman"/>
            </a:endParaRPr>
          </a:p>
        </p:txBody>
      </p:sp>
      <p:sp>
        <p:nvSpPr>
          <p:cNvPr id="14" name="Rectangle 13"/>
          <p:cNvSpPr/>
          <p:nvPr/>
        </p:nvSpPr>
        <p:spPr>
          <a:xfrm>
            <a:off x="502672" y="5242981"/>
            <a:ext cx="1616321" cy="461665"/>
          </a:xfrm>
          <a:prstGeom prst="rect">
            <a:avLst/>
          </a:prstGeom>
        </p:spPr>
        <p:txBody>
          <a:bodyPr wrap="square">
            <a:spAutoFit/>
          </a:bodyPr>
          <a:lstStyle/>
          <a:p>
            <a:pPr lvl="0" eaLnBrk="1" hangingPunct="1">
              <a:spcBef>
                <a:spcPct val="20000"/>
              </a:spcBef>
              <a:buClr>
                <a:srgbClr val="AF2A42"/>
              </a:buClr>
            </a:pPr>
            <a:r>
              <a:rPr lang="en-US" kern="0" dirty="0" smtClean="0">
                <a:solidFill>
                  <a:srgbClr val="000000"/>
                </a:solidFill>
                <a:latin typeface="Times New Roman"/>
                <a:ea typeface="ＭＳ Ｐゴシック"/>
                <a:cs typeface="Times New Roman"/>
              </a:rPr>
              <a:t>Net force </a:t>
            </a:r>
          </a:p>
        </p:txBody>
      </p:sp>
    </p:spTree>
    <p:extLst>
      <p:ext uri="{BB962C8B-B14F-4D97-AF65-F5344CB8AC3E}">
        <p14:creationId xmlns:p14="http://schemas.microsoft.com/office/powerpoint/2010/main" val="12743402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12.6: Rolling motion</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411998003"/>
              </p:ext>
            </p:extLst>
          </p:nvPr>
        </p:nvGraphicFramePr>
        <p:xfrm>
          <a:off x="2443728" y="2966456"/>
          <a:ext cx="3251200" cy="1181100"/>
        </p:xfrm>
        <a:graphic>
          <a:graphicData uri="http://schemas.openxmlformats.org/presentationml/2006/ole">
            <mc:AlternateContent xmlns:mc="http://schemas.openxmlformats.org/markup-compatibility/2006">
              <mc:Choice xmlns:v="urn:schemas-microsoft-com:vml" Requires="v">
                <p:oleObj spid="_x0000_s1170675" name="Equation" r:id="rId3" imgW="3251200" imgH="1181100" progId="Equation.3">
                  <p:embed/>
                </p:oleObj>
              </mc:Choice>
              <mc:Fallback>
                <p:oleObj name="Equation" r:id="rId3" imgW="3251200" imgH="1181100" progId="Equation.3">
                  <p:embed/>
                  <p:pic>
                    <p:nvPicPr>
                      <p:cNvPr id="0" name=""/>
                      <p:cNvPicPr/>
                      <p:nvPr/>
                    </p:nvPicPr>
                    <p:blipFill>
                      <a:blip r:embed="rId4"/>
                      <a:stretch>
                        <a:fillRect/>
                      </a:stretch>
                    </p:blipFill>
                    <p:spPr>
                      <a:xfrm>
                        <a:off x="2443728" y="2966456"/>
                        <a:ext cx="3251200" cy="11811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158836241"/>
              </p:ext>
            </p:extLst>
          </p:nvPr>
        </p:nvGraphicFramePr>
        <p:xfrm>
          <a:off x="30163" y="5227638"/>
          <a:ext cx="5283200" cy="800100"/>
        </p:xfrm>
        <a:graphic>
          <a:graphicData uri="http://schemas.openxmlformats.org/presentationml/2006/ole">
            <mc:AlternateContent xmlns:mc="http://schemas.openxmlformats.org/markup-compatibility/2006">
              <mc:Choice xmlns:v="urn:schemas-microsoft-com:vml" Requires="v">
                <p:oleObj spid="_x0000_s1170676" name="Equation" r:id="rId5" imgW="5283200" imgH="800100" progId="Equation.3">
                  <p:embed/>
                </p:oleObj>
              </mc:Choice>
              <mc:Fallback>
                <p:oleObj name="Equation" r:id="rId5" imgW="5283200" imgH="800100" progId="Equation.3">
                  <p:embed/>
                  <p:pic>
                    <p:nvPicPr>
                      <p:cNvPr id="0" name=""/>
                      <p:cNvPicPr/>
                      <p:nvPr/>
                    </p:nvPicPr>
                    <p:blipFill>
                      <a:blip r:embed="rId6"/>
                      <a:stretch>
                        <a:fillRect/>
                      </a:stretch>
                    </p:blipFill>
                    <p:spPr>
                      <a:xfrm>
                        <a:off x="30163" y="5227638"/>
                        <a:ext cx="5283200" cy="800100"/>
                      </a:xfrm>
                      <a:prstGeom prst="rect">
                        <a:avLst/>
                      </a:prstGeom>
                    </p:spPr>
                  </p:pic>
                </p:oleObj>
              </mc:Fallback>
            </mc:AlternateContent>
          </a:graphicData>
        </a:graphic>
      </p:graphicFrame>
      <p:sp>
        <p:nvSpPr>
          <p:cNvPr id="8"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53</a:t>
            </a:fld>
            <a:endParaRPr lang="en-US" dirty="0"/>
          </a:p>
        </p:txBody>
      </p:sp>
      <p:graphicFrame>
        <p:nvGraphicFramePr>
          <p:cNvPr id="12" name="Object 11"/>
          <p:cNvGraphicFramePr>
            <a:graphicFrameLocks noChangeAspect="1"/>
          </p:cNvGraphicFramePr>
          <p:nvPr>
            <p:extLst>
              <p:ext uri="{D42A27DB-BD31-4B8C-83A1-F6EECF244321}">
                <p14:modId xmlns:p14="http://schemas.microsoft.com/office/powerpoint/2010/main" val="2541282105"/>
              </p:ext>
            </p:extLst>
          </p:nvPr>
        </p:nvGraphicFramePr>
        <p:xfrm>
          <a:off x="2301875" y="1293813"/>
          <a:ext cx="5969000" cy="520700"/>
        </p:xfrm>
        <a:graphic>
          <a:graphicData uri="http://schemas.openxmlformats.org/presentationml/2006/ole">
            <mc:AlternateContent xmlns:mc="http://schemas.openxmlformats.org/markup-compatibility/2006">
              <mc:Choice xmlns:v="urn:schemas-microsoft-com:vml" Requires="v">
                <p:oleObj spid="_x0000_s1170677" name="Equation" r:id="rId7" imgW="5969000" imgH="520700" progId="Equation.3">
                  <p:embed/>
                </p:oleObj>
              </mc:Choice>
              <mc:Fallback>
                <p:oleObj name="Equation" r:id="rId7" imgW="5969000" imgH="520700" progId="Equation.3">
                  <p:embed/>
                  <p:pic>
                    <p:nvPicPr>
                      <p:cNvPr id="0" name=""/>
                      <p:cNvPicPr/>
                      <p:nvPr/>
                    </p:nvPicPr>
                    <p:blipFill>
                      <a:blip r:embed="rId8"/>
                      <a:stretch>
                        <a:fillRect/>
                      </a:stretch>
                    </p:blipFill>
                    <p:spPr>
                      <a:xfrm>
                        <a:off x="2301875" y="1293813"/>
                        <a:ext cx="5969000" cy="5207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596539456"/>
              </p:ext>
            </p:extLst>
          </p:nvPr>
        </p:nvGraphicFramePr>
        <p:xfrm>
          <a:off x="2159497" y="2021415"/>
          <a:ext cx="3759200" cy="469900"/>
        </p:xfrm>
        <a:graphic>
          <a:graphicData uri="http://schemas.openxmlformats.org/presentationml/2006/ole">
            <mc:AlternateContent xmlns:mc="http://schemas.openxmlformats.org/markup-compatibility/2006">
              <mc:Choice xmlns:v="urn:schemas-microsoft-com:vml" Requires="v">
                <p:oleObj spid="_x0000_s1170678" name="Equation" r:id="rId9" imgW="3759200" imgH="469900" progId="Equation.3">
                  <p:embed/>
                </p:oleObj>
              </mc:Choice>
              <mc:Fallback>
                <p:oleObj name="Equation" r:id="rId9" imgW="3759200" imgH="469900" progId="Equation.3">
                  <p:embed/>
                  <p:pic>
                    <p:nvPicPr>
                      <p:cNvPr id="0" name=""/>
                      <p:cNvPicPr/>
                      <p:nvPr/>
                    </p:nvPicPr>
                    <p:blipFill>
                      <a:blip r:embed="rId10"/>
                      <a:stretch>
                        <a:fillRect/>
                      </a:stretch>
                    </p:blipFill>
                    <p:spPr>
                      <a:xfrm>
                        <a:off x="2159497" y="2021415"/>
                        <a:ext cx="3759200" cy="469900"/>
                      </a:xfrm>
                      <a:prstGeom prst="rect">
                        <a:avLst/>
                      </a:prstGeom>
                    </p:spPr>
                  </p:pic>
                </p:oleObj>
              </mc:Fallback>
            </mc:AlternateContent>
          </a:graphicData>
        </a:graphic>
      </p:graphicFrame>
      <p:sp>
        <p:nvSpPr>
          <p:cNvPr id="14" name="Rectangle 13"/>
          <p:cNvSpPr/>
          <p:nvPr/>
        </p:nvSpPr>
        <p:spPr>
          <a:xfrm>
            <a:off x="539875" y="2047727"/>
            <a:ext cx="1616321" cy="461665"/>
          </a:xfrm>
          <a:prstGeom prst="rect">
            <a:avLst/>
          </a:prstGeom>
        </p:spPr>
        <p:txBody>
          <a:bodyPr wrap="square">
            <a:spAutoFit/>
          </a:bodyPr>
          <a:lstStyle/>
          <a:p>
            <a:pPr lvl="0" eaLnBrk="1" hangingPunct="1">
              <a:spcBef>
                <a:spcPct val="20000"/>
              </a:spcBef>
              <a:buClr>
                <a:srgbClr val="AF2A42"/>
              </a:buClr>
            </a:pPr>
            <a:r>
              <a:rPr lang="en-US" kern="0" dirty="0" smtClean="0">
                <a:solidFill>
                  <a:srgbClr val="000000"/>
                </a:solidFill>
                <a:latin typeface="Times New Roman"/>
                <a:ea typeface="ＭＳ Ｐゴシック"/>
                <a:cs typeface="Times New Roman"/>
              </a:rPr>
              <a:t>Net </a:t>
            </a:r>
            <a:r>
              <a:rPr lang="en-US" kern="0" dirty="0">
                <a:solidFill>
                  <a:srgbClr val="000000"/>
                </a:solidFill>
                <a:latin typeface="Times New Roman"/>
                <a:ea typeface="ＭＳ Ｐゴシック"/>
                <a:cs typeface="Times New Roman"/>
              </a:rPr>
              <a:t>torque </a:t>
            </a:r>
            <a:endParaRPr lang="en-US" kern="0" dirty="0" smtClean="0">
              <a:solidFill>
                <a:srgbClr val="000000"/>
              </a:solidFill>
              <a:latin typeface="Times New Roman"/>
              <a:ea typeface="ＭＳ Ｐゴシック"/>
              <a:cs typeface="Times New Roman"/>
            </a:endParaRPr>
          </a:p>
        </p:txBody>
      </p:sp>
      <p:sp>
        <p:nvSpPr>
          <p:cNvPr id="15" name="Rectangle 14"/>
          <p:cNvSpPr/>
          <p:nvPr/>
        </p:nvSpPr>
        <p:spPr>
          <a:xfrm>
            <a:off x="502672" y="1300500"/>
            <a:ext cx="1616321" cy="461665"/>
          </a:xfrm>
          <a:prstGeom prst="rect">
            <a:avLst/>
          </a:prstGeom>
        </p:spPr>
        <p:txBody>
          <a:bodyPr wrap="square">
            <a:spAutoFit/>
          </a:bodyPr>
          <a:lstStyle/>
          <a:p>
            <a:pPr lvl="0" eaLnBrk="1" hangingPunct="1">
              <a:spcBef>
                <a:spcPct val="20000"/>
              </a:spcBef>
              <a:buClr>
                <a:srgbClr val="AF2A42"/>
              </a:buClr>
            </a:pPr>
            <a:r>
              <a:rPr lang="en-US" kern="0" dirty="0" smtClean="0">
                <a:solidFill>
                  <a:srgbClr val="000000"/>
                </a:solidFill>
                <a:latin typeface="Times New Roman"/>
                <a:ea typeface="ＭＳ Ｐゴシック"/>
                <a:cs typeface="Times New Roman"/>
              </a:rPr>
              <a:t>Net force </a:t>
            </a:r>
          </a:p>
        </p:txBody>
      </p:sp>
      <p:pic>
        <p:nvPicPr>
          <p:cNvPr id="16" name="Picture 15" descr="12_39_Figure.jpg"/>
          <p:cNvPicPr>
            <a:picLocks noChangeAspect="1"/>
          </p:cNvPicPr>
          <p:nvPr/>
        </p:nvPicPr>
        <p:blipFill rotWithShape="1">
          <a:blip r:embed="rId11">
            <a:extLst>
              <a:ext uri="{28A0092B-C50C-407E-A947-70E740481C1C}">
                <a14:useLocalDpi xmlns:a14="http://schemas.microsoft.com/office/drawing/2010/main" val="0"/>
              </a:ext>
            </a:extLst>
          </a:blip>
          <a:srcRect l="38849" t="12594" r="39054" b="5780"/>
          <a:stretch/>
        </p:blipFill>
        <p:spPr>
          <a:xfrm>
            <a:off x="277793" y="2593042"/>
            <a:ext cx="1918090" cy="2606271"/>
          </a:xfrm>
          <a:prstGeom prst="rect">
            <a:avLst/>
          </a:prstGeom>
        </p:spPr>
      </p:pic>
      <p:pic>
        <p:nvPicPr>
          <p:cNvPr id="17" name="Picture 16" descr="11_03_Table.jpg"/>
          <p:cNvPicPr>
            <a:picLocks noChangeAspect="1"/>
          </p:cNvPicPr>
          <p:nvPr/>
        </p:nvPicPr>
        <p:blipFill rotWithShape="1">
          <a:blip r:embed="rId12">
            <a:extLst>
              <a:ext uri="{28A0092B-C50C-407E-A947-70E740481C1C}">
                <a14:useLocalDpi xmlns:a14="http://schemas.microsoft.com/office/drawing/2010/main" val="0"/>
              </a:ext>
            </a:extLst>
          </a:blip>
          <a:srcRect t="14363" r="49180" b="55439"/>
          <a:stretch/>
        </p:blipFill>
        <p:spPr>
          <a:xfrm>
            <a:off x="5427315" y="3918857"/>
            <a:ext cx="3810127" cy="1909539"/>
          </a:xfrm>
          <a:prstGeom prst="rect">
            <a:avLst/>
          </a:prstGeom>
        </p:spPr>
      </p:pic>
      <p:sp>
        <p:nvSpPr>
          <p:cNvPr id="18" name="Rectangle 17"/>
          <p:cNvSpPr/>
          <p:nvPr/>
        </p:nvSpPr>
        <p:spPr>
          <a:xfrm>
            <a:off x="5555391" y="5916743"/>
            <a:ext cx="3388899" cy="461665"/>
          </a:xfrm>
          <a:prstGeom prst="rect">
            <a:avLst/>
          </a:prstGeom>
        </p:spPr>
        <p:txBody>
          <a:bodyPr wrap="square">
            <a:spAutoFit/>
          </a:bodyPr>
          <a:lstStyle/>
          <a:p>
            <a:r>
              <a:rPr lang="en-US" kern="0" dirty="0" smtClean="0">
                <a:solidFill>
                  <a:srgbClr val="000000"/>
                </a:solidFill>
                <a:latin typeface="Times New Roman"/>
                <a:ea typeface="ＭＳ Ｐゴシック"/>
                <a:cs typeface="Times New Roman"/>
              </a:rPr>
              <a:t>disk </a:t>
            </a:r>
            <a:r>
              <a:rPr lang="en-US" kern="0" dirty="0">
                <a:solidFill>
                  <a:srgbClr val="000000"/>
                </a:solidFill>
                <a:latin typeface="Times New Roman"/>
                <a:ea typeface="ＭＳ Ｐゴシック"/>
                <a:cs typeface="Times New Roman"/>
              </a:rPr>
              <a:t>(c = 0.5), ring (c = 1) </a:t>
            </a:r>
          </a:p>
        </p:txBody>
      </p:sp>
      <p:pic>
        <p:nvPicPr>
          <p:cNvPr id="19" name="Picture 18" descr="12_39_Figure.jpg"/>
          <p:cNvPicPr>
            <a:picLocks noChangeAspect="1"/>
          </p:cNvPicPr>
          <p:nvPr/>
        </p:nvPicPr>
        <p:blipFill rotWithShape="1">
          <a:blip r:embed="rId11">
            <a:extLst>
              <a:ext uri="{28A0092B-C50C-407E-A947-70E740481C1C}">
                <a14:useLocalDpi xmlns:a14="http://schemas.microsoft.com/office/drawing/2010/main" val="0"/>
              </a:ext>
            </a:extLst>
          </a:blip>
          <a:srcRect l="65715" b="5780"/>
          <a:stretch/>
        </p:blipFill>
        <p:spPr>
          <a:xfrm>
            <a:off x="6402454" y="1876925"/>
            <a:ext cx="2119818" cy="2142802"/>
          </a:xfrm>
          <a:prstGeom prst="rect">
            <a:avLst/>
          </a:prstGeom>
        </p:spPr>
      </p:pic>
    </p:spTree>
    <p:extLst>
      <p:ext uri="{BB962C8B-B14F-4D97-AF65-F5344CB8AC3E}">
        <p14:creationId xmlns:p14="http://schemas.microsoft.com/office/powerpoint/2010/main" val="31793562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171965" y="1170432"/>
            <a:ext cx="9497855" cy="2242858"/>
          </a:xfrm>
        </p:spPr>
        <p:txBody>
          <a:bodyPr/>
          <a:lstStyle/>
          <a:p>
            <a:pPr marL="0" indent="0">
              <a:buNone/>
            </a:pPr>
            <a:r>
              <a:rPr lang="en-US" dirty="0" smtClean="0"/>
              <a:t>  The </a:t>
            </a:r>
            <a:r>
              <a:rPr lang="en-US" dirty="0"/>
              <a:t>static friction plays a dual role in this </a:t>
            </a:r>
            <a:r>
              <a:rPr lang="en-US" dirty="0" smtClean="0"/>
              <a:t>analysis:</a:t>
            </a:r>
          </a:p>
          <a:p>
            <a:pPr marL="971550" lvl="1" indent="-514350">
              <a:buClrTx/>
              <a:buFont typeface="+mj-lt"/>
              <a:buAutoNum type="arabicPeriod"/>
            </a:pPr>
            <a:r>
              <a:rPr lang="en-US" dirty="0" smtClean="0"/>
              <a:t>It </a:t>
            </a:r>
            <a:r>
              <a:rPr lang="en-US" dirty="0"/>
              <a:t>decreases the center-of-mass speed and acceleration </a:t>
            </a:r>
            <a:r>
              <a:rPr lang="en-US" dirty="0" smtClean="0"/>
              <a:t/>
            </a:r>
            <a:br>
              <a:rPr lang="en-US" dirty="0" smtClean="0"/>
            </a:br>
            <a:r>
              <a:rPr lang="en-US" dirty="0" smtClean="0"/>
              <a:t>of </a:t>
            </a:r>
            <a:r>
              <a:rPr lang="en-US" dirty="0"/>
              <a:t>the rolling object, </a:t>
            </a:r>
            <a:r>
              <a:rPr lang="en-US" dirty="0" smtClean="0"/>
              <a:t>and</a:t>
            </a:r>
          </a:p>
          <a:p>
            <a:pPr marL="971550" lvl="1" indent="-514350">
              <a:buClrTx/>
              <a:buFont typeface="+mj-lt"/>
              <a:buAutoNum type="arabicPeriod"/>
            </a:pPr>
            <a:r>
              <a:rPr lang="en-US" dirty="0" smtClean="0"/>
              <a:t>It causes </a:t>
            </a:r>
            <a:r>
              <a:rPr lang="en-US" dirty="0"/>
              <a:t>the torque that gives the rotational acceleration.</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12.6: Rolling motion</a:t>
            </a:r>
            <a:endParaRPr lang="en-US" dirty="0"/>
          </a:p>
        </p:txBody>
      </p:sp>
      <p:sp>
        <p:nvSpPr>
          <p:cNvPr id="5"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54</a:t>
            </a:fld>
            <a:endParaRPr lang="en-US" dirty="0"/>
          </a:p>
        </p:txBody>
      </p:sp>
      <p:pic>
        <p:nvPicPr>
          <p:cNvPr id="6" name="Picture 5" descr="12_39_Figure.jpg"/>
          <p:cNvPicPr>
            <a:picLocks noChangeAspect="1"/>
          </p:cNvPicPr>
          <p:nvPr/>
        </p:nvPicPr>
        <p:blipFill rotWithShape="1">
          <a:blip r:embed="rId3">
            <a:extLst>
              <a:ext uri="{28A0092B-C50C-407E-A947-70E740481C1C}">
                <a14:useLocalDpi xmlns:a14="http://schemas.microsoft.com/office/drawing/2010/main" val="0"/>
              </a:ext>
            </a:extLst>
          </a:blip>
          <a:srcRect b="5780"/>
          <a:stretch/>
        </p:blipFill>
        <p:spPr>
          <a:xfrm>
            <a:off x="489443" y="3967234"/>
            <a:ext cx="8112200" cy="2811386"/>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749693652"/>
              </p:ext>
            </p:extLst>
          </p:nvPr>
        </p:nvGraphicFramePr>
        <p:xfrm>
          <a:off x="2962864" y="3082924"/>
          <a:ext cx="1790700" cy="762000"/>
        </p:xfrm>
        <a:graphic>
          <a:graphicData uri="http://schemas.openxmlformats.org/presentationml/2006/ole">
            <mc:AlternateContent xmlns:mc="http://schemas.openxmlformats.org/markup-compatibility/2006">
              <mc:Choice xmlns:v="urn:schemas-microsoft-com:vml" Requires="v">
                <p:oleObj spid="_x0000_s1172536" name="Equation" r:id="rId4" imgW="1790700" imgH="762000" progId="Equation.3">
                  <p:embed/>
                </p:oleObj>
              </mc:Choice>
              <mc:Fallback>
                <p:oleObj name="Equation" r:id="rId4" imgW="1790700" imgH="762000" progId="Equation.3">
                  <p:embed/>
                  <p:pic>
                    <p:nvPicPr>
                      <p:cNvPr id="0" name=""/>
                      <p:cNvPicPr/>
                      <p:nvPr/>
                    </p:nvPicPr>
                    <p:blipFill>
                      <a:blip r:embed="rId5"/>
                      <a:stretch>
                        <a:fillRect/>
                      </a:stretch>
                    </p:blipFill>
                    <p:spPr>
                      <a:xfrm>
                        <a:off x="2962864" y="3082924"/>
                        <a:ext cx="1790700" cy="762000"/>
                      </a:xfrm>
                      <a:prstGeom prst="rect">
                        <a:avLst/>
                      </a:prstGeom>
                    </p:spPr>
                  </p:pic>
                </p:oleObj>
              </mc:Fallback>
            </mc:AlternateContent>
          </a:graphicData>
        </a:graphic>
      </p:graphicFrame>
    </p:spTree>
    <p:extLst>
      <p:ext uri="{BB962C8B-B14F-4D97-AF65-F5344CB8AC3E}">
        <p14:creationId xmlns:p14="http://schemas.microsoft.com/office/powerpoint/2010/main" val="13494803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Checkpoint 12.10</a:t>
            </a:r>
            <a:endParaRPr lang="en-US" dirty="0"/>
          </a:p>
        </p:txBody>
      </p:sp>
      <p:sp>
        <p:nvSpPr>
          <p:cNvPr id="11" name="Content Placeholder 10"/>
          <p:cNvSpPr>
            <a:spLocks noGrp="1"/>
          </p:cNvSpPr>
          <p:nvPr>
            <p:ph idx="1"/>
          </p:nvPr>
        </p:nvSpPr>
        <p:spPr/>
        <p:txBody>
          <a:bodyPr/>
          <a:lstStyle/>
          <a:p>
            <a:r>
              <a:rPr lang="en-US" dirty="0" smtClean="0"/>
              <a:t>	 (</a:t>
            </a:r>
            <a:r>
              <a:rPr lang="en-US" i="1" dirty="0"/>
              <a:t>a</a:t>
            </a:r>
            <a:r>
              <a:rPr lang="en-US" dirty="0"/>
              <a:t>) A cylindrical shell and a solid cylinder, made of the same </a:t>
            </a:r>
            <a:r>
              <a:rPr lang="en-US" dirty="0" smtClean="0"/>
              <a:t>material </a:t>
            </a:r>
            <a:r>
              <a:rPr lang="en-US" dirty="0"/>
              <a:t>and having the same inertia </a:t>
            </a:r>
            <a:r>
              <a:rPr lang="en-US" i="1" dirty="0"/>
              <a:t>m</a:t>
            </a:r>
            <a:r>
              <a:rPr lang="en-US" dirty="0"/>
              <a:t> and radius </a:t>
            </a:r>
            <a:r>
              <a:rPr lang="en-US" i="1" dirty="0"/>
              <a:t>R</a:t>
            </a:r>
            <a:r>
              <a:rPr lang="en-US" dirty="0"/>
              <a:t>, roll down a ramp. Is the force of static friction exerted on the shell greater than, smaller than, or equal to that on the solid cylinder? </a:t>
            </a:r>
            <a:endParaRPr lang="en-US" dirty="0" smtClean="0"/>
          </a:p>
          <a:p>
            <a:endParaRPr lang="en-US" dirty="0"/>
          </a:p>
          <a:p>
            <a:endParaRPr lang="en-US" dirty="0" smtClean="0"/>
          </a:p>
          <a:p>
            <a:endParaRPr lang="en-US" dirty="0" smtClean="0"/>
          </a:p>
          <a:p>
            <a:endParaRPr lang="en-US" dirty="0" smtClean="0"/>
          </a:p>
          <a:p>
            <a:endParaRPr lang="en-US" dirty="0"/>
          </a:p>
        </p:txBody>
      </p:sp>
      <p:sp>
        <p:nvSpPr>
          <p:cNvPr id="19" name="Text Placeholder 18"/>
          <p:cNvSpPr>
            <a:spLocks noGrp="1"/>
          </p:cNvSpPr>
          <p:nvPr>
            <p:ph type="body" sz="quarter" idx="12"/>
          </p:nvPr>
        </p:nvSpPr>
        <p:spPr/>
        <p:txBody>
          <a:bodyPr/>
          <a:lstStyle/>
          <a:p>
            <a:r>
              <a:rPr lang="en-US" dirty="0" smtClean="0"/>
              <a:t>12.10</a:t>
            </a:r>
            <a:endParaRPr lang="en-US" dirty="0"/>
          </a:p>
        </p:txBody>
      </p:sp>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55</a:t>
            </a:fld>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3885746172"/>
              </p:ext>
            </p:extLst>
          </p:nvPr>
        </p:nvGraphicFramePr>
        <p:xfrm>
          <a:off x="377825" y="3394075"/>
          <a:ext cx="2286000" cy="762000"/>
        </p:xfrm>
        <a:graphic>
          <a:graphicData uri="http://schemas.openxmlformats.org/presentationml/2006/ole">
            <mc:AlternateContent xmlns:mc="http://schemas.openxmlformats.org/markup-compatibility/2006">
              <mc:Choice xmlns:v="urn:schemas-microsoft-com:vml" Requires="v">
                <p:oleObj spid="_x0000_s1173609" name="Equation" r:id="rId3" imgW="2286000" imgH="762000" progId="Equation.3">
                  <p:embed/>
                </p:oleObj>
              </mc:Choice>
              <mc:Fallback>
                <p:oleObj name="Equation" r:id="rId3" imgW="2286000" imgH="762000" progId="Equation.3">
                  <p:embed/>
                  <p:pic>
                    <p:nvPicPr>
                      <p:cNvPr id="0" name=""/>
                      <p:cNvPicPr/>
                      <p:nvPr/>
                    </p:nvPicPr>
                    <p:blipFill>
                      <a:blip r:embed="rId4"/>
                      <a:stretch>
                        <a:fillRect/>
                      </a:stretch>
                    </p:blipFill>
                    <p:spPr>
                      <a:xfrm>
                        <a:off x="377825" y="3394075"/>
                        <a:ext cx="2286000" cy="762000"/>
                      </a:xfrm>
                      <a:prstGeom prst="rect">
                        <a:avLst/>
                      </a:prstGeom>
                    </p:spPr>
                  </p:pic>
                </p:oleObj>
              </mc:Fallback>
            </mc:AlternateContent>
          </a:graphicData>
        </a:graphic>
      </p:graphicFrame>
      <p:pic>
        <p:nvPicPr>
          <p:cNvPr id="8" name="Picture 7" descr="11_03_Table.jpg"/>
          <p:cNvPicPr>
            <a:picLocks noChangeAspect="1"/>
          </p:cNvPicPr>
          <p:nvPr/>
        </p:nvPicPr>
        <p:blipFill rotWithShape="1">
          <a:blip r:embed="rId5">
            <a:extLst>
              <a:ext uri="{28A0092B-C50C-407E-A947-70E740481C1C}">
                <a14:useLocalDpi xmlns:a14="http://schemas.microsoft.com/office/drawing/2010/main" val="0"/>
              </a:ext>
            </a:extLst>
          </a:blip>
          <a:srcRect t="14363" r="49180" b="55439"/>
          <a:stretch/>
        </p:blipFill>
        <p:spPr>
          <a:xfrm>
            <a:off x="2708641" y="3204447"/>
            <a:ext cx="6435359" cy="3225238"/>
          </a:xfrm>
          <a:prstGeom prst="rect">
            <a:avLst/>
          </a:prstGeom>
        </p:spPr>
      </p:pic>
      <p:graphicFrame>
        <p:nvGraphicFramePr>
          <p:cNvPr id="10" name="Object 9"/>
          <p:cNvGraphicFramePr>
            <a:graphicFrameLocks noChangeAspect="1"/>
          </p:cNvGraphicFramePr>
          <p:nvPr>
            <p:extLst>
              <p:ext uri="{D42A27DB-BD31-4B8C-83A1-F6EECF244321}">
                <p14:modId xmlns:p14="http://schemas.microsoft.com/office/powerpoint/2010/main" val="4098369463"/>
              </p:ext>
            </p:extLst>
          </p:nvPr>
        </p:nvGraphicFramePr>
        <p:xfrm>
          <a:off x="704406" y="4426465"/>
          <a:ext cx="1041400" cy="774700"/>
        </p:xfrm>
        <a:graphic>
          <a:graphicData uri="http://schemas.openxmlformats.org/presentationml/2006/ole">
            <mc:AlternateContent xmlns:mc="http://schemas.openxmlformats.org/markup-compatibility/2006">
              <mc:Choice xmlns:v="urn:schemas-microsoft-com:vml" Requires="v">
                <p:oleObj spid="_x0000_s1173610" name="Equation" r:id="rId6" imgW="1041400" imgH="774700" progId="Equation.3">
                  <p:embed/>
                </p:oleObj>
              </mc:Choice>
              <mc:Fallback>
                <p:oleObj name="Equation" r:id="rId6" imgW="1041400" imgH="774700" progId="Equation.3">
                  <p:embed/>
                  <p:pic>
                    <p:nvPicPr>
                      <p:cNvPr id="0" name=""/>
                      <p:cNvPicPr/>
                      <p:nvPr/>
                    </p:nvPicPr>
                    <p:blipFill>
                      <a:blip r:embed="rId7"/>
                      <a:stretch>
                        <a:fillRect/>
                      </a:stretch>
                    </p:blipFill>
                    <p:spPr>
                      <a:xfrm>
                        <a:off x="704406" y="4426465"/>
                        <a:ext cx="1041400" cy="774700"/>
                      </a:xfrm>
                      <a:prstGeom prst="rect">
                        <a:avLst/>
                      </a:prstGeom>
                    </p:spPr>
                  </p:pic>
                </p:oleObj>
              </mc:Fallback>
            </mc:AlternateContent>
          </a:graphicData>
        </a:graphic>
      </p:graphicFrame>
      <p:sp>
        <p:nvSpPr>
          <p:cNvPr id="3" name="Rectangle 2"/>
          <p:cNvSpPr/>
          <p:nvPr/>
        </p:nvSpPr>
        <p:spPr>
          <a:xfrm>
            <a:off x="374105" y="5301706"/>
            <a:ext cx="3595856" cy="461665"/>
          </a:xfrm>
          <a:prstGeom prst="rect">
            <a:avLst/>
          </a:prstGeom>
        </p:spPr>
        <p:txBody>
          <a:bodyPr wrap="none">
            <a:spAutoFit/>
          </a:bodyPr>
          <a:lstStyle/>
          <a:p>
            <a:r>
              <a:rPr lang="en-US" kern="0" dirty="0" smtClean="0">
                <a:solidFill>
                  <a:srgbClr val="FF0000"/>
                </a:solidFill>
                <a:latin typeface="Times New Roman"/>
                <a:ea typeface="ＭＳ Ｐゴシック"/>
                <a:cs typeface="Times New Roman"/>
              </a:rPr>
              <a:t>Bigger </a:t>
            </a:r>
            <a:r>
              <a:rPr lang="en-US" i="1" kern="0" dirty="0" smtClean="0">
                <a:solidFill>
                  <a:srgbClr val="FF0000"/>
                </a:solidFill>
                <a:latin typeface="Times New Roman"/>
                <a:ea typeface="ＭＳ Ｐゴシック"/>
                <a:cs typeface="Times New Roman"/>
              </a:rPr>
              <a:t>c</a:t>
            </a:r>
            <a:r>
              <a:rPr lang="en-US" kern="0" dirty="0" smtClean="0">
                <a:solidFill>
                  <a:srgbClr val="FF0000"/>
                </a:solidFill>
                <a:latin typeface="Times New Roman"/>
                <a:ea typeface="ＭＳ Ｐゴシック"/>
                <a:cs typeface="Times New Roman"/>
              </a:rPr>
              <a:t> (</a:t>
            </a:r>
            <a:r>
              <a:rPr lang="en-US" i="1" kern="0" dirty="0" smtClean="0">
                <a:solidFill>
                  <a:srgbClr val="FF0000"/>
                </a:solidFill>
                <a:latin typeface="Times New Roman"/>
                <a:ea typeface="ＭＳ Ｐゴシック"/>
                <a:cs typeface="Times New Roman"/>
              </a:rPr>
              <a:t>I</a:t>
            </a:r>
            <a:r>
              <a:rPr lang="en-US" kern="0" dirty="0" smtClean="0">
                <a:solidFill>
                  <a:srgbClr val="FF0000"/>
                </a:solidFill>
                <a:latin typeface="Times New Roman"/>
                <a:ea typeface="ＭＳ Ｐゴシック"/>
                <a:cs typeface="Times New Roman"/>
              </a:rPr>
              <a:t>), Bigger friction</a:t>
            </a:r>
            <a:endParaRPr lang="en-US" dirty="0">
              <a:solidFill>
                <a:srgbClr val="FF0000"/>
              </a:solidFill>
            </a:endParaRPr>
          </a:p>
        </p:txBody>
      </p:sp>
    </p:spTree>
    <p:extLst>
      <p:ext uri="{BB962C8B-B14F-4D97-AF65-F5344CB8AC3E}">
        <p14:creationId xmlns:p14="http://schemas.microsoft.com/office/powerpoint/2010/main" val="10830125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1"/>
          </p:nvPr>
        </p:nvSpPr>
        <p:spPr/>
        <p:txBody>
          <a:bodyPr/>
          <a:lstStyle/>
          <a:p>
            <a:r>
              <a:rPr lang="en-US" dirty="0" smtClean="0"/>
              <a:t>Checkpoint 12.10</a:t>
            </a:r>
            <a:endParaRPr lang="en-US" dirty="0"/>
          </a:p>
        </p:txBody>
      </p:sp>
      <p:sp>
        <p:nvSpPr>
          <p:cNvPr id="11" name="Content Placeholder 10"/>
          <p:cNvSpPr>
            <a:spLocks noGrp="1"/>
          </p:cNvSpPr>
          <p:nvPr>
            <p:ph idx="1"/>
          </p:nvPr>
        </p:nvSpPr>
        <p:spPr>
          <a:xfrm>
            <a:off x="365124" y="1165877"/>
            <a:ext cx="8778875" cy="5279718"/>
          </a:xfrm>
        </p:spPr>
        <p:txBody>
          <a:bodyPr/>
          <a:lstStyle/>
          <a:p>
            <a:r>
              <a:rPr lang="en-US" dirty="0" smtClean="0"/>
              <a:t>	 (</a:t>
            </a:r>
            <a:r>
              <a:rPr lang="en-US" i="1" dirty="0"/>
              <a:t>b</a:t>
            </a:r>
            <a:r>
              <a:rPr lang="en-US" dirty="0" smtClean="0"/>
              <a:t>) </a:t>
            </a:r>
            <a:r>
              <a:rPr lang="en-US" dirty="0"/>
              <a:t>A cylindrical shell and a solid cylinder, made of the same </a:t>
            </a:r>
            <a:r>
              <a:rPr lang="en-US" dirty="0" smtClean="0"/>
              <a:t>material </a:t>
            </a:r>
            <a:r>
              <a:rPr lang="en-US" dirty="0"/>
              <a:t>and having the same inertia </a:t>
            </a:r>
            <a:r>
              <a:rPr lang="en-US" i="1" dirty="0"/>
              <a:t>m</a:t>
            </a:r>
            <a:r>
              <a:rPr lang="en-US" dirty="0"/>
              <a:t> and radius </a:t>
            </a:r>
            <a:r>
              <a:rPr lang="en-US" i="1" dirty="0"/>
              <a:t>R</a:t>
            </a:r>
            <a:r>
              <a:rPr lang="en-US" dirty="0"/>
              <a:t>, roll down a ramp. For 𝜇</a:t>
            </a:r>
            <a:r>
              <a:rPr lang="en-US" i="1" baseline="-25000" dirty="0"/>
              <a:t>s </a:t>
            </a:r>
            <a:r>
              <a:rPr lang="en-US" dirty="0"/>
              <a:t>= 1, what is the maximum angle of incline </a:t>
            </a:r>
            <a:r>
              <a:rPr lang="en-US" i="1" dirty="0">
                <a:sym typeface="Symbol" panose="05050102010706020507" pitchFamily="18" charset="2"/>
              </a:rPr>
              <a:t></a:t>
            </a:r>
            <a:r>
              <a:rPr lang="en-US" dirty="0"/>
              <a:t> on which these objects can roll without slipping</a:t>
            </a:r>
            <a:r>
              <a:rPr lang="en-US" dirty="0" smtClean="0"/>
              <a:t>?</a:t>
            </a:r>
            <a:endParaRPr lang="en-US" dirty="0"/>
          </a:p>
        </p:txBody>
      </p:sp>
      <p:sp>
        <p:nvSpPr>
          <p:cNvPr id="19" name="Text Placeholder 18"/>
          <p:cNvSpPr>
            <a:spLocks noGrp="1"/>
          </p:cNvSpPr>
          <p:nvPr>
            <p:ph type="body" sz="quarter" idx="12"/>
          </p:nvPr>
        </p:nvSpPr>
        <p:spPr>
          <a:xfrm>
            <a:off x="630408" y="1218764"/>
            <a:ext cx="835699" cy="400110"/>
          </a:xfrm>
        </p:spPr>
        <p:txBody>
          <a:bodyPr/>
          <a:lstStyle/>
          <a:p>
            <a:r>
              <a:rPr lang="en-US" dirty="0" smtClean="0"/>
              <a:t>12.10</a:t>
            </a:r>
            <a:endParaRPr lang="en-US" dirty="0"/>
          </a:p>
        </p:txBody>
      </p:sp>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56</a:t>
            </a:fld>
            <a:endParaRPr lang="en-US" dirty="0"/>
          </a:p>
        </p:txBody>
      </p:sp>
      <p:pic>
        <p:nvPicPr>
          <p:cNvPr id="8" name="Picture 7" descr="11_03_Table.jpg"/>
          <p:cNvPicPr>
            <a:picLocks noChangeAspect="1"/>
          </p:cNvPicPr>
          <p:nvPr/>
        </p:nvPicPr>
        <p:blipFill rotWithShape="1">
          <a:blip r:embed="rId3">
            <a:extLst>
              <a:ext uri="{28A0092B-C50C-407E-A947-70E740481C1C}">
                <a14:useLocalDpi xmlns:a14="http://schemas.microsoft.com/office/drawing/2010/main" val="0"/>
              </a:ext>
            </a:extLst>
          </a:blip>
          <a:srcRect t="14363" r="49180" b="55439"/>
          <a:stretch/>
        </p:blipFill>
        <p:spPr>
          <a:xfrm>
            <a:off x="5333873" y="2397430"/>
            <a:ext cx="3810127" cy="1909539"/>
          </a:xfrm>
          <a:prstGeom prst="rect">
            <a:avLst/>
          </a:prstGeom>
        </p:spPr>
      </p:pic>
      <p:pic>
        <p:nvPicPr>
          <p:cNvPr id="10" name="Picture 9" descr="12_39_Figure.jpg"/>
          <p:cNvPicPr>
            <a:picLocks noChangeAspect="1"/>
          </p:cNvPicPr>
          <p:nvPr/>
        </p:nvPicPr>
        <p:blipFill rotWithShape="1">
          <a:blip r:embed="rId4">
            <a:extLst>
              <a:ext uri="{28A0092B-C50C-407E-A947-70E740481C1C}">
                <a14:useLocalDpi xmlns:a14="http://schemas.microsoft.com/office/drawing/2010/main" val="0"/>
              </a:ext>
            </a:extLst>
          </a:blip>
          <a:srcRect b="5780"/>
          <a:stretch/>
        </p:blipFill>
        <p:spPr>
          <a:xfrm>
            <a:off x="3289010" y="4828879"/>
            <a:ext cx="5854990" cy="2029121"/>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66954934"/>
              </p:ext>
            </p:extLst>
          </p:nvPr>
        </p:nvGraphicFramePr>
        <p:xfrm>
          <a:off x="482502" y="2917802"/>
          <a:ext cx="4775200" cy="762000"/>
        </p:xfrm>
        <a:graphic>
          <a:graphicData uri="http://schemas.openxmlformats.org/presentationml/2006/ole">
            <mc:AlternateContent xmlns:mc="http://schemas.openxmlformats.org/markup-compatibility/2006">
              <mc:Choice xmlns:v="urn:schemas-microsoft-com:vml" Requires="v">
                <p:oleObj spid="_x0000_s1174833" name="Equation" r:id="rId5" imgW="4775200" imgH="762000" progId="Equation.3">
                  <p:embed/>
                </p:oleObj>
              </mc:Choice>
              <mc:Fallback>
                <p:oleObj name="Equation" r:id="rId5" imgW="4775200" imgH="762000" progId="Equation.3">
                  <p:embed/>
                  <p:pic>
                    <p:nvPicPr>
                      <p:cNvPr id="0" name=""/>
                      <p:cNvPicPr/>
                      <p:nvPr/>
                    </p:nvPicPr>
                    <p:blipFill>
                      <a:blip r:embed="rId6"/>
                      <a:stretch>
                        <a:fillRect/>
                      </a:stretch>
                    </p:blipFill>
                    <p:spPr>
                      <a:xfrm>
                        <a:off x="482502" y="2917802"/>
                        <a:ext cx="4775200" cy="7620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6970788"/>
              </p:ext>
            </p:extLst>
          </p:nvPr>
        </p:nvGraphicFramePr>
        <p:xfrm>
          <a:off x="1834094" y="3744361"/>
          <a:ext cx="1663700" cy="762000"/>
        </p:xfrm>
        <a:graphic>
          <a:graphicData uri="http://schemas.openxmlformats.org/presentationml/2006/ole">
            <mc:AlternateContent xmlns:mc="http://schemas.openxmlformats.org/markup-compatibility/2006">
              <mc:Choice xmlns:v="urn:schemas-microsoft-com:vml" Requires="v">
                <p:oleObj spid="_x0000_s1174834" name="Equation" r:id="rId7" imgW="1663700" imgH="762000" progId="Equation.3">
                  <p:embed/>
                </p:oleObj>
              </mc:Choice>
              <mc:Fallback>
                <p:oleObj name="Equation" r:id="rId7" imgW="1663700" imgH="762000" progId="Equation.3">
                  <p:embed/>
                  <p:pic>
                    <p:nvPicPr>
                      <p:cNvPr id="0" name=""/>
                      <p:cNvPicPr/>
                      <p:nvPr/>
                    </p:nvPicPr>
                    <p:blipFill>
                      <a:blip r:embed="rId8"/>
                      <a:stretch>
                        <a:fillRect/>
                      </a:stretch>
                    </p:blipFill>
                    <p:spPr>
                      <a:xfrm>
                        <a:off x="1834094" y="3744361"/>
                        <a:ext cx="1663700" cy="7620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904122504"/>
              </p:ext>
            </p:extLst>
          </p:nvPr>
        </p:nvGraphicFramePr>
        <p:xfrm>
          <a:off x="331788" y="4551328"/>
          <a:ext cx="2857500" cy="431800"/>
        </p:xfrm>
        <a:graphic>
          <a:graphicData uri="http://schemas.openxmlformats.org/presentationml/2006/ole">
            <mc:AlternateContent xmlns:mc="http://schemas.openxmlformats.org/markup-compatibility/2006">
              <mc:Choice xmlns:v="urn:schemas-microsoft-com:vml" Requires="v">
                <p:oleObj spid="_x0000_s1174835" name="Equation" r:id="rId9" imgW="2857500" imgH="431800" progId="Equation.3">
                  <p:embed/>
                </p:oleObj>
              </mc:Choice>
              <mc:Fallback>
                <p:oleObj name="Equation" r:id="rId9" imgW="2857500" imgH="431800" progId="Equation.3">
                  <p:embed/>
                  <p:pic>
                    <p:nvPicPr>
                      <p:cNvPr id="0" name=""/>
                      <p:cNvPicPr/>
                      <p:nvPr/>
                    </p:nvPicPr>
                    <p:blipFill>
                      <a:blip r:embed="rId10"/>
                      <a:stretch>
                        <a:fillRect/>
                      </a:stretch>
                    </p:blipFill>
                    <p:spPr>
                      <a:xfrm>
                        <a:off x="331788" y="4551328"/>
                        <a:ext cx="2857500" cy="4318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913377730"/>
              </p:ext>
            </p:extLst>
          </p:nvPr>
        </p:nvGraphicFramePr>
        <p:xfrm>
          <a:off x="331791" y="5028101"/>
          <a:ext cx="3238500" cy="431800"/>
        </p:xfrm>
        <a:graphic>
          <a:graphicData uri="http://schemas.openxmlformats.org/presentationml/2006/ole">
            <mc:AlternateContent xmlns:mc="http://schemas.openxmlformats.org/markup-compatibility/2006">
              <mc:Choice xmlns:v="urn:schemas-microsoft-com:vml" Requires="v">
                <p:oleObj spid="_x0000_s1174836" name="Equation" r:id="rId11" imgW="3238500" imgH="431800" progId="Equation.3">
                  <p:embed/>
                </p:oleObj>
              </mc:Choice>
              <mc:Fallback>
                <p:oleObj name="Equation" r:id="rId11" imgW="3238500" imgH="431800" progId="Equation.3">
                  <p:embed/>
                  <p:pic>
                    <p:nvPicPr>
                      <p:cNvPr id="0" name=""/>
                      <p:cNvPicPr/>
                      <p:nvPr/>
                    </p:nvPicPr>
                    <p:blipFill>
                      <a:blip r:embed="rId12"/>
                      <a:stretch>
                        <a:fillRect/>
                      </a:stretch>
                    </p:blipFill>
                    <p:spPr>
                      <a:xfrm>
                        <a:off x="331791" y="5028101"/>
                        <a:ext cx="3238500" cy="431800"/>
                      </a:xfrm>
                      <a:prstGeom prst="rect">
                        <a:avLst/>
                      </a:prstGeom>
                    </p:spPr>
                  </p:pic>
                </p:oleObj>
              </mc:Fallback>
            </mc:AlternateContent>
          </a:graphicData>
        </a:graphic>
      </p:graphicFrame>
      <p:sp>
        <p:nvSpPr>
          <p:cNvPr id="15" name="Rectangle 14"/>
          <p:cNvSpPr/>
          <p:nvPr/>
        </p:nvSpPr>
        <p:spPr>
          <a:xfrm>
            <a:off x="202137" y="5513378"/>
            <a:ext cx="3474930" cy="461665"/>
          </a:xfrm>
          <a:prstGeom prst="rect">
            <a:avLst/>
          </a:prstGeom>
        </p:spPr>
        <p:txBody>
          <a:bodyPr wrap="none">
            <a:spAutoFit/>
          </a:bodyPr>
          <a:lstStyle/>
          <a:p>
            <a:r>
              <a:rPr lang="en-US" kern="0" dirty="0" smtClean="0">
                <a:solidFill>
                  <a:srgbClr val="FF0000"/>
                </a:solidFill>
                <a:latin typeface="Times New Roman"/>
                <a:ea typeface="ＭＳ Ｐゴシック"/>
                <a:cs typeface="Times New Roman"/>
              </a:rPr>
              <a:t>Bigger </a:t>
            </a:r>
            <a:r>
              <a:rPr lang="en-US" i="1" kern="0" dirty="0" smtClean="0">
                <a:solidFill>
                  <a:srgbClr val="FF0000"/>
                </a:solidFill>
                <a:latin typeface="Times New Roman"/>
                <a:ea typeface="ＭＳ Ｐゴシック"/>
                <a:cs typeface="Times New Roman"/>
              </a:rPr>
              <a:t>c</a:t>
            </a:r>
            <a:r>
              <a:rPr lang="en-US" kern="0" dirty="0" smtClean="0">
                <a:solidFill>
                  <a:srgbClr val="FF0000"/>
                </a:solidFill>
                <a:latin typeface="Times New Roman"/>
                <a:ea typeface="ＭＳ Ｐゴシック"/>
                <a:cs typeface="Times New Roman"/>
              </a:rPr>
              <a:t> (</a:t>
            </a:r>
            <a:r>
              <a:rPr lang="en-US" i="1" kern="0" dirty="0" smtClean="0">
                <a:solidFill>
                  <a:srgbClr val="FF0000"/>
                </a:solidFill>
                <a:latin typeface="Times New Roman"/>
                <a:ea typeface="ＭＳ Ｐゴシック"/>
                <a:cs typeface="Times New Roman"/>
              </a:rPr>
              <a:t>I</a:t>
            </a:r>
            <a:r>
              <a:rPr lang="en-US" kern="0" dirty="0" smtClean="0">
                <a:solidFill>
                  <a:srgbClr val="FF0000"/>
                </a:solidFill>
                <a:latin typeface="Times New Roman"/>
                <a:ea typeface="ＭＳ Ｐゴシック"/>
                <a:cs typeface="Times New Roman"/>
              </a:rPr>
              <a:t>), Smaller angle</a:t>
            </a:r>
            <a:endParaRPr lang="en-US" dirty="0">
              <a:solidFill>
                <a:srgbClr val="FF0000"/>
              </a:solidFill>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2773542968"/>
              </p:ext>
            </p:extLst>
          </p:nvPr>
        </p:nvGraphicFramePr>
        <p:xfrm>
          <a:off x="236008" y="6082224"/>
          <a:ext cx="3365500" cy="431800"/>
        </p:xfrm>
        <a:graphic>
          <a:graphicData uri="http://schemas.openxmlformats.org/presentationml/2006/ole">
            <mc:AlternateContent xmlns:mc="http://schemas.openxmlformats.org/markup-compatibility/2006">
              <mc:Choice xmlns:v="urn:schemas-microsoft-com:vml" Requires="v">
                <p:oleObj spid="_x0000_s1174837" name="Equation" r:id="rId13" imgW="3365500" imgH="431800" progId="Equation.3">
                  <p:embed/>
                </p:oleObj>
              </mc:Choice>
              <mc:Fallback>
                <p:oleObj name="Equation" r:id="rId13" imgW="3365500" imgH="431800" progId="Equation.3">
                  <p:embed/>
                  <p:pic>
                    <p:nvPicPr>
                      <p:cNvPr id="0" name=""/>
                      <p:cNvPicPr/>
                      <p:nvPr/>
                    </p:nvPicPr>
                    <p:blipFill>
                      <a:blip r:embed="rId14"/>
                      <a:stretch>
                        <a:fillRect/>
                      </a:stretch>
                    </p:blipFill>
                    <p:spPr>
                      <a:xfrm>
                        <a:off x="236008" y="6082224"/>
                        <a:ext cx="3365500" cy="4318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666185024"/>
              </p:ext>
            </p:extLst>
          </p:nvPr>
        </p:nvGraphicFramePr>
        <p:xfrm>
          <a:off x="3673475" y="5668963"/>
          <a:ext cx="939800" cy="279400"/>
        </p:xfrm>
        <a:graphic>
          <a:graphicData uri="http://schemas.openxmlformats.org/presentationml/2006/ole">
            <mc:AlternateContent xmlns:mc="http://schemas.openxmlformats.org/markup-compatibility/2006">
              <mc:Choice xmlns:v="urn:schemas-microsoft-com:vml" Requires="v">
                <p:oleObj spid="_x0000_s1174838" name="Equation" r:id="rId15" imgW="939800" imgH="279400" progId="Equation.3">
                  <p:embed/>
                </p:oleObj>
              </mc:Choice>
              <mc:Fallback>
                <p:oleObj name="Equation" r:id="rId15" imgW="939800" imgH="279400" progId="Equation.3">
                  <p:embed/>
                  <p:pic>
                    <p:nvPicPr>
                      <p:cNvPr id="0" name=""/>
                      <p:cNvPicPr/>
                      <p:nvPr/>
                    </p:nvPicPr>
                    <p:blipFill>
                      <a:blip r:embed="rId16"/>
                      <a:stretch>
                        <a:fillRect/>
                      </a:stretch>
                    </p:blipFill>
                    <p:spPr>
                      <a:xfrm>
                        <a:off x="3673475" y="5668963"/>
                        <a:ext cx="939800" cy="279400"/>
                      </a:xfrm>
                      <a:prstGeom prst="rect">
                        <a:avLst/>
                      </a:prstGeom>
                    </p:spPr>
                  </p:pic>
                </p:oleObj>
              </mc:Fallback>
            </mc:AlternateContent>
          </a:graphicData>
        </a:graphic>
      </p:graphicFrame>
    </p:spTree>
    <p:extLst>
      <p:ext uri="{BB962C8B-B14F-4D97-AF65-F5344CB8AC3E}">
        <p14:creationId xmlns:p14="http://schemas.microsoft.com/office/powerpoint/2010/main" val="8085446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1077822"/>
            <a:ext cx="9144000" cy="553998"/>
          </a:xfrm>
        </p:spPr>
        <p:txBody>
          <a:bodyPr/>
          <a:lstStyle/>
          <a:p>
            <a:r>
              <a:rPr lang="en-US" dirty="0" smtClean="0"/>
              <a:t>Example 12.7 Bicycle friction</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12.6: Rolling motion</a:t>
            </a:r>
            <a:endParaRPr lang="en-US" dirty="0"/>
          </a:p>
        </p:txBody>
      </p:sp>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57</a:t>
            </a:fld>
            <a:endParaRPr lang="en-US" dirty="0"/>
          </a:p>
        </p:txBody>
      </p:sp>
      <p:pic>
        <p:nvPicPr>
          <p:cNvPr id="3" name="Picture 2"/>
          <p:cNvPicPr>
            <a:picLocks noChangeAspect="1"/>
          </p:cNvPicPr>
          <p:nvPr/>
        </p:nvPicPr>
        <p:blipFill rotWithShape="1">
          <a:blip r:embed="rId2"/>
          <a:srcRect l="13164" t="39979" r="46908" b="12062"/>
          <a:stretch/>
        </p:blipFill>
        <p:spPr>
          <a:xfrm>
            <a:off x="-3254459" y="655419"/>
            <a:ext cx="3035973" cy="2431162"/>
          </a:xfrm>
          <a:prstGeom prst="rect">
            <a:avLst/>
          </a:prstGeom>
        </p:spPr>
      </p:pic>
      <p:pic>
        <p:nvPicPr>
          <p:cNvPr id="4" name="Picture 3"/>
          <p:cNvPicPr>
            <a:picLocks noChangeAspect="1"/>
          </p:cNvPicPr>
          <p:nvPr/>
        </p:nvPicPr>
        <p:blipFill rotWithShape="1">
          <a:blip r:embed="rId3"/>
          <a:srcRect l="19163" t="13547" r="42337" b="15932"/>
          <a:stretch/>
        </p:blipFill>
        <p:spPr>
          <a:xfrm>
            <a:off x="-3364349" y="3417051"/>
            <a:ext cx="3031500" cy="3331712"/>
          </a:xfrm>
          <a:prstGeom prst="rect">
            <a:avLst/>
          </a:prstGeom>
        </p:spPr>
      </p:pic>
      <p:pic>
        <p:nvPicPr>
          <p:cNvPr id="5" name="Picture 4"/>
          <p:cNvPicPr>
            <a:picLocks noChangeAspect="1"/>
          </p:cNvPicPr>
          <p:nvPr/>
        </p:nvPicPr>
        <p:blipFill rotWithShape="1">
          <a:blip r:embed="rId4"/>
          <a:srcRect l="4330" t="23734" r="13833" b="5869"/>
          <a:stretch/>
        </p:blipFill>
        <p:spPr>
          <a:xfrm flipH="1">
            <a:off x="3555165" y="3492668"/>
            <a:ext cx="5588835" cy="3365331"/>
          </a:xfrm>
          <a:prstGeom prst="rect">
            <a:avLst/>
          </a:prstGeom>
        </p:spPr>
      </p:pic>
      <p:sp>
        <p:nvSpPr>
          <p:cNvPr id="8" name="Rectangle 7"/>
          <p:cNvSpPr/>
          <p:nvPr/>
        </p:nvSpPr>
        <p:spPr>
          <a:xfrm>
            <a:off x="0" y="3654603"/>
            <a:ext cx="4547250" cy="1815882"/>
          </a:xfrm>
          <a:prstGeom prst="rect">
            <a:avLst/>
          </a:prstGeom>
        </p:spPr>
        <p:txBody>
          <a:bodyPr wrap="square">
            <a:spAutoFit/>
          </a:bodyPr>
          <a:lstStyle/>
          <a:p>
            <a:pPr lvl="0" eaLnBrk="1" hangingPunct="1">
              <a:spcBef>
                <a:spcPct val="20000"/>
              </a:spcBef>
              <a:buClr>
                <a:srgbClr val="AF2A42"/>
              </a:buClr>
            </a:pPr>
            <a:r>
              <a:rPr lang="en-US" sz="2800" kern="0" dirty="0">
                <a:solidFill>
                  <a:srgbClr val="000000"/>
                </a:solidFill>
                <a:latin typeface="Times New Roman"/>
                <a:ea typeface="ＭＳ Ｐゴシック"/>
                <a:cs typeface="Times New Roman"/>
              </a:rPr>
              <a:t>and the same radius </a:t>
            </a:r>
            <a:r>
              <a:rPr lang="en-US" sz="2800" i="1" kern="0" dirty="0">
                <a:solidFill>
                  <a:srgbClr val="000000"/>
                </a:solidFill>
                <a:latin typeface="Times New Roman"/>
                <a:ea typeface="ＭＳ Ｐゴシック"/>
                <a:cs typeface="Times New Roman"/>
              </a:rPr>
              <a:t>R</a:t>
            </a:r>
            <a:r>
              <a:rPr lang="en-US" sz="2800" kern="0" dirty="0">
                <a:solidFill>
                  <a:srgbClr val="000000"/>
                </a:solidFill>
                <a:latin typeface="Times New Roman"/>
                <a:ea typeface="ＭＳ Ｐゴシック"/>
                <a:cs typeface="Times New Roman"/>
              </a:rPr>
              <a:t>, and let </a:t>
            </a:r>
            <a:r>
              <a:rPr lang="en-US" sz="2800" i="1" kern="0" dirty="0" err="1">
                <a:solidFill>
                  <a:srgbClr val="000000"/>
                </a:solidFill>
                <a:latin typeface="Times New Roman"/>
                <a:ea typeface="ＭＳ Ｐゴシック"/>
                <a:cs typeface="Times New Roman"/>
              </a:rPr>
              <a:t>m</a:t>
            </a:r>
            <a:r>
              <a:rPr lang="en-US" sz="2800" kern="0" baseline="-25000" dirty="0" err="1">
                <a:solidFill>
                  <a:srgbClr val="000000"/>
                </a:solidFill>
                <a:latin typeface="Times New Roman"/>
                <a:ea typeface="ＭＳ Ｐゴシック"/>
                <a:cs typeface="Times New Roman"/>
              </a:rPr>
              <a:t>comb</a:t>
            </a:r>
            <a:r>
              <a:rPr lang="en-US" sz="2800" kern="0" dirty="0">
                <a:solidFill>
                  <a:srgbClr val="000000"/>
                </a:solidFill>
                <a:latin typeface="Times New Roman"/>
                <a:ea typeface="ＭＳ Ｐゴシック"/>
                <a:cs typeface="Times New Roman"/>
              </a:rPr>
              <a:t> be the combined inertia of you and your bicycle (including both wheels).</a:t>
            </a:r>
          </a:p>
        </p:txBody>
      </p:sp>
      <p:sp>
        <p:nvSpPr>
          <p:cNvPr id="14" name="Content Placeholder 13"/>
          <p:cNvSpPr>
            <a:spLocks noGrp="1"/>
          </p:cNvSpPr>
          <p:nvPr>
            <p:ph idx="1"/>
          </p:nvPr>
        </p:nvSpPr>
        <p:spPr>
          <a:xfrm>
            <a:off x="0" y="1504084"/>
            <a:ext cx="9144000" cy="2168992"/>
          </a:xfrm>
        </p:spPr>
        <p:txBody>
          <a:bodyPr/>
          <a:lstStyle/>
          <a:p>
            <a:pPr marL="0" indent="0">
              <a:buNone/>
            </a:pPr>
            <a:r>
              <a:rPr lang="en-US" dirty="0" smtClean="0"/>
              <a:t>As you accelerate from rest on a bicycle, how does the magnitude of the </a:t>
            </a:r>
            <a:r>
              <a:rPr lang="en-US" i="1" dirty="0" smtClean="0"/>
              <a:t>force of friction exerted by the road surface on the rear wheel compare with the magnitude of the force of friction exerted by the road surface on the front wheel? </a:t>
            </a:r>
            <a:r>
              <a:rPr lang="en-US" dirty="0" smtClean="0"/>
              <a:t>Ignore air resistance, assume both wheels have the same inertia </a:t>
            </a:r>
            <a:r>
              <a:rPr lang="en-US" i="1" dirty="0" smtClean="0"/>
              <a:t>m</a:t>
            </a:r>
            <a:r>
              <a:rPr lang="en-US" baseline="-25000" dirty="0" smtClean="0"/>
              <a:t>w</a:t>
            </a:r>
            <a:endParaRPr lang="en-US" dirty="0"/>
          </a:p>
        </p:txBody>
      </p:sp>
    </p:spTree>
    <p:extLst>
      <p:ext uri="{BB962C8B-B14F-4D97-AF65-F5344CB8AC3E}">
        <p14:creationId xmlns:p14="http://schemas.microsoft.com/office/powerpoint/2010/main" val="194012218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Example 12.7 Bicycle friction (cont.)</a:t>
            </a:r>
            <a:endParaRPr lang="en-US" dirty="0"/>
          </a:p>
        </p:txBody>
      </p:sp>
      <p:sp>
        <p:nvSpPr>
          <p:cNvPr id="14" name="Content Placeholder 13"/>
          <p:cNvSpPr>
            <a:spLocks noGrp="1"/>
          </p:cNvSpPr>
          <p:nvPr>
            <p:ph idx="1"/>
          </p:nvPr>
        </p:nvSpPr>
        <p:spPr>
          <a:xfrm>
            <a:off x="0" y="1874520"/>
            <a:ext cx="9144000" cy="4718304"/>
          </a:xfrm>
        </p:spPr>
        <p:txBody>
          <a:bodyPr/>
          <a:lstStyle/>
          <a:p>
            <a:pPr marL="0" indent="0">
              <a:buNone/>
            </a:pPr>
            <a:r>
              <a:rPr lang="en-US" sz="2400" dirty="0" smtClean="0"/>
              <a:t>❶ </a:t>
            </a:r>
            <a:r>
              <a:rPr lang="en-US" sz="2400" dirty="0"/>
              <a:t>GETTING </a:t>
            </a:r>
            <a:r>
              <a:rPr lang="en-US" sz="2400" dirty="0" smtClean="0"/>
              <a:t>STARTED Make a </a:t>
            </a:r>
            <a:r>
              <a:rPr lang="en-US" sz="2400" dirty="0"/>
              <a:t>sketch of </a:t>
            </a:r>
            <a:r>
              <a:rPr lang="en-US" sz="2400" dirty="0" smtClean="0"/>
              <a:t>a bicycle </a:t>
            </a:r>
            <a:r>
              <a:rPr lang="en-US" sz="2400" dirty="0"/>
              <a:t>(Figure 12.40</a:t>
            </a:r>
            <a:r>
              <a:rPr lang="en-US" sz="2400" i="1" dirty="0"/>
              <a:t>a</a:t>
            </a:r>
            <a:r>
              <a:rPr lang="en-US" sz="2400" dirty="0"/>
              <a:t>). As </a:t>
            </a:r>
            <a:r>
              <a:rPr lang="en-US" sz="2400" dirty="0" smtClean="0"/>
              <a:t>you </a:t>
            </a:r>
            <a:r>
              <a:rPr lang="en-US" sz="2400" dirty="0"/>
              <a:t>push on the pedals, the chain causes a torque on the </a:t>
            </a:r>
            <a:r>
              <a:rPr lang="en-US" sz="2400" dirty="0">
                <a:solidFill>
                  <a:srgbClr val="FF0000"/>
                </a:solidFill>
              </a:rPr>
              <a:t>rear</a:t>
            </a:r>
            <a:r>
              <a:rPr lang="en-US" sz="2400" dirty="0"/>
              <a:t> wheel that makes the wheel rotate so that it exerts a rearward force on the </a:t>
            </a:r>
            <a:r>
              <a:rPr lang="en-US" sz="2400" dirty="0" smtClean="0"/>
              <a:t>road </a:t>
            </a:r>
            <a:r>
              <a:rPr lang="en-US" sz="2400" dirty="0" smtClean="0">
                <a:solidFill>
                  <a:srgbClr val="FF0000"/>
                </a:solidFill>
              </a:rPr>
              <a:t>surface</a:t>
            </a:r>
            <a:r>
              <a:rPr lang="en-US" sz="2400" dirty="0" smtClean="0"/>
              <a:t>. </a:t>
            </a:r>
            <a:r>
              <a:rPr lang="en-US" sz="2400" dirty="0"/>
              <a:t>Consequently the road surface exerts on the rear wheel a contact force in the opposite direction, and the tangential component of </a:t>
            </a:r>
            <a:r>
              <a:rPr lang="en-US" sz="2400" dirty="0" smtClean="0"/>
              <a:t>this force</a:t>
            </a:r>
            <a:r>
              <a:rPr lang="en-US" sz="2400" dirty="0"/>
              <a:t>—the force of static friction—is what makes the bicycle go forward</a:t>
            </a:r>
            <a:r>
              <a:rPr lang="en-US" sz="2400" dirty="0" smtClean="0"/>
              <a:t>.</a:t>
            </a:r>
            <a:endParaRPr lang="en-US" sz="2400"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12.6: Rolling motion</a:t>
            </a:r>
            <a:endParaRPr lang="en-US" dirty="0"/>
          </a:p>
        </p:txBody>
      </p:sp>
      <p:pic>
        <p:nvPicPr>
          <p:cNvPr id="6" name="Picture 5" descr="12_40_Figure.jpg"/>
          <p:cNvPicPr>
            <a:picLocks noChangeAspect="1"/>
          </p:cNvPicPr>
          <p:nvPr/>
        </p:nvPicPr>
        <p:blipFill rotWithShape="1">
          <a:blip r:embed="rId2">
            <a:extLst>
              <a:ext uri="{28A0092B-C50C-407E-A947-70E740481C1C}">
                <a14:useLocalDpi xmlns:a14="http://schemas.microsoft.com/office/drawing/2010/main" val="0"/>
              </a:ext>
            </a:extLst>
          </a:blip>
          <a:srcRect b="3798"/>
          <a:stretch/>
        </p:blipFill>
        <p:spPr>
          <a:xfrm>
            <a:off x="3569075" y="4154160"/>
            <a:ext cx="4686342" cy="2565698"/>
          </a:xfrm>
          <a:prstGeom prst="rect">
            <a:avLst/>
          </a:prstGeom>
        </p:spPr>
      </p:pic>
      <p:sp>
        <p:nvSpPr>
          <p:cNvPr id="7"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58</a:t>
            </a:fld>
            <a:endParaRPr lang="en-US" dirty="0"/>
          </a:p>
        </p:txBody>
      </p:sp>
      <p:pic>
        <p:nvPicPr>
          <p:cNvPr id="8" name="Picture 7"/>
          <p:cNvPicPr>
            <a:picLocks noChangeAspect="1"/>
          </p:cNvPicPr>
          <p:nvPr/>
        </p:nvPicPr>
        <p:blipFill rotWithShape="1">
          <a:blip r:embed="rId3"/>
          <a:srcRect l="4330" t="23734" r="13833" b="5869"/>
          <a:stretch/>
        </p:blipFill>
        <p:spPr>
          <a:xfrm flipH="1">
            <a:off x="-1" y="4308869"/>
            <a:ext cx="3376499" cy="2033167"/>
          </a:xfrm>
          <a:prstGeom prst="rect">
            <a:avLst/>
          </a:prstGeom>
        </p:spPr>
      </p:pic>
    </p:spTree>
    <p:extLst>
      <p:ext uri="{BB962C8B-B14F-4D97-AF65-F5344CB8AC3E}">
        <p14:creationId xmlns:p14="http://schemas.microsoft.com/office/powerpoint/2010/main" val="70182992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12_40_Figure.jpg"/>
          <p:cNvPicPr>
            <a:picLocks noChangeAspect="1"/>
          </p:cNvPicPr>
          <p:nvPr/>
        </p:nvPicPr>
        <p:blipFill rotWithShape="1">
          <a:blip r:embed="rId3">
            <a:extLst>
              <a:ext uri="{28A0092B-C50C-407E-A947-70E740481C1C}">
                <a14:useLocalDpi xmlns:a14="http://schemas.microsoft.com/office/drawing/2010/main" val="0"/>
              </a:ext>
            </a:extLst>
          </a:blip>
          <a:srcRect b="3684"/>
          <a:stretch/>
        </p:blipFill>
        <p:spPr>
          <a:xfrm>
            <a:off x="3665130" y="3722248"/>
            <a:ext cx="5478870" cy="3003166"/>
          </a:xfrm>
          <a:prstGeom prst="rect">
            <a:avLst/>
          </a:prstGeom>
        </p:spPr>
      </p:pic>
      <p:sp>
        <p:nvSpPr>
          <p:cNvPr id="13" name="Title 12"/>
          <p:cNvSpPr>
            <a:spLocks noGrp="1"/>
          </p:cNvSpPr>
          <p:nvPr>
            <p:ph type="title"/>
          </p:nvPr>
        </p:nvSpPr>
        <p:spPr>
          <a:xfrm>
            <a:off x="0" y="561862"/>
            <a:ext cx="9144000" cy="553998"/>
          </a:xfrm>
        </p:spPr>
        <p:txBody>
          <a:bodyPr/>
          <a:lstStyle/>
          <a:p>
            <a:r>
              <a:rPr lang="en-US" dirty="0" smtClean="0">
                <a:solidFill>
                  <a:schemeClr val="bg1"/>
                </a:solidFill>
              </a:rPr>
              <a:t>Example 12.7 Bicycle friction (cont.)</a:t>
            </a:r>
            <a:endParaRPr lang="en-US" dirty="0">
              <a:solidFill>
                <a:schemeClr val="bg1"/>
              </a:solidFill>
            </a:endParaRPr>
          </a:p>
        </p:txBody>
      </p:sp>
      <p:sp>
        <p:nvSpPr>
          <p:cNvPr id="14" name="Content Placeholder 13"/>
          <p:cNvSpPr>
            <a:spLocks noGrp="1"/>
          </p:cNvSpPr>
          <p:nvPr>
            <p:ph idx="1"/>
          </p:nvPr>
        </p:nvSpPr>
        <p:spPr>
          <a:xfrm>
            <a:off x="0" y="1213029"/>
            <a:ext cx="9144000" cy="2359018"/>
          </a:xfrm>
        </p:spPr>
        <p:txBody>
          <a:bodyPr/>
          <a:lstStyle/>
          <a:p>
            <a:pPr marL="0" indent="0">
              <a:buNone/>
            </a:pPr>
            <a:r>
              <a:rPr lang="en-US" sz="2400" dirty="0"/>
              <a:t>❶ GETTING STARTED The </a:t>
            </a:r>
            <a:r>
              <a:rPr lang="en-US" sz="2400" dirty="0" smtClean="0">
                <a:solidFill>
                  <a:srgbClr val="FF0000"/>
                </a:solidFill>
              </a:rPr>
              <a:t>front</a:t>
            </a:r>
            <a:r>
              <a:rPr lang="en-US" sz="2400" dirty="0" smtClean="0"/>
              <a:t> wheel, because it is not connected to the chain, is merely pushed along with the rest of the </a:t>
            </a:r>
            <a:r>
              <a:rPr lang="en-US" sz="2400" dirty="0" smtClean="0">
                <a:solidFill>
                  <a:srgbClr val="FF0000"/>
                </a:solidFill>
              </a:rPr>
              <a:t>bicycle</a:t>
            </a:r>
            <a:r>
              <a:rPr lang="en-US" sz="2400" dirty="0" smtClean="0"/>
              <a:t>. To make this wheel rotate in the right direction, the road </a:t>
            </a:r>
            <a:r>
              <a:rPr lang="en-US" sz="2400" dirty="0" smtClean="0">
                <a:solidFill>
                  <a:srgbClr val="FF0000"/>
                </a:solidFill>
              </a:rPr>
              <a:t>surface</a:t>
            </a:r>
            <a:r>
              <a:rPr lang="en-US" sz="2400" dirty="0" smtClean="0"/>
              <a:t> must exert on it a rearward-pointing force of static friction       (subscript f for “front” here). The torque caused by this frictional force is what makes the front wheel rotate, and this is the second force in my comparison.</a:t>
            </a:r>
            <a:endParaRPr lang="en-US" sz="2400"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a:xfrm>
            <a:off x="0" y="-304286"/>
            <a:ext cx="9144000" cy="1157760"/>
          </a:xfrm>
        </p:spPr>
        <p:txBody>
          <a:bodyPr/>
          <a:lstStyle/>
          <a:p>
            <a:r>
              <a:rPr lang="en-US" dirty="0" smtClean="0"/>
              <a:t>Section 12.6: Rolling motion</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3286321665"/>
              </p:ext>
            </p:extLst>
          </p:nvPr>
        </p:nvGraphicFramePr>
        <p:xfrm>
          <a:off x="5055158" y="2284584"/>
          <a:ext cx="419100" cy="520700"/>
        </p:xfrm>
        <a:graphic>
          <a:graphicData uri="http://schemas.openxmlformats.org/presentationml/2006/ole">
            <mc:AlternateContent xmlns:mc="http://schemas.openxmlformats.org/markup-compatibility/2006">
              <mc:Choice xmlns:v="urn:schemas-microsoft-com:vml" Requires="v">
                <p:oleObj spid="_x0000_s66397" name="Equation" r:id="rId4" imgW="419100" imgH="520700" progId="Equation.DSMT4">
                  <p:embed/>
                </p:oleObj>
              </mc:Choice>
              <mc:Fallback>
                <p:oleObj name="Equation" r:id="rId4" imgW="419100" imgH="520700" progId="Equation.DSMT4">
                  <p:embed/>
                  <p:pic>
                    <p:nvPicPr>
                      <p:cNvPr id="0" name=""/>
                      <p:cNvPicPr/>
                      <p:nvPr/>
                    </p:nvPicPr>
                    <p:blipFill>
                      <a:blip r:embed="rId5"/>
                      <a:stretch>
                        <a:fillRect/>
                      </a:stretch>
                    </p:blipFill>
                    <p:spPr>
                      <a:xfrm>
                        <a:off x="5055158" y="2284584"/>
                        <a:ext cx="419100" cy="520700"/>
                      </a:xfrm>
                      <a:prstGeom prst="rect">
                        <a:avLst/>
                      </a:prstGeom>
                    </p:spPr>
                  </p:pic>
                </p:oleObj>
              </mc:Fallback>
            </mc:AlternateContent>
          </a:graphicData>
        </a:graphic>
      </p:graphicFrame>
      <p:sp>
        <p:nvSpPr>
          <p:cNvPr id="8"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59</a:t>
            </a:fld>
            <a:endParaRPr lang="en-US" dirty="0"/>
          </a:p>
        </p:txBody>
      </p:sp>
      <p:pic>
        <p:nvPicPr>
          <p:cNvPr id="3" name="Picture 2"/>
          <p:cNvPicPr>
            <a:picLocks noChangeAspect="1"/>
          </p:cNvPicPr>
          <p:nvPr/>
        </p:nvPicPr>
        <p:blipFill rotWithShape="1">
          <a:blip r:embed="rId6"/>
          <a:srcRect l="7667" t="15463" r="31862"/>
          <a:stretch/>
        </p:blipFill>
        <p:spPr>
          <a:xfrm>
            <a:off x="-3320280" y="418833"/>
            <a:ext cx="3201227" cy="3092026"/>
          </a:xfrm>
          <a:prstGeom prst="rect">
            <a:avLst/>
          </a:prstGeom>
        </p:spPr>
      </p:pic>
      <p:pic>
        <p:nvPicPr>
          <p:cNvPr id="4" name="Picture 3"/>
          <p:cNvPicPr>
            <a:picLocks noChangeAspect="1"/>
          </p:cNvPicPr>
          <p:nvPr/>
        </p:nvPicPr>
        <p:blipFill rotWithShape="1">
          <a:blip r:embed="rId7"/>
          <a:srcRect l="6685" t="23086" r="19393" b="20916"/>
          <a:stretch/>
        </p:blipFill>
        <p:spPr>
          <a:xfrm flipH="1">
            <a:off x="-26199" y="3522874"/>
            <a:ext cx="3995574" cy="1816057"/>
          </a:xfrm>
          <a:prstGeom prst="rect">
            <a:avLst/>
          </a:prstGeom>
        </p:spPr>
      </p:pic>
    </p:spTree>
    <p:extLst>
      <p:ext uri="{BB962C8B-B14F-4D97-AF65-F5344CB8AC3E}">
        <p14:creationId xmlns:p14="http://schemas.microsoft.com/office/powerpoint/2010/main" val="35975020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_04_Figure.jpg"/>
          <p:cNvPicPr>
            <a:picLocks noChangeAspect="1"/>
          </p:cNvPicPr>
          <p:nvPr/>
        </p:nvPicPr>
        <p:blipFill rotWithShape="1">
          <a:blip r:embed="rId3">
            <a:extLst>
              <a:ext uri="{28A0092B-C50C-407E-A947-70E740481C1C}">
                <a14:useLocalDpi xmlns:a14="http://schemas.microsoft.com/office/drawing/2010/main" val="0"/>
              </a:ext>
            </a:extLst>
          </a:blip>
          <a:srcRect t="55311" b="2888"/>
          <a:stretch/>
        </p:blipFill>
        <p:spPr>
          <a:xfrm>
            <a:off x="5383151" y="1223657"/>
            <a:ext cx="3760849" cy="1201044"/>
          </a:xfrm>
          <a:prstGeom prst="rect">
            <a:avLst/>
          </a:prstGeom>
        </p:spPr>
      </p:pic>
      <p:sp>
        <p:nvSpPr>
          <p:cNvPr id="8" name="Content Placeholder 7"/>
          <p:cNvSpPr>
            <a:spLocks noGrp="1"/>
          </p:cNvSpPr>
          <p:nvPr>
            <p:ph idx="1"/>
          </p:nvPr>
        </p:nvSpPr>
        <p:spPr>
          <a:xfrm>
            <a:off x="0" y="1170432"/>
            <a:ext cx="5450149" cy="5422392"/>
          </a:xfrm>
        </p:spPr>
        <p:txBody>
          <a:bodyPr/>
          <a:lstStyle/>
          <a:p>
            <a:r>
              <a:rPr lang="en-US" sz="2400" dirty="0"/>
              <a:t>The ability of a force to rotate an object about an axis is called </a:t>
            </a:r>
            <a:r>
              <a:rPr lang="en-US" sz="2400" b="1" dirty="0"/>
              <a:t>torque</a:t>
            </a:r>
            <a:r>
              <a:rPr lang="en-US" sz="2400" dirty="0"/>
              <a:t>. </a:t>
            </a:r>
            <a:endParaRPr lang="en-US" sz="2400" b="1" dirty="0" smtClean="0"/>
          </a:p>
          <a:p>
            <a:r>
              <a:rPr lang="en-US" sz="2400" b="1" dirty="0" smtClean="0"/>
              <a:t>Torque</a:t>
            </a:r>
            <a:r>
              <a:rPr lang="en-US" sz="2400" dirty="0" smtClean="0"/>
              <a:t> as a result of the </a:t>
            </a:r>
            <a:r>
              <a:rPr lang="en-US" sz="2400" i="1" dirty="0" smtClean="0"/>
              <a:t>principle of virtual work</a:t>
            </a:r>
            <a:r>
              <a:rPr lang="en-US" sz="2400" dirty="0" smtClean="0"/>
              <a:t>. </a:t>
            </a:r>
            <a:endParaRPr lang="en-US" sz="2400" dirty="0"/>
          </a:p>
          <a:p>
            <a:r>
              <a:rPr lang="en-US" sz="2400" dirty="0" smtClean="0"/>
              <a:t>Equilibrium is when </a:t>
            </a:r>
          </a:p>
          <a:p>
            <a:pPr>
              <a:tabLst>
                <a:tab pos="1792288" algn="l"/>
              </a:tabLst>
            </a:pPr>
            <a:r>
              <a:rPr lang="en-US" sz="2400" dirty="0" smtClean="0"/>
              <a:t>This </a:t>
            </a:r>
            <a:r>
              <a:rPr lang="en-US" sz="2400" dirty="0"/>
              <a:t>suggests </a:t>
            </a:r>
            <a:r>
              <a:rPr lang="en-US" sz="2400" dirty="0" smtClean="0"/>
              <a:t>that</a:t>
            </a:r>
            <a:br>
              <a:rPr lang="en-US" sz="2400" dirty="0" smtClean="0"/>
            </a:br>
            <a:r>
              <a:rPr lang="en-US" sz="2400" dirty="0" smtClean="0"/>
              <a:t>	torque </a:t>
            </a:r>
            <a:r>
              <a:rPr lang="en-US" sz="2400" dirty="0"/>
              <a:t>= </a:t>
            </a:r>
            <a:r>
              <a:rPr lang="en-US" sz="2400" i="1" dirty="0" smtClean="0"/>
              <a:t>r</a:t>
            </a:r>
            <a:r>
              <a:rPr lang="en-US" sz="2400" baseline="-25000" dirty="0" smtClean="0">
                <a:sym typeface="Symbol"/>
              </a:rPr>
              <a:t></a:t>
            </a:r>
            <a:r>
              <a:rPr lang="en-US" sz="2400" dirty="0">
                <a:sym typeface="Symbol"/>
              </a:rPr>
              <a:t> </a:t>
            </a:r>
            <a:r>
              <a:rPr lang="en-US" sz="2400" i="1" dirty="0" smtClean="0"/>
              <a:t>F</a:t>
            </a:r>
            <a:r>
              <a:rPr lang="en-US" sz="2400" dirty="0" smtClean="0"/>
              <a:t>,</a:t>
            </a:r>
            <a:br>
              <a:rPr lang="en-US" sz="2400" dirty="0" smtClean="0"/>
            </a:br>
            <a:r>
              <a:rPr lang="en-US" sz="2400" dirty="0" smtClean="0"/>
              <a:t>where </a:t>
            </a:r>
            <a:r>
              <a:rPr lang="en-US" sz="2400" i="1" dirty="0" smtClean="0"/>
              <a:t>r</a:t>
            </a:r>
            <a:r>
              <a:rPr lang="en-US" sz="2400" baseline="-25000" dirty="0" smtClean="0">
                <a:sym typeface="Symbol"/>
              </a:rPr>
              <a:t></a:t>
            </a:r>
            <a:r>
              <a:rPr lang="en-US" sz="2400" dirty="0" smtClean="0"/>
              <a:t> </a:t>
            </a:r>
            <a:r>
              <a:rPr lang="en-US" sz="2400" dirty="0"/>
              <a:t>(referred to as </a:t>
            </a:r>
            <a:r>
              <a:rPr lang="en-US" sz="2400" i="1" dirty="0"/>
              <a:t>lever arm</a:t>
            </a:r>
            <a:r>
              <a:rPr lang="en-US" sz="2400" dirty="0"/>
              <a:t>) is the perpendicular distance </a:t>
            </a:r>
            <a:r>
              <a:rPr lang="en-US" sz="2400" dirty="0" smtClean="0"/>
              <a:t>from </a:t>
            </a:r>
            <a:r>
              <a:rPr lang="en-US" sz="2400" dirty="0"/>
              <a:t>the location of force to the pivot. </a:t>
            </a:r>
            <a:endParaRPr lang="en-US" sz="2400" dirty="0" smtClean="0"/>
          </a:p>
          <a:p>
            <a:pPr>
              <a:buFont typeface="Arial"/>
              <a:buChar char="•"/>
            </a:pPr>
            <a:r>
              <a:rPr lang="en-US" sz="2400" dirty="0"/>
              <a:t>A</a:t>
            </a:r>
            <a:r>
              <a:rPr lang="en-US" sz="2400" dirty="0" smtClean="0"/>
              <a:t>pplying </a:t>
            </a:r>
            <a:r>
              <a:rPr lang="en-US" sz="2400" dirty="0"/>
              <a:t>the force </a:t>
            </a:r>
            <a:r>
              <a:rPr lang="en-US" sz="2400" dirty="0" smtClean="0"/>
              <a:t>as far </a:t>
            </a:r>
            <a:r>
              <a:rPr lang="en-US" sz="2400" dirty="0"/>
              <a:t>as possible from the pivot point increases the torque. </a:t>
            </a:r>
          </a:p>
          <a:p>
            <a:pPr marL="0" indent="0">
              <a:buNone/>
            </a:pPr>
            <a:endParaRPr lang="en-US" sz="2400" dirty="0" smtClean="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a:t>Section 12.1: Torque and angular momentum</a:t>
            </a:r>
          </a:p>
        </p:txBody>
      </p:sp>
      <p:sp>
        <p:nvSpPr>
          <p:cNvPr id="6" name="Slide Number Placeholder 1"/>
          <p:cNvSpPr txBox="1">
            <a:spLocks/>
          </p:cNvSpPr>
          <p:nvPr/>
        </p:nvSpPr>
        <p:spPr>
          <a:xfrm>
            <a:off x="6860060" y="6598581"/>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6</a:t>
            </a:fld>
            <a:endParaRPr lang="en-US" dirty="0"/>
          </a:p>
        </p:txBody>
      </p:sp>
      <p:graphicFrame>
        <p:nvGraphicFramePr>
          <p:cNvPr id="20" name="Object 19"/>
          <p:cNvGraphicFramePr>
            <a:graphicFrameLocks noChangeAspect="1"/>
          </p:cNvGraphicFramePr>
          <p:nvPr>
            <p:extLst>
              <p:ext uri="{D42A27DB-BD31-4B8C-83A1-F6EECF244321}">
                <p14:modId xmlns:p14="http://schemas.microsoft.com/office/powerpoint/2010/main" val="1924913644"/>
              </p:ext>
            </p:extLst>
          </p:nvPr>
        </p:nvGraphicFramePr>
        <p:xfrm>
          <a:off x="6175375" y="4465638"/>
          <a:ext cx="2324100" cy="495300"/>
        </p:xfrm>
        <a:graphic>
          <a:graphicData uri="http://schemas.openxmlformats.org/presentationml/2006/ole">
            <mc:AlternateContent xmlns:mc="http://schemas.openxmlformats.org/markup-compatibility/2006">
              <mc:Choice xmlns:v="urn:schemas-microsoft-com:vml" Requires="v">
                <p:oleObj spid="_x0000_s1599" name="Equation" r:id="rId4" imgW="2324100" imgH="495300" progId="Equation.3">
                  <p:embed/>
                </p:oleObj>
              </mc:Choice>
              <mc:Fallback>
                <p:oleObj name="Equation" r:id="rId4" imgW="2324100" imgH="495300" progId="Equation.3">
                  <p:embed/>
                  <p:pic>
                    <p:nvPicPr>
                      <p:cNvPr id="0" name=""/>
                      <p:cNvPicPr>
                        <a:picLocks noChangeAspect="1" noChangeArrowheads="1"/>
                      </p:cNvPicPr>
                      <p:nvPr/>
                    </p:nvPicPr>
                    <p:blipFill>
                      <a:blip r:embed="rId5"/>
                      <a:srcRect/>
                      <a:stretch>
                        <a:fillRect/>
                      </a:stretch>
                    </p:blipFill>
                    <p:spPr bwMode="auto">
                      <a:xfrm>
                        <a:off x="6175375" y="4465638"/>
                        <a:ext cx="2324100" cy="495300"/>
                      </a:xfrm>
                      <a:prstGeom prst="rect">
                        <a:avLst/>
                      </a:prstGeom>
                      <a:noFill/>
                      <a:ln>
                        <a:noFill/>
                      </a:ln>
                      <a:extLst/>
                    </p:spPr>
                  </p:pic>
                </p:oleObj>
              </mc:Fallback>
            </mc:AlternateContent>
          </a:graphicData>
        </a:graphic>
      </p:graphicFrame>
      <p:grpSp>
        <p:nvGrpSpPr>
          <p:cNvPr id="26" name="Group 25"/>
          <p:cNvGrpSpPr/>
          <p:nvPr/>
        </p:nvGrpSpPr>
        <p:grpSpPr>
          <a:xfrm>
            <a:off x="5327830" y="2455554"/>
            <a:ext cx="3558571" cy="1843848"/>
            <a:chOff x="5327830" y="2455554"/>
            <a:chExt cx="3558571" cy="1843848"/>
          </a:xfrm>
        </p:grpSpPr>
        <p:cxnSp>
          <p:nvCxnSpPr>
            <p:cNvPr id="5" name="Straight Connector 4"/>
            <p:cNvCxnSpPr/>
            <p:nvPr/>
          </p:nvCxnSpPr>
          <p:spPr bwMode="auto">
            <a:xfrm flipH="1">
              <a:off x="5954818" y="2798569"/>
              <a:ext cx="2931583" cy="9736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Connector 9"/>
            <p:cNvCxnSpPr/>
            <p:nvPr/>
          </p:nvCxnSpPr>
          <p:spPr bwMode="auto">
            <a:xfrm flipH="1">
              <a:off x="5912483" y="3433569"/>
              <a:ext cx="2942167" cy="0"/>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 name="Oval 10"/>
            <p:cNvSpPr/>
            <p:nvPr/>
          </p:nvSpPr>
          <p:spPr bwMode="auto">
            <a:xfrm>
              <a:off x="6875578" y="3380654"/>
              <a:ext cx="120650" cy="120650"/>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00"/>
                </a:solidFill>
                <a:effectLst/>
                <a:latin typeface="Arial" charset="0"/>
                <a:ea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dirty="0">
                <a:solidFill>
                  <a:srgbClr val="000000"/>
                </a:solidFill>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00"/>
                </a:solidFill>
                <a:effectLst/>
                <a:latin typeface="Arial" charset="0"/>
                <a:ea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dirty="0">
                <a:solidFill>
                  <a:srgbClr val="000000"/>
                </a:solidFill>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00"/>
                </a:solidFill>
                <a:effectLst/>
                <a:latin typeface="Arial" charset="0"/>
                <a:ea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dirty="0">
                <a:solidFill>
                  <a:srgbClr val="000000"/>
                </a:solidFill>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00"/>
                </a:solidFill>
                <a:effectLst/>
                <a:latin typeface="Arial" charset="0"/>
                <a:ea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dirty="0">
                <a:solidFill>
                  <a:srgbClr val="000000"/>
                </a:solidFill>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00"/>
                </a:solidFill>
                <a:effectLst/>
                <a:latin typeface="Arial" charset="0"/>
                <a:ea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cxnSp>
          <p:nvCxnSpPr>
            <p:cNvPr id="13" name="Straight Arrow Connector 12"/>
            <p:cNvCxnSpPr/>
            <p:nvPr/>
          </p:nvCxnSpPr>
          <p:spPr bwMode="auto">
            <a:xfrm>
              <a:off x="5880733" y="3422986"/>
              <a:ext cx="0" cy="3810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Arrow Connector 13"/>
            <p:cNvCxnSpPr/>
            <p:nvPr/>
          </p:nvCxnSpPr>
          <p:spPr bwMode="auto">
            <a:xfrm flipV="1">
              <a:off x="8858883" y="2830319"/>
              <a:ext cx="16934" cy="628651"/>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6" name="Rectangle 15"/>
            <p:cNvSpPr/>
            <p:nvPr/>
          </p:nvSpPr>
          <p:spPr>
            <a:xfrm>
              <a:off x="7605563" y="3054571"/>
              <a:ext cx="402674" cy="461665"/>
            </a:xfrm>
            <a:prstGeom prst="rect">
              <a:avLst/>
            </a:prstGeom>
          </p:spPr>
          <p:txBody>
            <a:bodyPr wrap="none">
              <a:spAutoFit/>
            </a:bodyPr>
            <a:lstStyle/>
            <a:p>
              <a:r>
                <a:rPr lang="en-US" i="1" dirty="0">
                  <a:sym typeface="Symbol"/>
                </a:rPr>
                <a:t></a:t>
              </a:r>
              <a:endParaRPr lang="en-US" dirty="0"/>
            </a:p>
          </p:txBody>
        </p:sp>
        <p:sp>
          <p:nvSpPr>
            <p:cNvPr id="17" name="Rectangle 16"/>
            <p:cNvSpPr/>
            <p:nvPr/>
          </p:nvSpPr>
          <p:spPr>
            <a:xfrm>
              <a:off x="6100413" y="2927571"/>
              <a:ext cx="444436" cy="461665"/>
            </a:xfrm>
            <a:prstGeom prst="rect">
              <a:avLst/>
            </a:prstGeom>
          </p:spPr>
          <p:txBody>
            <a:bodyPr wrap="none">
              <a:spAutoFit/>
            </a:bodyPr>
            <a:lstStyle/>
            <a:p>
              <a:r>
                <a:rPr lang="en-US" i="1" kern="0" dirty="0">
                  <a:solidFill>
                    <a:srgbClr val="000000"/>
                  </a:solidFill>
                  <a:latin typeface="Times New Roman"/>
                  <a:ea typeface="ＭＳ Ｐゴシック"/>
                  <a:cs typeface="Times New Roman"/>
                </a:rPr>
                <a:t>r</a:t>
              </a:r>
              <a:r>
                <a:rPr lang="en-US" kern="0" baseline="-25000" dirty="0">
                  <a:solidFill>
                    <a:srgbClr val="000000"/>
                  </a:solidFill>
                  <a:latin typeface="Times New Roman"/>
                  <a:ea typeface="ＭＳ Ｐゴシック"/>
                  <a:cs typeface="Times New Roman"/>
                </a:rPr>
                <a:t>1</a:t>
              </a:r>
              <a:endParaRPr lang="en-US" dirty="0"/>
            </a:p>
          </p:txBody>
        </p:sp>
        <p:sp>
          <p:nvSpPr>
            <p:cNvPr id="18" name="Rectangle 17"/>
            <p:cNvSpPr/>
            <p:nvPr/>
          </p:nvSpPr>
          <p:spPr>
            <a:xfrm>
              <a:off x="7956730" y="3429221"/>
              <a:ext cx="444436" cy="461665"/>
            </a:xfrm>
            <a:prstGeom prst="rect">
              <a:avLst/>
            </a:prstGeom>
          </p:spPr>
          <p:txBody>
            <a:bodyPr wrap="none">
              <a:spAutoFit/>
            </a:bodyPr>
            <a:lstStyle/>
            <a:p>
              <a:r>
                <a:rPr lang="en-US" i="1" kern="0" dirty="0" smtClean="0">
                  <a:solidFill>
                    <a:srgbClr val="000000"/>
                  </a:solidFill>
                  <a:latin typeface="Times New Roman"/>
                  <a:ea typeface="ＭＳ Ｐゴシック"/>
                  <a:cs typeface="Times New Roman"/>
                </a:rPr>
                <a:t>r</a:t>
              </a:r>
              <a:r>
                <a:rPr lang="en-US" kern="0" baseline="-25000" dirty="0">
                  <a:solidFill>
                    <a:srgbClr val="000000"/>
                  </a:solidFill>
                  <a:latin typeface="Times New Roman"/>
                  <a:ea typeface="ＭＳ Ｐゴシック"/>
                  <a:cs typeface="Times New Roman"/>
                </a:rPr>
                <a:t>2</a:t>
              </a:r>
              <a:endParaRPr lang="en-US" dirty="0"/>
            </a:p>
          </p:txBody>
        </p:sp>
        <p:sp>
          <p:nvSpPr>
            <p:cNvPr id="19" name="Rectangle 18"/>
            <p:cNvSpPr/>
            <p:nvPr/>
          </p:nvSpPr>
          <p:spPr>
            <a:xfrm>
              <a:off x="5327830" y="3837737"/>
              <a:ext cx="1237889" cy="461665"/>
            </a:xfrm>
            <a:prstGeom prst="rect">
              <a:avLst/>
            </a:prstGeom>
          </p:spPr>
          <p:txBody>
            <a:bodyPr wrap="none">
              <a:spAutoFit/>
            </a:bodyPr>
            <a:lstStyle/>
            <a:p>
              <a:r>
                <a:rPr lang="en-US" i="1" kern="0" dirty="0" smtClean="0">
                  <a:solidFill>
                    <a:srgbClr val="000000"/>
                  </a:solidFill>
                  <a:latin typeface="Times New Roman"/>
                  <a:ea typeface="ＭＳ Ｐゴシック"/>
                  <a:cs typeface="Times New Roman"/>
                </a:rPr>
                <a:t>h</a:t>
              </a:r>
              <a:r>
                <a:rPr lang="en-US" kern="0" baseline="-25000" dirty="0" smtClean="0">
                  <a:solidFill>
                    <a:srgbClr val="000000"/>
                  </a:solidFill>
                  <a:latin typeface="Times New Roman"/>
                  <a:ea typeface="ＭＳ Ｐゴシック"/>
                  <a:cs typeface="Times New Roman"/>
                </a:rPr>
                <a:t>1</a:t>
              </a:r>
              <a:r>
                <a:rPr lang="en-US" kern="0" dirty="0" smtClean="0">
                  <a:solidFill>
                    <a:srgbClr val="000000"/>
                  </a:solidFill>
                  <a:latin typeface="Times New Roman"/>
                  <a:ea typeface="ＭＳ Ｐゴシック"/>
                  <a:cs typeface="Times New Roman"/>
                </a:rPr>
                <a:t>= </a:t>
              </a:r>
              <a:r>
                <a:rPr lang="en-US" i="1" kern="0" dirty="0" smtClean="0">
                  <a:solidFill>
                    <a:srgbClr val="000000"/>
                  </a:solidFill>
                  <a:latin typeface="Symbol" charset="2"/>
                  <a:ea typeface="ＭＳ Ｐゴシック"/>
                  <a:cs typeface="Symbol" charset="2"/>
                </a:rPr>
                <a:t>q </a:t>
              </a:r>
              <a:r>
                <a:rPr lang="en-US" i="1" kern="0" dirty="0" smtClean="0">
                  <a:solidFill>
                    <a:srgbClr val="000000"/>
                  </a:solidFill>
                  <a:latin typeface="Times New Roman"/>
                  <a:ea typeface="ＭＳ Ｐゴシック"/>
                  <a:cs typeface="Times New Roman"/>
                </a:rPr>
                <a:t>r</a:t>
              </a:r>
              <a:r>
                <a:rPr lang="en-US" kern="0" baseline="-25000" dirty="0" smtClean="0">
                  <a:solidFill>
                    <a:srgbClr val="000000"/>
                  </a:solidFill>
                  <a:latin typeface="Times New Roman"/>
                  <a:ea typeface="ＭＳ Ｐゴシック"/>
                  <a:cs typeface="Times New Roman"/>
                </a:rPr>
                <a:t>1</a:t>
              </a:r>
              <a:endParaRPr lang="en-US" i="1" dirty="0">
                <a:latin typeface="Symbol" charset="2"/>
                <a:cs typeface="Symbol" charset="2"/>
              </a:endParaRPr>
            </a:p>
          </p:txBody>
        </p:sp>
        <p:sp>
          <p:nvSpPr>
            <p:cNvPr id="21" name="Rectangle 20"/>
            <p:cNvSpPr/>
            <p:nvPr/>
          </p:nvSpPr>
          <p:spPr>
            <a:xfrm>
              <a:off x="7237064" y="2455554"/>
              <a:ext cx="1237889" cy="461665"/>
            </a:xfrm>
            <a:prstGeom prst="rect">
              <a:avLst/>
            </a:prstGeom>
          </p:spPr>
          <p:txBody>
            <a:bodyPr wrap="none">
              <a:spAutoFit/>
            </a:bodyPr>
            <a:lstStyle/>
            <a:p>
              <a:r>
                <a:rPr lang="en-US" i="1" kern="0" dirty="0" smtClean="0">
                  <a:solidFill>
                    <a:srgbClr val="000000"/>
                  </a:solidFill>
                  <a:latin typeface="Times New Roman"/>
                  <a:ea typeface="ＭＳ Ｐゴシック"/>
                  <a:cs typeface="Times New Roman"/>
                </a:rPr>
                <a:t>h</a:t>
              </a:r>
              <a:r>
                <a:rPr lang="en-US" kern="0" baseline="-25000" dirty="0">
                  <a:solidFill>
                    <a:srgbClr val="000000"/>
                  </a:solidFill>
                  <a:latin typeface="Times New Roman"/>
                  <a:ea typeface="ＭＳ Ｐゴシック"/>
                  <a:cs typeface="Times New Roman"/>
                </a:rPr>
                <a:t>2</a:t>
              </a:r>
              <a:r>
                <a:rPr lang="en-US" kern="0" dirty="0" smtClean="0">
                  <a:solidFill>
                    <a:srgbClr val="000000"/>
                  </a:solidFill>
                  <a:latin typeface="Times New Roman"/>
                  <a:ea typeface="ＭＳ Ｐゴシック"/>
                  <a:cs typeface="Times New Roman"/>
                </a:rPr>
                <a:t>= </a:t>
              </a:r>
              <a:r>
                <a:rPr lang="en-US" i="1" kern="0" dirty="0" smtClean="0">
                  <a:solidFill>
                    <a:srgbClr val="000000"/>
                  </a:solidFill>
                  <a:latin typeface="Symbol" charset="2"/>
                  <a:ea typeface="ＭＳ Ｐゴシック"/>
                  <a:cs typeface="Symbol" charset="2"/>
                </a:rPr>
                <a:t>q </a:t>
              </a:r>
              <a:r>
                <a:rPr lang="en-US" i="1" kern="0" dirty="0" smtClean="0">
                  <a:solidFill>
                    <a:srgbClr val="000000"/>
                  </a:solidFill>
                  <a:latin typeface="Times New Roman"/>
                  <a:ea typeface="ＭＳ Ｐゴシック"/>
                  <a:cs typeface="Times New Roman"/>
                </a:rPr>
                <a:t>r</a:t>
              </a:r>
              <a:r>
                <a:rPr lang="en-US" kern="0" baseline="-25000" dirty="0">
                  <a:solidFill>
                    <a:srgbClr val="000000"/>
                  </a:solidFill>
                  <a:latin typeface="Times New Roman"/>
                  <a:ea typeface="ＭＳ Ｐゴシック"/>
                  <a:cs typeface="Times New Roman"/>
                </a:rPr>
                <a:t>2</a:t>
              </a:r>
              <a:endParaRPr lang="en-US" i="1" dirty="0">
                <a:latin typeface="Symbol" charset="2"/>
                <a:cs typeface="Symbol" charset="2"/>
              </a:endParaRPr>
            </a:p>
          </p:txBody>
        </p:sp>
      </p:grpSp>
      <p:graphicFrame>
        <p:nvGraphicFramePr>
          <p:cNvPr id="22" name="Object 21"/>
          <p:cNvGraphicFramePr>
            <a:graphicFrameLocks noChangeAspect="1"/>
          </p:cNvGraphicFramePr>
          <p:nvPr>
            <p:extLst>
              <p:ext uri="{D42A27DB-BD31-4B8C-83A1-F6EECF244321}">
                <p14:modId xmlns:p14="http://schemas.microsoft.com/office/powerpoint/2010/main" val="898759028"/>
              </p:ext>
            </p:extLst>
          </p:nvPr>
        </p:nvGraphicFramePr>
        <p:xfrm>
          <a:off x="3039913" y="2855976"/>
          <a:ext cx="1066800" cy="304800"/>
        </p:xfrm>
        <a:graphic>
          <a:graphicData uri="http://schemas.openxmlformats.org/presentationml/2006/ole">
            <mc:AlternateContent xmlns:mc="http://schemas.openxmlformats.org/markup-compatibility/2006">
              <mc:Choice xmlns:v="urn:schemas-microsoft-com:vml" Requires="v">
                <p:oleObj spid="_x0000_s1600" name="Equation" r:id="rId6" imgW="1066800" imgH="304800" progId="Equation.3">
                  <p:embed/>
                </p:oleObj>
              </mc:Choice>
              <mc:Fallback>
                <p:oleObj name="Equation" r:id="rId6" imgW="1066800" imgH="304800" progId="Equation.3">
                  <p:embed/>
                  <p:pic>
                    <p:nvPicPr>
                      <p:cNvPr id="0" name=""/>
                      <p:cNvPicPr>
                        <a:picLocks noChangeAspect="1" noChangeArrowheads="1"/>
                      </p:cNvPicPr>
                      <p:nvPr/>
                    </p:nvPicPr>
                    <p:blipFill>
                      <a:blip r:embed="rId7"/>
                      <a:srcRect/>
                      <a:stretch>
                        <a:fillRect/>
                      </a:stretch>
                    </p:blipFill>
                    <p:spPr bwMode="auto">
                      <a:xfrm>
                        <a:off x="3039913" y="2855976"/>
                        <a:ext cx="1066800" cy="304800"/>
                      </a:xfrm>
                      <a:prstGeom prst="rect">
                        <a:avLst/>
                      </a:prstGeom>
                      <a:noFill/>
                      <a:ln>
                        <a:noFill/>
                      </a:ln>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735915518"/>
              </p:ext>
            </p:extLst>
          </p:nvPr>
        </p:nvGraphicFramePr>
        <p:xfrm>
          <a:off x="6183313" y="5024438"/>
          <a:ext cx="2565400" cy="495300"/>
        </p:xfrm>
        <a:graphic>
          <a:graphicData uri="http://schemas.openxmlformats.org/presentationml/2006/ole">
            <mc:AlternateContent xmlns:mc="http://schemas.openxmlformats.org/markup-compatibility/2006">
              <mc:Choice xmlns:v="urn:schemas-microsoft-com:vml" Requires="v">
                <p:oleObj spid="_x0000_s1601" name="Equation" r:id="rId8" imgW="2565400" imgH="495300" progId="Equation.3">
                  <p:embed/>
                </p:oleObj>
              </mc:Choice>
              <mc:Fallback>
                <p:oleObj name="Equation" r:id="rId8" imgW="2565400" imgH="495300" progId="Equation.3">
                  <p:embed/>
                  <p:pic>
                    <p:nvPicPr>
                      <p:cNvPr id="0" name=""/>
                      <p:cNvPicPr>
                        <a:picLocks noChangeAspect="1" noChangeArrowheads="1"/>
                      </p:cNvPicPr>
                      <p:nvPr/>
                    </p:nvPicPr>
                    <p:blipFill>
                      <a:blip r:embed="rId9"/>
                      <a:srcRect/>
                      <a:stretch>
                        <a:fillRect/>
                      </a:stretch>
                    </p:blipFill>
                    <p:spPr bwMode="auto">
                      <a:xfrm>
                        <a:off x="6183313" y="5024438"/>
                        <a:ext cx="2565400" cy="495300"/>
                      </a:xfrm>
                      <a:prstGeom prst="rect">
                        <a:avLst/>
                      </a:prstGeom>
                      <a:noFill/>
                      <a:ln>
                        <a:noFill/>
                      </a:ln>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425532037"/>
              </p:ext>
            </p:extLst>
          </p:nvPr>
        </p:nvGraphicFramePr>
        <p:xfrm>
          <a:off x="6480175" y="5584825"/>
          <a:ext cx="2209800" cy="495300"/>
        </p:xfrm>
        <a:graphic>
          <a:graphicData uri="http://schemas.openxmlformats.org/presentationml/2006/ole">
            <mc:AlternateContent xmlns:mc="http://schemas.openxmlformats.org/markup-compatibility/2006">
              <mc:Choice xmlns:v="urn:schemas-microsoft-com:vml" Requires="v">
                <p:oleObj spid="_x0000_s1602" name="Equation" r:id="rId10" imgW="2209800" imgH="495300" progId="Equation.3">
                  <p:embed/>
                </p:oleObj>
              </mc:Choice>
              <mc:Fallback>
                <p:oleObj name="Equation" r:id="rId10" imgW="2209800" imgH="495300" progId="Equation.3">
                  <p:embed/>
                  <p:pic>
                    <p:nvPicPr>
                      <p:cNvPr id="0" name=""/>
                      <p:cNvPicPr>
                        <a:picLocks noChangeAspect="1" noChangeArrowheads="1"/>
                      </p:cNvPicPr>
                      <p:nvPr/>
                    </p:nvPicPr>
                    <p:blipFill>
                      <a:blip r:embed="rId11"/>
                      <a:srcRect/>
                      <a:stretch>
                        <a:fillRect/>
                      </a:stretch>
                    </p:blipFill>
                    <p:spPr bwMode="auto">
                      <a:xfrm>
                        <a:off x="6480175" y="5584825"/>
                        <a:ext cx="2209800" cy="495300"/>
                      </a:xfrm>
                      <a:prstGeom prst="rect">
                        <a:avLst/>
                      </a:prstGeom>
                      <a:noFill/>
                      <a:ln>
                        <a:noFill/>
                      </a:ln>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004772787"/>
              </p:ext>
            </p:extLst>
          </p:nvPr>
        </p:nvGraphicFramePr>
        <p:xfrm>
          <a:off x="6434138" y="6203950"/>
          <a:ext cx="1384300" cy="495300"/>
        </p:xfrm>
        <a:graphic>
          <a:graphicData uri="http://schemas.openxmlformats.org/presentationml/2006/ole">
            <mc:AlternateContent xmlns:mc="http://schemas.openxmlformats.org/markup-compatibility/2006">
              <mc:Choice xmlns:v="urn:schemas-microsoft-com:vml" Requires="v">
                <p:oleObj spid="_x0000_s1603" name="Equation" r:id="rId12" imgW="1384300" imgH="495300" progId="Equation.3">
                  <p:embed/>
                </p:oleObj>
              </mc:Choice>
              <mc:Fallback>
                <p:oleObj name="Equation" r:id="rId12" imgW="1384300" imgH="495300" progId="Equation.3">
                  <p:embed/>
                  <p:pic>
                    <p:nvPicPr>
                      <p:cNvPr id="0" name=""/>
                      <p:cNvPicPr>
                        <a:picLocks noChangeAspect="1" noChangeArrowheads="1"/>
                      </p:cNvPicPr>
                      <p:nvPr/>
                    </p:nvPicPr>
                    <p:blipFill>
                      <a:blip r:embed="rId13"/>
                      <a:srcRect/>
                      <a:stretch>
                        <a:fillRect/>
                      </a:stretch>
                    </p:blipFill>
                    <p:spPr bwMode="auto">
                      <a:xfrm>
                        <a:off x="6434138" y="6203950"/>
                        <a:ext cx="1384300" cy="495300"/>
                      </a:xfrm>
                      <a:prstGeom prst="rect">
                        <a:avLst/>
                      </a:prstGeom>
                      <a:noFill/>
                      <a:ln>
                        <a:solidFill>
                          <a:srgbClr val="FF0000"/>
                        </a:solidFill>
                      </a:ln>
                      <a:extLst/>
                    </p:spPr>
                  </p:pic>
                </p:oleObj>
              </mc:Fallback>
            </mc:AlternateContent>
          </a:graphicData>
        </a:graphic>
      </p:graphicFrame>
    </p:spTree>
    <p:extLst>
      <p:ext uri="{BB962C8B-B14F-4D97-AF65-F5344CB8AC3E}">
        <p14:creationId xmlns:p14="http://schemas.microsoft.com/office/powerpoint/2010/main" val="33411114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1" name="Rectangle 43"/>
          <p:cNvSpPr>
            <a:spLocks noGrp="1" noChangeArrowheads="1"/>
          </p:cNvSpPr>
          <p:nvPr>
            <p:ph type="ctrTitle"/>
          </p:nvPr>
        </p:nvSpPr>
        <p:spPr>
          <a:xfrm>
            <a:off x="365125" y="2890391"/>
            <a:ext cx="2865011" cy="1077218"/>
          </a:xfrm>
        </p:spPr>
        <p:txBody>
          <a:bodyPr/>
          <a:lstStyle/>
          <a:p>
            <a:r>
              <a:rPr lang="en-US" dirty="0" smtClean="0"/>
              <a:t>Chapter 12 Torque</a:t>
            </a:r>
            <a:endParaRPr lang="en-US" dirty="0"/>
          </a:p>
        </p:txBody>
      </p:sp>
      <p:sp>
        <p:nvSpPr>
          <p:cNvPr id="5" name="Rectangle 17"/>
          <p:cNvSpPr>
            <a:spLocks noGrp="1" noChangeArrowheads="1"/>
          </p:cNvSpPr>
          <p:nvPr>
            <p:ph type="ftr" sz="quarter" idx="3"/>
          </p:nvPr>
        </p:nvSpPr>
        <p:spPr/>
        <p:txBody>
          <a:bodyPr/>
          <a:lstStyle/>
          <a:p>
            <a:r>
              <a:rPr lang="en-GB" dirty="0" smtClean="0"/>
              <a:t>© 2015 Pearson Education, Inc.</a:t>
            </a:r>
            <a:endParaRPr lang="en-GB" dirty="0"/>
          </a:p>
        </p:txBody>
      </p:sp>
    </p:spTree>
    <p:extLst>
      <p:ext uri="{BB962C8B-B14F-4D97-AF65-F5344CB8AC3E}">
        <p14:creationId xmlns:p14="http://schemas.microsoft.com/office/powerpoint/2010/main" val="340152857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628010"/>
            <a:ext cx="9144000" cy="553998"/>
          </a:xfrm>
        </p:spPr>
        <p:txBody>
          <a:bodyPr/>
          <a:lstStyle/>
          <a:p>
            <a:r>
              <a:rPr lang="en-US" dirty="0" smtClean="0">
                <a:solidFill>
                  <a:srgbClr val="FFFFFF"/>
                </a:solidFill>
              </a:rPr>
              <a:t>Example 12.7 Bicycle friction (cont.)</a:t>
            </a:r>
            <a:endParaRPr lang="en-US" dirty="0">
              <a:solidFill>
                <a:srgbClr val="FFFFFF"/>
              </a:solidFill>
            </a:endParaRPr>
          </a:p>
        </p:txBody>
      </p:sp>
      <p:sp>
        <p:nvSpPr>
          <p:cNvPr id="14" name="Content Placeholder 13"/>
          <p:cNvSpPr>
            <a:spLocks noGrp="1"/>
          </p:cNvSpPr>
          <p:nvPr>
            <p:ph idx="1"/>
          </p:nvPr>
        </p:nvSpPr>
        <p:spPr>
          <a:xfrm>
            <a:off x="0" y="1199800"/>
            <a:ext cx="9144000" cy="1710757"/>
          </a:xfrm>
        </p:spPr>
        <p:txBody>
          <a:bodyPr/>
          <a:lstStyle/>
          <a:p>
            <a:pPr marL="0" indent="0">
              <a:buNone/>
            </a:pPr>
            <a:r>
              <a:rPr lang="en-US" sz="2400" dirty="0" smtClean="0"/>
              <a:t>❸ EXECUTE PLAN The vector sum of the forces in the </a:t>
            </a:r>
            <a:r>
              <a:rPr lang="en-US" sz="2400" i="1" dirty="0" smtClean="0"/>
              <a:t>x</a:t>
            </a:r>
            <a:r>
              <a:rPr lang="en-US" sz="2400" dirty="0" smtClean="0"/>
              <a:t> direction is, from Eq. 8.45</a:t>
            </a:r>
          </a:p>
          <a:p>
            <a:pPr marL="0" indent="0">
              <a:buNone/>
            </a:pPr>
            <a:endParaRPr lang="en-US" sz="2400" dirty="0" smtClean="0"/>
          </a:p>
          <a:p>
            <a:pPr marL="0" indent="0">
              <a:buNone/>
            </a:pPr>
            <a:r>
              <a:rPr lang="en-US" sz="2400" dirty="0" smtClean="0"/>
              <a:t>so we have an expression that contains both of the forces we are after. </a:t>
            </a:r>
          </a:p>
        </p:txBody>
      </p:sp>
      <p:sp>
        <p:nvSpPr>
          <p:cNvPr id="9" name="Text Placeholder 8"/>
          <p:cNvSpPr>
            <a:spLocks noGrp="1"/>
          </p:cNvSpPr>
          <p:nvPr>
            <p:ph type="body" sz="quarter" idx="11"/>
          </p:nvPr>
        </p:nvSpPr>
        <p:spPr>
          <a:xfrm>
            <a:off x="0" y="-304286"/>
            <a:ext cx="9144000" cy="1157760"/>
          </a:xfrm>
        </p:spPr>
        <p:txBody>
          <a:bodyPr/>
          <a:lstStyle/>
          <a:p>
            <a:r>
              <a:rPr lang="en-US" dirty="0" smtClean="0"/>
              <a:t>Section 12.6: Rolling motion</a:t>
            </a:r>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2746879140"/>
              </p:ext>
            </p:extLst>
          </p:nvPr>
        </p:nvGraphicFramePr>
        <p:xfrm>
          <a:off x="2138403" y="1920301"/>
          <a:ext cx="3759200" cy="457200"/>
        </p:xfrm>
        <a:graphic>
          <a:graphicData uri="http://schemas.openxmlformats.org/presentationml/2006/ole">
            <mc:AlternateContent xmlns:mc="http://schemas.openxmlformats.org/markup-compatibility/2006">
              <mc:Choice xmlns:v="urn:schemas-microsoft-com:vml" Requires="v">
                <p:oleObj spid="_x0000_s64451" name="Equation" r:id="rId3" imgW="3759200" imgH="457200" progId="Equation.DSMT4">
                  <p:embed/>
                </p:oleObj>
              </mc:Choice>
              <mc:Fallback>
                <p:oleObj name="Equation" r:id="rId3" imgW="3759200" imgH="457200" progId="Equation.DSMT4">
                  <p:embed/>
                  <p:pic>
                    <p:nvPicPr>
                      <p:cNvPr id="0" name=""/>
                      <p:cNvPicPr>
                        <a:picLocks noChangeAspect="1" noChangeArrowheads="1"/>
                      </p:cNvPicPr>
                      <p:nvPr/>
                    </p:nvPicPr>
                    <p:blipFill>
                      <a:blip r:embed="rId4"/>
                      <a:srcRect/>
                      <a:stretch>
                        <a:fillRect/>
                      </a:stretch>
                    </p:blipFill>
                    <p:spPr bwMode="auto">
                      <a:xfrm>
                        <a:off x="2138403" y="1920301"/>
                        <a:ext cx="3759200" cy="457200"/>
                      </a:xfrm>
                      <a:prstGeom prst="rect">
                        <a:avLst/>
                      </a:prstGeom>
                      <a:noFill/>
                      <a:ln>
                        <a:noFill/>
                      </a:ln>
                      <a:extLst/>
                    </p:spPr>
                  </p:pic>
                </p:oleObj>
              </mc:Fallback>
            </mc:AlternateContent>
          </a:graphicData>
        </a:graphic>
      </p:graphicFrame>
      <p:sp>
        <p:nvSpPr>
          <p:cNvPr id="7"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61</a:t>
            </a:fld>
            <a:endParaRPr lang="en-US" dirty="0"/>
          </a:p>
        </p:txBody>
      </p:sp>
      <p:pic>
        <p:nvPicPr>
          <p:cNvPr id="8" name="Picture 7" descr="12_40_Figure.jpg"/>
          <p:cNvPicPr>
            <a:picLocks noChangeAspect="1"/>
          </p:cNvPicPr>
          <p:nvPr/>
        </p:nvPicPr>
        <p:blipFill rotWithShape="1">
          <a:blip r:embed="rId5">
            <a:extLst>
              <a:ext uri="{28A0092B-C50C-407E-A947-70E740481C1C}">
                <a14:useLocalDpi xmlns:a14="http://schemas.microsoft.com/office/drawing/2010/main" val="0"/>
              </a:ext>
            </a:extLst>
          </a:blip>
          <a:srcRect b="3684"/>
          <a:stretch/>
        </p:blipFill>
        <p:spPr>
          <a:xfrm>
            <a:off x="5092858" y="4113923"/>
            <a:ext cx="4064367" cy="2227826"/>
          </a:xfrm>
          <a:prstGeom prst="rect">
            <a:avLst/>
          </a:prstGeom>
        </p:spPr>
      </p:pic>
      <p:graphicFrame>
        <p:nvGraphicFramePr>
          <p:cNvPr id="11" name="Object 10"/>
          <p:cNvGraphicFramePr>
            <a:graphicFrameLocks noChangeAspect="1"/>
          </p:cNvGraphicFramePr>
          <p:nvPr>
            <p:extLst>
              <p:ext uri="{D42A27DB-BD31-4B8C-83A1-F6EECF244321}">
                <p14:modId xmlns:p14="http://schemas.microsoft.com/office/powerpoint/2010/main" val="3541579897"/>
              </p:ext>
            </p:extLst>
          </p:nvPr>
        </p:nvGraphicFramePr>
        <p:xfrm>
          <a:off x="397932" y="3233736"/>
          <a:ext cx="6146800" cy="469900"/>
        </p:xfrm>
        <a:graphic>
          <a:graphicData uri="http://schemas.openxmlformats.org/presentationml/2006/ole">
            <mc:AlternateContent xmlns:mc="http://schemas.openxmlformats.org/markup-compatibility/2006">
              <mc:Choice xmlns:v="urn:schemas-microsoft-com:vml" Requires="v">
                <p:oleObj spid="_x0000_s64452" name="Equation" r:id="rId6" imgW="6146800" imgH="469900" progId="Equation.3">
                  <p:embed/>
                </p:oleObj>
              </mc:Choice>
              <mc:Fallback>
                <p:oleObj name="Equation" r:id="rId6" imgW="6146800" imgH="469900" progId="Equation.3">
                  <p:embed/>
                  <p:pic>
                    <p:nvPicPr>
                      <p:cNvPr id="0" name=""/>
                      <p:cNvPicPr>
                        <a:picLocks noChangeAspect="1" noChangeArrowheads="1"/>
                      </p:cNvPicPr>
                      <p:nvPr/>
                    </p:nvPicPr>
                    <p:blipFill>
                      <a:blip r:embed="rId7"/>
                      <a:srcRect/>
                      <a:stretch>
                        <a:fillRect/>
                      </a:stretch>
                    </p:blipFill>
                    <p:spPr bwMode="auto">
                      <a:xfrm>
                        <a:off x="397932" y="3233736"/>
                        <a:ext cx="6146800" cy="469900"/>
                      </a:xfrm>
                      <a:prstGeom prst="rect">
                        <a:avLst/>
                      </a:prstGeom>
                      <a:noFill/>
                      <a:ln>
                        <a:noFill/>
                      </a:ln>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078965531"/>
              </p:ext>
            </p:extLst>
          </p:nvPr>
        </p:nvGraphicFramePr>
        <p:xfrm>
          <a:off x="684213" y="3760250"/>
          <a:ext cx="2273300" cy="520700"/>
        </p:xfrm>
        <a:graphic>
          <a:graphicData uri="http://schemas.openxmlformats.org/presentationml/2006/ole">
            <mc:AlternateContent xmlns:mc="http://schemas.openxmlformats.org/markup-compatibility/2006">
              <mc:Choice xmlns:v="urn:schemas-microsoft-com:vml" Requires="v">
                <p:oleObj spid="_x0000_s64453" name="Equation" r:id="rId8" imgW="2273300" imgH="520700" progId="Equation.3">
                  <p:embed/>
                </p:oleObj>
              </mc:Choice>
              <mc:Fallback>
                <p:oleObj name="Equation" r:id="rId8" imgW="2273300" imgH="520700" progId="Equation.3">
                  <p:embed/>
                  <p:pic>
                    <p:nvPicPr>
                      <p:cNvPr id="0" name=""/>
                      <p:cNvPicPr/>
                      <p:nvPr/>
                    </p:nvPicPr>
                    <p:blipFill>
                      <a:blip r:embed="rId9"/>
                      <a:stretch>
                        <a:fillRect/>
                      </a:stretch>
                    </p:blipFill>
                    <p:spPr>
                      <a:xfrm>
                        <a:off x="684213" y="3760250"/>
                        <a:ext cx="2273300" cy="520700"/>
                      </a:xfrm>
                      <a:prstGeom prst="rect">
                        <a:avLst/>
                      </a:prstGeom>
                    </p:spPr>
                  </p:pic>
                </p:oleObj>
              </mc:Fallback>
            </mc:AlternateContent>
          </a:graphicData>
        </a:graphic>
      </p:graphicFrame>
      <p:sp>
        <p:nvSpPr>
          <p:cNvPr id="3" name="Rectangle 2"/>
          <p:cNvSpPr/>
          <p:nvPr/>
        </p:nvSpPr>
        <p:spPr>
          <a:xfrm>
            <a:off x="357164" y="4339102"/>
            <a:ext cx="5119317" cy="2308324"/>
          </a:xfrm>
          <a:prstGeom prst="rect">
            <a:avLst/>
          </a:prstGeom>
        </p:spPr>
        <p:txBody>
          <a:bodyPr wrap="square">
            <a:spAutoFit/>
          </a:bodyPr>
          <a:lstStyle/>
          <a:p>
            <a:pPr lvl="0" eaLnBrk="1" hangingPunct="1">
              <a:spcBef>
                <a:spcPct val="20000"/>
              </a:spcBef>
              <a:buClr>
                <a:srgbClr val="AF2A42"/>
              </a:buClr>
            </a:pPr>
            <a:r>
              <a:rPr lang="en-US" kern="0" dirty="0">
                <a:solidFill>
                  <a:srgbClr val="000000"/>
                </a:solidFill>
                <a:latin typeface="Times New Roman"/>
                <a:ea typeface="ＭＳ Ｐゴシック"/>
                <a:cs typeface="Times New Roman"/>
              </a:rPr>
              <a:t>This is the magnitude of the force of static friction required to make the front wheel roll when the bicycle has acceleration </a:t>
            </a:r>
            <a:r>
              <a:rPr lang="en-US" i="1" kern="0" dirty="0" err="1">
                <a:solidFill>
                  <a:srgbClr val="000000"/>
                </a:solidFill>
                <a:latin typeface="Times New Roman"/>
                <a:ea typeface="ＭＳ Ｐゴシック"/>
                <a:cs typeface="Times New Roman"/>
              </a:rPr>
              <a:t>a</a:t>
            </a:r>
            <a:r>
              <a:rPr lang="en-US" kern="0" baseline="-25000" dirty="0" err="1">
                <a:solidFill>
                  <a:srgbClr val="000000"/>
                </a:solidFill>
                <a:latin typeface="Times New Roman"/>
                <a:ea typeface="ＭＳ Ｐゴシック"/>
                <a:cs typeface="Times New Roman"/>
              </a:rPr>
              <a:t>cm</a:t>
            </a:r>
            <a:r>
              <a:rPr lang="en-US" kern="0" dirty="0">
                <a:solidFill>
                  <a:srgbClr val="000000"/>
                </a:solidFill>
                <a:latin typeface="Times New Roman"/>
                <a:ea typeface="ＭＳ Ｐゴシック"/>
                <a:cs typeface="Times New Roman"/>
              </a:rPr>
              <a:t> </a:t>
            </a:r>
            <a:r>
              <a:rPr lang="en-US" i="1" kern="0" baseline="-25000" dirty="0">
                <a:solidFill>
                  <a:srgbClr val="000000"/>
                </a:solidFill>
                <a:latin typeface="Times New Roman"/>
                <a:ea typeface="ＭＳ Ｐゴシック"/>
                <a:cs typeface="Times New Roman"/>
              </a:rPr>
              <a:t>x</a:t>
            </a:r>
            <a:r>
              <a:rPr lang="en-US" kern="0" dirty="0">
                <a:solidFill>
                  <a:srgbClr val="000000"/>
                </a:solidFill>
                <a:latin typeface="Times New Roman"/>
                <a:ea typeface="ＭＳ Ｐゴシック"/>
                <a:cs typeface="Times New Roman"/>
              </a:rPr>
              <a:t>. The smaller the inertia of the wheel, the smaller this force magnitude.</a:t>
            </a:r>
          </a:p>
        </p:txBody>
      </p:sp>
      <p:sp>
        <p:nvSpPr>
          <p:cNvPr id="4" name="Rectangle 3"/>
          <p:cNvSpPr/>
          <p:nvPr/>
        </p:nvSpPr>
        <p:spPr>
          <a:xfrm>
            <a:off x="0" y="2854192"/>
            <a:ext cx="2175596" cy="461665"/>
          </a:xfrm>
          <a:prstGeom prst="rect">
            <a:avLst/>
          </a:prstGeom>
        </p:spPr>
        <p:txBody>
          <a:bodyPr wrap="none">
            <a:spAutoFit/>
          </a:bodyPr>
          <a:lstStyle/>
          <a:p>
            <a:pPr lvl="0" eaLnBrk="1" hangingPunct="1">
              <a:spcBef>
                <a:spcPct val="20000"/>
              </a:spcBef>
              <a:buClr>
                <a:srgbClr val="AF2A42"/>
              </a:buClr>
            </a:pPr>
            <a:r>
              <a:rPr lang="en-US" kern="0" dirty="0">
                <a:solidFill>
                  <a:srgbClr val="000000"/>
                </a:solidFill>
                <a:latin typeface="Times New Roman"/>
                <a:ea typeface="ＭＳ Ｐゴシック"/>
                <a:cs typeface="Times New Roman"/>
              </a:rPr>
              <a:t>Torque balance:</a:t>
            </a:r>
          </a:p>
        </p:txBody>
      </p:sp>
    </p:spTree>
    <p:extLst>
      <p:ext uri="{BB962C8B-B14F-4D97-AF65-F5344CB8AC3E}">
        <p14:creationId xmlns:p14="http://schemas.microsoft.com/office/powerpoint/2010/main" val="27390835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614780"/>
            <a:ext cx="9144000" cy="553998"/>
          </a:xfrm>
        </p:spPr>
        <p:txBody>
          <a:bodyPr/>
          <a:lstStyle/>
          <a:p>
            <a:r>
              <a:rPr lang="en-US" dirty="0" smtClean="0">
                <a:solidFill>
                  <a:srgbClr val="FFFFFF"/>
                </a:solidFill>
              </a:rPr>
              <a:t>Example 12.7 Bicycle friction (cont.)</a:t>
            </a:r>
            <a:endParaRPr lang="en-US" dirty="0">
              <a:solidFill>
                <a:srgbClr val="FFFFFF"/>
              </a:solidFill>
            </a:endParaRPr>
          </a:p>
        </p:txBody>
      </p:sp>
      <p:sp>
        <p:nvSpPr>
          <p:cNvPr id="14" name="Content Placeholder 13"/>
          <p:cNvSpPr>
            <a:spLocks noGrp="1"/>
          </p:cNvSpPr>
          <p:nvPr>
            <p:ph idx="1"/>
          </p:nvPr>
        </p:nvSpPr>
        <p:spPr>
          <a:xfrm>
            <a:off x="166702" y="1173340"/>
            <a:ext cx="8105107" cy="1843055"/>
          </a:xfrm>
        </p:spPr>
        <p:txBody>
          <a:bodyPr/>
          <a:lstStyle/>
          <a:p>
            <a:pPr marL="0" indent="0">
              <a:buNone/>
            </a:pPr>
            <a:r>
              <a:rPr lang="en-US" dirty="0"/>
              <a:t>❸ EXECUTE PLAN Turning to the other </a:t>
            </a:r>
            <a:r>
              <a:rPr lang="en-US" dirty="0" smtClean="0"/>
              <a:t>force, begin </a:t>
            </a:r>
            <a:r>
              <a:rPr lang="en-US" dirty="0"/>
              <a:t>by eliminating </a:t>
            </a:r>
            <a:r>
              <a:rPr lang="en-US" i="1" dirty="0"/>
              <a:t>a</a:t>
            </a:r>
            <a:r>
              <a:rPr lang="en-US" baseline="-25000" dirty="0"/>
              <a:t>cm</a:t>
            </a:r>
            <a:r>
              <a:rPr lang="en-US" dirty="0"/>
              <a:t> </a:t>
            </a:r>
            <a:r>
              <a:rPr lang="en-US" i="1" baseline="-25000" dirty="0" smtClean="0"/>
              <a:t>x </a:t>
            </a:r>
            <a:r>
              <a:rPr lang="en-US" dirty="0" smtClean="0"/>
              <a:t>from </a:t>
            </a:r>
            <a:r>
              <a:rPr lang="en-US" dirty="0"/>
              <a:t>Eq. 1 using Eq. 2 to </a:t>
            </a:r>
            <a:r>
              <a:rPr lang="en-US" dirty="0" smtClean="0"/>
              <a:t>get</a:t>
            </a:r>
          </a:p>
          <a:p>
            <a:pPr marL="0" indent="0">
              <a:buNone/>
            </a:pP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a:xfrm>
            <a:off x="0" y="-264600"/>
            <a:ext cx="9144000" cy="1157760"/>
          </a:xfrm>
        </p:spPr>
        <p:txBody>
          <a:bodyPr/>
          <a:lstStyle/>
          <a:p>
            <a:r>
              <a:rPr lang="en-US" dirty="0" smtClean="0"/>
              <a:t>Section 12.6: Rolling motion</a:t>
            </a:r>
            <a:endParaRPr lang="en-US" dirty="0"/>
          </a:p>
        </p:txBody>
      </p:sp>
      <p:graphicFrame>
        <p:nvGraphicFramePr>
          <p:cNvPr id="12" name="Object 11"/>
          <p:cNvGraphicFramePr>
            <a:graphicFrameLocks noChangeAspect="1"/>
          </p:cNvGraphicFramePr>
          <p:nvPr>
            <p:extLst>
              <p:ext uri="{D42A27DB-BD31-4B8C-83A1-F6EECF244321}">
                <p14:modId xmlns:p14="http://schemas.microsoft.com/office/powerpoint/2010/main" val="3701502841"/>
              </p:ext>
            </p:extLst>
          </p:nvPr>
        </p:nvGraphicFramePr>
        <p:xfrm>
          <a:off x="3519959" y="2932322"/>
          <a:ext cx="5524500" cy="1041400"/>
        </p:xfrm>
        <a:graphic>
          <a:graphicData uri="http://schemas.openxmlformats.org/presentationml/2006/ole">
            <mc:AlternateContent xmlns:mc="http://schemas.openxmlformats.org/markup-compatibility/2006">
              <mc:Choice xmlns:v="urn:schemas-microsoft-com:vml" Requires="v">
                <p:oleObj spid="_x0000_s754308" name="Equation" r:id="rId3" imgW="5524200" imgH="1041120" progId="Equation.DSMT4">
                  <p:embed/>
                </p:oleObj>
              </mc:Choice>
              <mc:Fallback>
                <p:oleObj name="Equation" r:id="rId3" imgW="5524200" imgH="1041120" progId="Equation.DSMT4">
                  <p:embed/>
                  <p:pic>
                    <p:nvPicPr>
                      <p:cNvPr id="0" name=""/>
                      <p:cNvPicPr/>
                      <p:nvPr/>
                    </p:nvPicPr>
                    <p:blipFill>
                      <a:blip r:embed="rId4"/>
                      <a:stretch>
                        <a:fillRect/>
                      </a:stretch>
                    </p:blipFill>
                    <p:spPr>
                      <a:xfrm>
                        <a:off x="3519959" y="2932322"/>
                        <a:ext cx="5524500" cy="10414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754519627"/>
              </p:ext>
            </p:extLst>
          </p:nvPr>
        </p:nvGraphicFramePr>
        <p:xfrm>
          <a:off x="120046" y="2931763"/>
          <a:ext cx="2717800" cy="1016000"/>
        </p:xfrm>
        <a:graphic>
          <a:graphicData uri="http://schemas.openxmlformats.org/presentationml/2006/ole">
            <mc:AlternateContent xmlns:mc="http://schemas.openxmlformats.org/markup-compatibility/2006">
              <mc:Choice xmlns:v="urn:schemas-microsoft-com:vml" Requires="v">
                <p:oleObj spid="_x0000_s754309" name="Equation" r:id="rId5" imgW="2717800" imgH="1016000" progId="Equation.3">
                  <p:embed/>
                </p:oleObj>
              </mc:Choice>
              <mc:Fallback>
                <p:oleObj name="Equation" r:id="rId5" imgW="2717800" imgH="1016000" progId="Equation.3">
                  <p:embed/>
                  <p:pic>
                    <p:nvPicPr>
                      <p:cNvPr id="0" name=""/>
                      <p:cNvPicPr/>
                      <p:nvPr/>
                    </p:nvPicPr>
                    <p:blipFill>
                      <a:blip r:embed="rId6"/>
                      <a:stretch>
                        <a:fillRect/>
                      </a:stretch>
                    </p:blipFill>
                    <p:spPr>
                      <a:xfrm>
                        <a:off x="120046" y="2931763"/>
                        <a:ext cx="2717800" cy="1016000"/>
                      </a:xfrm>
                      <a:prstGeom prst="rect">
                        <a:avLst/>
                      </a:prstGeom>
                    </p:spPr>
                  </p:pic>
                </p:oleObj>
              </mc:Fallback>
            </mc:AlternateContent>
          </a:graphicData>
        </a:graphic>
      </p:graphicFrame>
      <p:sp>
        <p:nvSpPr>
          <p:cNvPr id="8"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62</a:t>
            </a:fld>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4106165407"/>
              </p:ext>
            </p:extLst>
          </p:nvPr>
        </p:nvGraphicFramePr>
        <p:xfrm>
          <a:off x="511333" y="2237816"/>
          <a:ext cx="3759200" cy="457200"/>
        </p:xfrm>
        <a:graphic>
          <a:graphicData uri="http://schemas.openxmlformats.org/presentationml/2006/ole">
            <mc:AlternateContent xmlns:mc="http://schemas.openxmlformats.org/markup-compatibility/2006">
              <mc:Choice xmlns:v="urn:schemas-microsoft-com:vml" Requires="v">
                <p:oleObj spid="_x0000_s754310" name="Equation" r:id="rId7" imgW="3759200" imgH="457200" progId="Equation.DSMT4">
                  <p:embed/>
                </p:oleObj>
              </mc:Choice>
              <mc:Fallback>
                <p:oleObj name="Equation" r:id="rId7" imgW="3759200" imgH="457200" progId="Equation.DSMT4">
                  <p:embed/>
                  <p:pic>
                    <p:nvPicPr>
                      <p:cNvPr id="0" name=""/>
                      <p:cNvPicPr>
                        <a:picLocks noChangeAspect="1" noChangeArrowheads="1"/>
                      </p:cNvPicPr>
                      <p:nvPr/>
                    </p:nvPicPr>
                    <p:blipFill>
                      <a:blip r:embed="rId8"/>
                      <a:srcRect/>
                      <a:stretch>
                        <a:fillRect/>
                      </a:stretch>
                    </p:blipFill>
                    <p:spPr bwMode="auto">
                      <a:xfrm>
                        <a:off x="511333" y="2237816"/>
                        <a:ext cx="3759200" cy="457200"/>
                      </a:xfrm>
                      <a:prstGeom prst="rect">
                        <a:avLst/>
                      </a:prstGeom>
                      <a:noFill/>
                      <a:ln>
                        <a:noFill/>
                      </a:ln>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404248589"/>
              </p:ext>
            </p:extLst>
          </p:nvPr>
        </p:nvGraphicFramePr>
        <p:xfrm>
          <a:off x="4800600" y="2185988"/>
          <a:ext cx="2425700" cy="520700"/>
        </p:xfrm>
        <a:graphic>
          <a:graphicData uri="http://schemas.openxmlformats.org/presentationml/2006/ole">
            <mc:AlternateContent xmlns:mc="http://schemas.openxmlformats.org/markup-compatibility/2006">
              <mc:Choice xmlns:v="urn:schemas-microsoft-com:vml" Requires="v">
                <p:oleObj spid="_x0000_s754311" name="Equation" r:id="rId9" imgW="2425700" imgH="520700" progId="Equation.3">
                  <p:embed/>
                </p:oleObj>
              </mc:Choice>
              <mc:Fallback>
                <p:oleObj name="Equation" r:id="rId9" imgW="2425700" imgH="520700" progId="Equation.3">
                  <p:embed/>
                  <p:pic>
                    <p:nvPicPr>
                      <p:cNvPr id="0" name=""/>
                      <p:cNvPicPr/>
                      <p:nvPr/>
                    </p:nvPicPr>
                    <p:blipFill>
                      <a:blip r:embed="rId10"/>
                      <a:stretch>
                        <a:fillRect/>
                      </a:stretch>
                    </p:blipFill>
                    <p:spPr>
                      <a:xfrm>
                        <a:off x="4800600" y="2185988"/>
                        <a:ext cx="2425700" cy="520700"/>
                      </a:xfrm>
                      <a:prstGeom prst="rect">
                        <a:avLst/>
                      </a:prstGeom>
                    </p:spPr>
                  </p:pic>
                </p:oleObj>
              </mc:Fallback>
            </mc:AlternateContent>
          </a:graphicData>
        </a:graphic>
      </p:graphicFrame>
      <p:sp>
        <p:nvSpPr>
          <p:cNvPr id="3" name="Rectangle 2"/>
          <p:cNvSpPr/>
          <p:nvPr/>
        </p:nvSpPr>
        <p:spPr>
          <a:xfrm>
            <a:off x="118706" y="4067326"/>
            <a:ext cx="4572000" cy="2246769"/>
          </a:xfrm>
          <a:prstGeom prst="rect">
            <a:avLst/>
          </a:prstGeom>
        </p:spPr>
        <p:txBody>
          <a:bodyPr>
            <a:spAutoFit/>
          </a:bodyPr>
          <a:lstStyle/>
          <a:p>
            <a:r>
              <a:rPr lang="en-US" sz="2800" kern="0" dirty="0">
                <a:solidFill>
                  <a:srgbClr val="000000"/>
                </a:solidFill>
                <a:latin typeface="Times New Roman"/>
                <a:ea typeface="ＭＳ Ｐゴシック"/>
                <a:cs typeface="Times New Roman"/>
              </a:rPr>
              <a:t>Because </a:t>
            </a:r>
            <a:r>
              <a:rPr lang="en-US" sz="2800" i="1" kern="0" dirty="0" err="1">
                <a:solidFill>
                  <a:srgbClr val="000000"/>
                </a:solidFill>
                <a:latin typeface="Times New Roman"/>
                <a:ea typeface="ＭＳ Ｐゴシック"/>
                <a:cs typeface="Times New Roman"/>
              </a:rPr>
              <a:t>m</a:t>
            </a:r>
            <a:r>
              <a:rPr lang="en-US" sz="2800" kern="0" baseline="-25000" dirty="0" err="1">
                <a:solidFill>
                  <a:srgbClr val="000000"/>
                </a:solidFill>
                <a:latin typeface="Times New Roman"/>
                <a:ea typeface="ＭＳ Ｐゴシック"/>
                <a:cs typeface="Times New Roman"/>
              </a:rPr>
              <a:t>comb</a:t>
            </a:r>
            <a:r>
              <a:rPr lang="en-US" sz="2800" kern="0" baseline="-25000" dirty="0">
                <a:solidFill>
                  <a:srgbClr val="000000"/>
                </a:solidFill>
                <a:latin typeface="Times New Roman"/>
                <a:ea typeface="ＭＳ Ｐゴシック"/>
                <a:cs typeface="Times New Roman"/>
              </a:rPr>
              <a:t> </a:t>
            </a:r>
            <a:r>
              <a:rPr lang="en-US" sz="2800" kern="0" dirty="0">
                <a:solidFill>
                  <a:srgbClr val="000000"/>
                </a:solidFill>
                <a:latin typeface="Times New Roman"/>
                <a:ea typeface="ＭＳ Ｐゴシック"/>
                <a:cs typeface="Times New Roman"/>
              </a:rPr>
              <a:t>&gt;&gt; </a:t>
            </a:r>
            <a:r>
              <a:rPr lang="en-US" sz="2800" i="1" kern="0" dirty="0">
                <a:solidFill>
                  <a:srgbClr val="000000"/>
                </a:solidFill>
                <a:latin typeface="Times New Roman"/>
                <a:ea typeface="ＭＳ Ｐゴシック"/>
                <a:cs typeface="Times New Roman"/>
              </a:rPr>
              <a:t>m</a:t>
            </a:r>
            <a:r>
              <a:rPr lang="en-US" sz="2800" kern="0" baseline="-25000" dirty="0">
                <a:solidFill>
                  <a:srgbClr val="000000"/>
                </a:solidFill>
                <a:latin typeface="Times New Roman"/>
                <a:ea typeface="ＭＳ Ｐゴシック"/>
                <a:cs typeface="Times New Roman"/>
              </a:rPr>
              <a:t>w</a:t>
            </a:r>
            <a:r>
              <a:rPr lang="en-US" sz="2800" kern="0" dirty="0">
                <a:solidFill>
                  <a:srgbClr val="000000"/>
                </a:solidFill>
                <a:latin typeface="Times New Roman"/>
                <a:ea typeface="ＭＳ Ｐゴシック"/>
                <a:cs typeface="Times New Roman"/>
              </a:rPr>
              <a:t>, the magnitude of the force of static friction exerted on the front wheel is much smaller than that on the rear wheel, </a:t>
            </a:r>
            <a:endParaRPr lang="en-US" dirty="0"/>
          </a:p>
        </p:txBody>
      </p:sp>
      <p:pic>
        <p:nvPicPr>
          <p:cNvPr id="16" name="Picture 15" descr="12_40_Figure.jpg"/>
          <p:cNvPicPr>
            <a:picLocks noChangeAspect="1"/>
          </p:cNvPicPr>
          <p:nvPr/>
        </p:nvPicPr>
        <p:blipFill rotWithShape="1">
          <a:blip r:embed="rId11">
            <a:extLst>
              <a:ext uri="{28A0092B-C50C-407E-A947-70E740481C1C}">
                <a14:useLocalDpi xmlns:a14="http://schemas.microsoft.com/office/drawing/2010/main" val="0"/>
              </a:ext>
            </a:extLst>
          </a:blip>
          <a:srcRect b="3896"/>
          <a:stretch/>
        </p:blipFill>
        <p:spPr>
          <a:xfrm>
            <a:off x="4382491" y="4127699"/>
            <a:ext cx="4629229" cy="2531854"/>
          </a:xfrm>
          <a:prstGeom prst="rect">
            <a:avLst/>
          </a:prstGeom>
        </p:spPr>
      </p:pic>
      <p:sp>
        <p:nvSpPr>
          <p:cNvPr id="4" name="Rectangle 3"/>
          <p:cNvSpPr/>
          <p:nvPr/>
        </p:nvSpPr>
        <p:spPr>
          <a:xfrm>
            <a:off x="4181026" y="2536677"/>
            <a:ext cx="573544" cy="523220"/>
          </a:xfrm>
          <a:prstGeom prst="rect">
            <a:avLst/>
          </a:prstGeom>
        </p:spPr>
        <p:txBody>
          <a:bodyPr wrap="none">
            <a:spAutoFit/>
          </a:bodyPr>
          <a:lstStyle/>
          <a:p>
            <a:pPr lvl="0" eaLnBrk="1" hangingPunct="1">
              <a:spcBef>
                <a:spcPct val="20000"/>
              </a:spcBef>
              <a:buClr>
                <a:srgbClr val="AF2A42"/>
              </a:buClr>
            </a:pPr>
            <a:r>
              <a:rPr lang="en-US" sz="2800" kern="0" dirty="0">
                <a:solidFill>
                  <a:srgbClr val="000000"/>
                </a:solidFill>
                <a:latin typeface="Times New Roman"/>
                <a:ea typeface="ＭＳ Ｐゴシック"/>
                <a:cs typeface="Times New Roman"/>
              </a:rPr>
              <a:t> or</a:t>
            </a:r>
          </a:p>
        </p:txBody>
      </p:sp>
      <p:sp>
        <p:nvSpPr>
          <p:cNvPr id="5" name="Rectangle 4"/>
          <p:cNvSpPr/>
          <p:nvPr/>
        </p:nvSpPr>
        <p:spPr>
          <a:xfrm>
            <a:off x="2833949" y="3184938"/>
            <a:ext cx="703112" cy="523220"/>
          </a:xfrm>
          <a:prstGeom prst="rect">
            <a:avLst/>
          </a:prstGeom>
        </p:spPr>
        <p:txBody>
          <a:bodyPr wrap="none">
            <a:spAutoFit/>
          </a:bodyPr>
          <a:lstStyle/>
          <a:p>
            <a:pPr lvl="0" eaLnBrk="1" hangingPunct="1">
              <a:spcBef>
                <a:spcPct val="20000"/>
              </a:spcBef>
              <a:buClr>
                <a:srgbClr val="AF2A42"/>
              </a:buClr>
            </a:pPr>
            <a:r>
              <a:rPr lang="en-US" sz="2800" kern="0" dirty="0">
                <a:solidFill>
                  <a:srgbClr val="000000"/>
                </a:solidFill>
                <a:latin typeface="Times New Roman"/>
                <a:ea typeface="ＭＳ Ｐゴシック"/>
                <a:cs typeface="Times New Roman"/>
              </a:rPr>
              <a:t>and</a:t>
            </a:r>
          </a:p>
        </p:txBody>
      </p:sp>
    </p:spTree>
    <p:extLst>
      <p:ext uri="{BB962C8B-B14F-4D97-AF65-F5344CB8AC3E}">
        <p14:creationId xmlns:p14="http://schemas.microsoft.com/office/powerpoint/2010/main" val="35296860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12.6: Rolling motion</a:t>
            </a:r>
            <a:endParaRPr lang="en-US" dirty="0"/>
          </a:p>
        </p:txBody>
      </p:sp>
      <p:sp>
        <p:nvSpPr>
          <p:cNvPr id="8" name="Content Placeholder 7"/>
          <p:cNvSpPr>
            <a:spLocks noGrp="1"/>
          </p:cNvSpPr>
          <p:nvPr>
            <p:ph idx="1"/>
          </p:nvPr>
        </p:nvSpPr>
        <p:spPr/>
        <p:txBody>
          <a:bodyPr/>
          <a:lstStyle/>
          <a:p>
            <a:r>
              <a:rPr lang="en-US" dirty="0" smtClean="0"/>
              <a:t>	 (</a:t>
            </a:r>
            <a:r>
              <a:rPr lang="en-US" i="1" dirty="0" smtClean="0"/>
              <a:t>a</a:t>
            </a:r>
            <a:r>
              <a:rPr lang="en-US" dirty="0" smtClean="0"/>
              <a:t>) In Example 12.7, does the force of static friction exerted on the rear wheel cause a torque on the wheel? If so, in which direction? If not, why not? (</a:t>
            </a:r>
            <a:r>
              <a:rPr lang="en-US" i="1" dirty="0" smtClean="0"/>
              <a:t>b</a:t>
            </a:r>
            <a:r>
              <a:rPr lang="en-US" dirty="0" smtClean="0"/>
              <a:t>) In what direction is the sum of the torques on the rear wheel? What does this tell you about the relative magnitudes of the individual torques on the wheel?</a:t>
            </a:r>
            <a:endParaRPr lang="en-US" dirty="0"/>
          </a:p>
        </p:txBody>
      </p:sp>
      <p:sp>
        <p:nvSpPr>
          <p:cNvPr id="10" name="Text Placeholder 9"/>
          <p:cNvSpPr>
            <a:spLocks noGrp="1"/>
          </p:cNvSpPr>
          <p:nvPr>
            <p:ph type="body" sz="quarter" idx="12"/>
          </p:nvPr>
        </p:nvSpPr>
        <p:spPr/>
        <p:txBody>
          <a:bodyPr/>
          <a:lstStyle/>
          <a:p>
            <a:r>
              <a:rPr lang="en-US" dirty="0" smtClean="0"/>
              <a:t>12.11</a:t>
            </a:r>
            <a:endParaRPr lang="en-US" dirty="0"/>
          </a:p>
        </p:txBody>
      </p:sp>
      <p:sp>
        <p:nvSpPr>
          <p:cNvPr id="7"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63</a:t>
            </a:fld>
            <a:endParaRPr lang="en-US" dirty="0"/>
          </a:p>
        </p:txBody>
      </p:sp>
      <p:pic>
        <p:nvPicPr>
          <p:cNvPr id="3" name="Picture 2" descr="12_40_Figure.jpg"/>
          <p:cNvPicPr>
            <a:picLocks noChangeAspect="1"/>
          </p:cNvPicPr>
          <p:nvPr/>
        </p:nvPicPr>
        <p:blipFill rotWithShape="1">
          <a:blip r:embed="rId2">
            <a:extLst>
              <a:ext uri="{28A0092B-C50C-407E-A947-70E740481C1C}">
                <a14:useLocalDpi xmlns:a14="http://schemas.microsoft.com/office/drawing/2010/main" val="0"/>
              </a:ext>
            </a:extLst>
          </a:blip>
          <a:srcRect b="3896"/>
          <a:stretch/>
        </p:blipFill>
        <p:spPr>
          <a:xfrm>
            <a:off x="4510820" y="4185951"/>
            <a:ext cx="4531941" cy="2478644"/>
          </a:xfrm>
          <a:prstGeom prst="rect">
            <a:avLst/>
          </a:prstGeom>
        </p:spPr>
      </p:pic>
      <p:sp>
        <p:nvSpPr>
          <p:cNvPr id="4" name="TextBox 3"/>
          <p:cNvSpPr txBox="1"/>
          <p:nvPr/>
        </p:nvSpPr>
        <p:spPr>
          <a:xfrm>
            <a:off x="92599" y="3280992"/>
            <a:ext cx="8796758" cy="830997"/>
          </a:xfrm>
          <a:prstGeom prst="rect">
            <a:avLst/>
          </a:prstGeom>
          <a:noFill/>
        </p:spPr>
        <p:txBody>
          <a:bodyPr wrap="square" rtlCol="0">
            <a:spAutoFit/>
          </a:bodyPr>
          <a:lstStyle/>
          <a:p>
            <a:r>
              <a:rPr lang="en-US" dirty="0">
                <a:solidFill>
                  <a:srgbClr val="000000"/>
                </a:solidFill>
                <a:latin typeface="Times New Roman"/>
                <a:ea typeface="+mn-ea"/>
                <a:cs typeface="Times New Roman"/>
              </a:rPr>
              <a:t>(a</a:t>
            </a:r>
            <a:r>
              <a:rPr lang="en-US" dirty="0" smtClean="0">
                <a:solidFill>
                  <a:srgbClr val="000000"/>
                </a:solidFill>
                <a:latin typeface="Times New Roman"/>
                <a:ea typeface="+mn-ea"/>
                <a:cs typeface="Times New Roman"/>
              </a:rPr>
              <a:t>) The surface force is perpendicular to the axel so causes a torque in the CCW direction.   </a:t>
            </a:r>
            <a:endParaRPr lang="en-US" dirty="0">
              <a:solidFill>
                <a:srgbClr val="000000"/>
              </a:solidFill>
              <a:latin typeface="Times New Roman"/>
              <a:ea typeface="+mn-ea"/>
              <a:cs typeface="Times New Roman"/>
            </a:endParaRPr>
          </a:p>
        </p:txBody>
      </p:sp>
      <p:sp>
        <p:nvSpPr>
          <p:cNvPr id="11" name="TextBox 10"/>
          <p:cNvSpPr txBox="1"/>
          <p:nvPr/>
        </p:nvSpPr>
        <p:spPr>
          <a:xfrm>
            <a:off x="165630" y="4253639"/>
            <a:ext cx="4199679" cy="830997"/>
          </a:xfrm>
          <a:prstGeom prst="rect">
            <a:avLst/>
          </a:prstGeom>
          <a:noFill/>
        </p:spPr>
        <p:txBody>
          <a:bodyPr wrap="square" rtlCol="0">
            <a:spAutoFit/>
          </a:bodyPr>
          <a:lstStyle/>
          <a:p>
            <a:r>
              <a:rPr lang="en-US" dirty="0" smtClean="0">
                <a:solidFill>
                  <a:srgbClr val="000000"/>
                </a:solidFill>
                <a:latin typeface="Times New Roman"/>
                <a:ea typeface="+mn-ea"/>
                <a:cs typeface="Times New Roman"/>
              </a:rPr>
              <a:t>(b) The wheel rotates CW, so the sum of the torques is CW. </a:t>
            </a:r>
            <a:endParaRPr lang="en-US" dirty="0">
              <a:solidFill>
                <a:srgbClr val="000000"/>
              </a:solidFill>
              <a:latin typeface="Times New Roman"/>
              <a:ea typeface="+mn-ea"/>
              <a:cs typeface="Times New Roman"/>
            </a:endParaRPr>
          </a:p>
        </p:txBody>
      </p:sp>
      <p:sp>
        <p:nvSpPr>
          <p:cNvPr id="5" name="Rectangle 4"/>
          <p:cNvSpPr/>
          <p:nvPr/>
        </p:nvSpPr>
        <p:spPr>
          <a:xfrm>
            <a:off x="248856" y="5302810"/>
            <a:ext cx="4572000" cy="1200328"/>
          </a:xfrm>
          <a:prstGeom prst="rect">
            <a:avLst/>
          </a:prstGeom>
        </p:spPr>
        <p:txBody>
          <a:bodyPr>
            <a:spAutoFit/>
          </a:bodyPr>
          <a:lstStyle/>
          <a:p>
            <a:r>
              <a:rPr lang="en-US" dirty="0" smtClean="0">
                <a:solidFill>
                  <a:srgbClr val="000000"/>
                </a:solidFill>
                <a:latin typeface="Times New Roman"/>
                <a:cs typeface="Times New Roman"/>
              </a:rPr>
              <a:t>(b) The </a:t>
            </a:r>
            <a:r>
              <a:rPr lang="en-US" dirty="0">
                <a:solidFill>
                  <a:srgbClr val="000000"/>
                </a:solidFill>
                <a:latin typeface="Times New Roman"/>
                <a:cs typeface="Times New Roman"/>
              </a:rPr>
              <a:t>torque from the pedals must be greater than the torque </a:t>
            </a:r>
            <a:r>
              <a:rPr lang="en-US" dirty="0" smtClean="0">
                <a:solidFill>
                  <a:srgbClr val="000000"/>
                </a:solidFill>
                <a:latin typeface="Times New Roman"/>
                <a:cs typeface="Times New Roman"/>
              </a:rPr>
              <a:t>from </a:t>
            </a:r>
            <a:r>
              <a:rPr lang="en-US" dirty="0">
                <a:solidFill>
                  <a:srgbClr val="000000"/>
                </a:solidFill>
                <a:latin typeface="Times New Roman"/>
                <a:cs typeface="Times New Roman"/>
              </a:rPr>
              <a:t>the road.   </a:t>
            </a:r>
          </a:p>
        </p:txBody>
      </p:sp>
    </p:spTree>
    <p:extLst>
      <p:ext uri="{BB962C8B-B14F-4D97-AF65-F5344CB8AC3E}">
        <p14:creationId xmlns:p14="http://schemas.microsoft.com/office/powerpoint/2010/main" val="25890919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0" y="1170432"/>
            <a:ext cx="9144000" cy="5422392"/>
          </a:xfrm>
        </p:spPr>
        <p:txBody>
          <a:bodyPr/>
          <a:lstStyle/>
          <a:p>
            <a:r>
              <a:rPr lang="en-US" sz="2400" dirty="0"/>
              <a:t>A wheel rolls without slipping along a horizontal surface. The center of the wheel has a translational speed </a:t>
            </a:r>
            <a:r>
              <a:rPr lang="en-US" sz="2400" i="1" dirty="0"/>
              <a:t>v</a:t>
            </a:r>
            <a:r>
              <a:rPr lang="en-US" sz="2400" dirty="0"/>
              <a:t>. The lowermost point on the wheel has a forward velocity of </a:t>
            </a:r>
            <a:r>
              <a:rPr lang="en-US" sz="2400" dirty="0" smtClean="0"/>
              <a:t>magnitude</a:t>
            </a:r>
          </a:p>
          <a:p>
            <a:pPr marL="786384" indent="-576072"/>
            <a:r>
              <a:rPr lang="en-US" sz="2400" dirty="0" smtClean="0">
                <a:solidFill>
                  <a:schemeClr val="tx1"/>
                </a:solidFill>
              </a:rPr>
              <a:t>1.	2</a:t>
            </a:r>
            <a:r>
              <a:rPr lang="en-US" sz="2400" i="1" dirty="0" smtClean="0">
                <a:solidFill>
                  <a:schemeClr val="tx1"/>
                </a:solidFill>
              </a:rPr>
              <a:t>v</a:t>
            </a:r>
            <a:r>
              <a:rPr lang="en-US" sz="2400" dirty="0">
                <a:solidFill>
                  <a:schemeClr val="tx1"/>
                </a:solidFill>
              </a:rPr>
              <a:t>.</a:t>
            </a:r>
          </a:p>
          <a:p>
            <a:pPr marL="786384" indent="-576072"/>
            <a:r>
              <a:rPr lang="en-US" sz="2400" dirty="0">
                <a:solidFill>
                  <a:schemeClr val="tx1"/>
                </a:solidFill>
              </a:rPr>
              <a:t>2.	</a:t>
            </a:r>
            <a:r>
              <a:rPr lang="en-US" sz="2400" i="1" dirty="0">
                <a:solidFill>
                  <a:schemeClr val="tx1"/>
                </a:solidFill>
              </a:rPr>
              <a:t>v</a:t>
            </a:r>
            <a:r>
              <a:rPr lang="en-US" sz="2400" dirty="0">
                <a:solidFill>
                  <a:schemeClr val="tx1"/>
                </a:solidFill>
              </a:rPr>
              <a:t>.</a:t>
            </a:r>
          </a:p>
          <a:p>
            <a:pPr marL="786384" indent="-576072"/>
            <a:r>
              <a:rPr lang="en-US" sz="2400" dirty="0">
                <a:solidFill>
                  <a:schemeClr val="tx1"/>
                </a:solidFill>
              </a:rPr>
              <a:t>3.	Zero.</a:t>
            </a:r>
          </a:p>
          <a:p>
            <a:pPr marL="786384" indent="-576072"/>
            <a:r>
              <a:rPr lang="en-US" sz="2400" dirty="0">
                <a:solidFill>
                  <a:schemeClr val="tx1"/>
                </a:solidFill>
              </a:rPr>
              <a:t>4.	We need more information.</a:t>
            </a:r>
          </a:p>
          <a:p>
            <a:endParaRPr lang="en-US" sz="2400" dirty="0" smtClean="0"/>
          </a:p>
          <a:p>
            <a:endParaRPr lang="en-US" sz="2400" dirty="0"/>
          </a:p>
        </p:txBody>
      </p:sp>
      <p:sp>
        <p:nvSpPr>
          <p:cNvPr id="2" name="Footer Placeholder 1"/>
          <p:cNvSpPr>
            <a:spLocks noGrp="1"/>
          </p:cNvSpPr>
          <p:nvPr>
            <p:ph type="ftr" sz="quarter" idx="10"/>
          </p:nvPr>
        </p:nvSpPr>
        <p:spPr/>
        <p:txBody>
          <a:bodyPr/>
          <a:lstStyle/>
          <a:p>
            <a:r>
              <a:rPr lang="en-GB" smtClean="0"/>
              <a:t>© 2015 Pearson Education, Inc.</a:t>
            </a:r>
            <a:endParaRPr lang="en-GB" dirty="0"/>
          </a:p>
        </p:txBody>
      </p:sp>
      <p:sp>
        <p:nvSpPr>
          <p:cNvPr id="9" name="Text Placeholder 8"/>
          <p:cNvSpPr>
            <a:spLocks noGrp="1"/>
          </p:cNvSpPr>
          <p:nvPr>
            <p:ph type="body" sz="quarter" idx="11"/>
          </p:nvPr>
        </p:nvSpPr>
        <p:spPr/>
        <p:txBody>
          <a:bodyPr/>
          <a:lstStyle/>
          <a:p>
            <a:r>
              <a:rPr lang="en-US" dirty="0"/>
              <a:t>Section </a:t>
            </a:r>
            <a:r>
              <a:rPr lang="en-US" dirty="0" smtClean="0"/>
              <a:t>12.6</a:t>
            </a:r>
          </a:p>
          <a:p>
            <a:r>
              <a:rPr lang="en-US" dirty="0" smtClean="0"/>
              <a:t>Clicker </a:t>
            </a:r>
            <a:r>
              <a:rPr lang="en-US" dirty="0"/>
              <a:t>Question </a:t>
            </a:r>
            <a:r>
              <a:rPr lang="en-US" dirty="0" smtClean="0"/>
              <a:t>7</a:t>
            </a:r>
            <a:endParaRPr lang="en-US" dirty="0"/>
          </a:p>
        </p:txBody>
      </p:sp>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64</a:t>
            </a:fld>
            <a:endParaRPr lang="en-US" dirty="0"/>
          </a:p>
        </p:txBody>
      </p:sp>
      <p:pic>
        <p:nvPicPr>
          <p:cNvPr id="8" name="Picture 7" descr="cycloid.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123" y="5710078"/>
            <a:ext cx="6350000" cy="1016000"/>
          </a:xfrm>
          <a:prstGeom prst="rect">
            <a:avLst/>
          </a:prstGeom>
        </p:spPr>
      </p:pic>
      <p:pic>
        <p:nvPicPr>
          <p:cNvPr id="10" name="Picture 9"/>
          <p:cNvPicPr>
            <a:picLocks noChangeAspect="1"/>
          </p:cNvPicPr>
          <p:nvPr/>
        </p:nvPicPr>
        <p:blipFill>
          <a:blip r:embed="rId3"/>
          <a:stretch>
            <a:fillRect/>
          </a:stretch>
        </p:blipFill>
        <p:spPr>
          <a:xfrm>
            <a:off x="1384934" y="4516389"/>
            <a:ext cx="6337300" cy="1016000"/>
          </a:xfrm>
          <a:prstGeom prst="rect">
            <a:avLst/>
          </a:prstGeom>
        </p:spPr>
      </p:pic>
    </p:spTree>
    <p:extLst>
      <p:ext uri="{BB962C8B-B14F-4D97-AF65-F5344CB8AC3E}">
        <p14:creationId xmlns:p14="http://schemas.microsoft.com/office/powerpoint/2010/main" val="241931025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0" y="1170432"/>
            <a:ext cx="9144000" cy="5422392"/>
          </a:xfrm>
        </p:spPr>
        <p:txBody>
          <a:bodyPr/>
          <a:lstStyle/>
          <a:p>
            <a:r>
              <a:rPr lang="en-US" sz="2400" dirty="0"/>
              <a:t>A wheel rolls without slipping along a horizontal surface. The center of the wheel has a translational speed </a:t>
            </a:r>
            <a:r>
              <a:rPr lang="en-US" sz="2400" i="1" dirty="0"/>
              <a:t>v</a:t>
            </a:r>
            <a:r>
              <a:rPr lang="en-US" sz="2400" dirty="0"/>
              <a:t>. The lowermost point on the wheel has a forward velocity of </a:t>
            </a:r>
            <a:r>
              <a:rPr lang="en-US" sz="2400" dirty="0" smtClean="0"/>
              <a:t>magnitude</a:t>
            </a:r>
          </a:p>
          <a:p>
            <a:pPr marL="786384" indent="-576072"/>
            <a:r>
              <a:rPr lang="en-US" sz="2400" dirty="0" smtClean="0">
                <a:solidFill>
                  <a:schemeClr val="tx1"/>
                </a:solidFill>
              </a:rPr>
              <a:t>1.	2</a:t>
            </a:r>
            <a:r>
              <a:rPr lang="en-US" sz="2400" i="1" dirty="0" smtClean="0">
                <a:solidFill>
                  <a:schemeClr val="tx1"/>
                </a:solidFill>
              </a:rPr>
              <a:t>v</a:t>
            </a:r>
            <a:r>
              <a:rPr lang="en-US" sz="2400" dirty="0">
                <a:solidFill>
                  <a:schemeClr val="tx1"/>
                </a:solidFill>
              </a:rPr>
              <a:t>.</a:t>
            </a:r>
          </a:p>
          <a:p>
            <a:pPr marL="786384" indent="-576072"/>
            <a:r>
              <a:rPr lang="en-US" sz="2400" dirty="0">
                <a:solidFill>
                  <a:schemeClr val="tx1"/>
                </a:solidFill>
              </a:rPr>
              <a:t>2.	</a:t>
            </a:r>
            <a:r>
              <a:rPr lang="en-US" sz="2400" i="1" dirty="0">
                <a:solidFill>
                  <a:schemeClr val="tx1"/>
                </a:solidFill>
              </a:rPr>
              <a:t>v</a:t>
            </a:r>
            <a:r>
              <a:rPr lang="en-US" sz="2400" dirty="0">
                <a:solidFill>
                  <a:schemeClr val="tx1"/>
                </a:solidFill>
              </a:rPr>
              <a:t>.</a:t>
            </a:r>
          </a:p>
          <a:p>
            <a:pPr marL="786384" indent="-576072"/>
            <a:r>
              <a:rPr lang="en-US" sz="2400" dirty="0">
                <a:solidFill>
                  <a:srgbClr val="FF0000"/>
                </a:solidFill>
              </a:rPr>
              <a:t>3.	Zero.</a:t>
            </a:r>
          </a:p>
          <a:p>
            <a:pPr marL="786384" indent="-576072"/>
            <a:r>
              <a:rPr lang="en-US" sz="2400" dirty="0">
                <a:solidFill>
                  <a:schemeClr val="tx1"/>
                </a:solidFill>
              </a:rPr>
              <a:t>4.	We need more information.</a:t>
            </a:r>
          </a:p>
          <a:p>
            <a:endParaRPr lang="en-US" sz="2400" dirty="0" smtClean="0"/>
          </a:p>
          <a:p>
            <a:endParaRPr lang="en-US" sz="2400" dirty="0"/>
          </a:p>
        </p:txBody>
      </p:sp>
      <p:sp>
        <p:nvSpPr>
          <p:cNvPr id="2" name="Footer Placeholder 1"/>
          <p:cNvSpPr>
            <a:spLocks noGrp="1"/>
          </p:cNvSpPr>
          <p:nvPr>
            <p:ph type="ftr" sz="quarter" idx="10"/>
          </p:nvPr>
        </p:nvSpPr>
        <p:spPr/>
        <p:txBody>
          <a:bodyPr/>
          <a:lstStyle/>
          <a:p>
            <a:r>
              <a:rPr lang="en-GB" smtClean="0"/>
              <a:t>© 2015 Pearson Education, Inc.</a:t>
            </a:r>
            <a:endParaRPr lang="en-GB" dirty="0"/>
          </a:p>
        </p:txBody>
      </p:sp>
      <p:sp>
        <p:nvSpPr>
          <p:cNvPr id="9" name="Text Placeholder 8"/>
          <p:cNvSpPr>
            <a:spLocks noGrp="1"/>
          </p:cNvSpPr>
          <p:nvPr>
            <p:ph type="body" sz="quarter" idx="11"/>
          </p:nvPr>
        </p:nvSpPr>
        <p:spPr/>
        <p:txBody>
          <a:bodyPr/>
          <a:lstStyle/>
          <a:p>
            <a:r>
              <a:rPr lang="en-US" dirty="0"/>
              <a:t>Section </a:t>
            </a:r>
            <a:r>
              <a:rPr lang="en-US" dirty="0" smtClean="0"/>
              <a:t>12.6</a:t>
            </a:r>
          </a:p>
          <a:p>
            <a:r>
              <a:rPr lang="en-US" dirty="0" smtClean="0"/>
              <a:t>Clicker </a:t>
            </a:r>
            <a:r>
              <a:rPr lang="en-US" dirty="0"/>
              <a:t>Question </a:t>
            </a:r>
            <a:r>
              <a:rPr lang="en-US" dirty="0" smtClean="0"/>
              <a:t>7</a:t>
            </a:r>
            <a:endParaRPr lang="en-US" dirty="0"/>
          </a:p>
        </p:txBody>
      </p:sp>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65</a:t>
            </a:fld>
            <a:endParaRPr lang="en-US" dirty="0"/>
          </a:p>
        </p:txBody>
      </p:sp>
      <p:pic>
        <p:nvPicPr>
          <p:cNvPr id="8" name="Picture 7" descr="Red_Tick Mark_28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2052" y="3066917"/>
            <a:ext cx="621751" cy="713184"/>
          </a:xfrm>
          <a:prstGeom prst="rect">
            <a:avLst/>
          </a:prstGeom>
        </p:spPr>
      </p:pic>
      <p:pic>
        <p:nvPicPr>
          <p:cNvPr id="10" name="Picture 9" descr="cycloi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0123" y="5710078"/>
            <a:ext cx="6350000" cy="1016000"/>
          </a:xfrm>
          <a:prstGeom prst="rect">
            <a:avLst/>
          </a:prstGeom>
        </p:spPr>
      </p:pic>
      <p:pic>
        <p:nvPicPr>
          <p:cNvPr id="11" name="Picture 10"/>
          <p:cNvPicPr>
            <a:picLocks noChangeAspect="1"/>
          </p:cNvPicPr>
          <p:nvPr/>
        </p:nvPicPr>
        <p:blipFill>
          <a:blip r:embed="rId4"/>
          <a:stretch>
            <a:fillRect/>
          </a:stretch>
        </p:blipFill>
        <p:spPr>
          <a:xfrm>
            <a:off x="1384934" y="4516389"/>
            <a:ext cx="6337300" cy="1016000"/>
          </a:xfrm>
          <a:prstGeom prst="rect">
            <a:avLst/>
          </a:prstGeom>
        </p:spPr>
      </p:pic>
    </p:spTree>
    <p:extLst>
      <p:ext uri="{BB962C8B-B14F-4D97-AF65-F5344CB8AC3E}">
        <p14:creationId xmlns:p14="http://schemas.microsoft.com/office/powerpoint/2010/main" val="106779003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Two cylinders of the same size and mass roll down an incline. Cylinder A has most of its weight concentrated at the rim, while cylinder B has most of its weight concentrated at the center. Which reaches the bottom of the incline first</a:t>
            </a:r>
            <a:r>
              <a:rPr lang="en-US" dirty="0" smtClean="0"/>
              <a:t>?</a:t>
            </a:r>
          </a:p>
          <a:p>
            <a:pPr lvl="1"/>
            <a:r>
              <a:rPr lang="en-US" dirty="0"/>
              <a:t>A</a:t>
            </a:r>
          </a:p>
          <a:p>
            <a:pPr lvl="1"/>
            <a:r>
              <a:rPr lang="en-US" dirty="0"/>
              <a:t>B</a:t>
            </a:r>
          </a:p>
          <a:p>
            <a:pPr lvl="1"/>
            <a:r>
              <a:rPr lang="en-US" dirty="0"/>
              <a:t>Both reach the bottom at the same time</a:t>
            </a:r>
            <a:r>
              <a:rPr lang="en-US" dirty="0" smtClean="0"/>
              <a:t>.</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a:t>Section </a:t>
            </a:r>
            <a:r>
              <a:rPr lang="en-US" dirty="0" smtClean="0"/>
              <a:t>12.7</a:t>
            </a:r>
          </a:p>
          <a:p>
            <a:r>
              <a:rPr lang="en-US" dirty="0" smtClean="0"/>
              <a:t>Clicker </a:t>
            </a:r>
            <a:r>
              <a:rPr lang="en-US" dirty="0"/>
              <a:t>Question </a:t>
            </a:r>
            <a:r>
              <a:rPr lang="en-US" dirty="0" smtClean="0"/>
              <a:t>8</a:t>
            </a:r>
            <a:endParaRPr lang="en-US" dirty="0"/>
          </a:p>
        </p:txBody>
      </p:sp>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66</a:t>
            </a:fld>
            <a:endParaRPr lang="en-US" dirty="0"/>
          </a:p>
        </p:txBody>
      </p:sp>
      <p:pic>
        <p:nvPicPr>
          <p:cNvPr id="7" name="Picture 6" descr="Figure_WG_12_04.jpg"/>
          <p:cNvPicPr>
            <a:picLocks noChangeAspect="1"/>
          </p:cNvPicPr>
          <p:nvPr/>
        </p:nvPicPr>
        <p:blipFill rotWithShape="1">
          <a:blip r:embed="rId2">
            <a:extLst>
              <a:ext uri="{28A0092B-C50C-407E-A947-70E740481C1C}">
                <a14:useLocalDpi xmlns:a14="http://schemas.microsoft.com/office/drawing/2010/main" val="0"/>
              </a:ext>
            </a:extLst>
          </a:blip>
          <a:srcRect b="6128"/>
          <a:stretch/>
        </p:blipFill>
        <p:spPr>
          <a:xfrm>
            <a:off x="1940137" y="5001026"/>
            <a:ext cx="5750742" cy="1748433"/>
          </a:xfrm>
          <a:prstGeom prst="rect">
            <a:avLst/>
          </a:prstGeom>
        </p:spPr>
      </p:pic>
    </p:spTree>
    <p:extLst>
      <p:ext uri="{BB962C8B-B14F-4D97-AF65-F5344CB8AC3E}">
        <p14:creationId xmlns:p14="http://schemas.microsoft.com/office/powerpoint/2010/main" val="57407963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Two cylinders of the same size and mass roll down an incline. Cylinder A has most of its weight concentrated at the rim, while cylinder B has most of its weight concentrated at the center. Which reaches the bottom of the incline first</a:t>
            </a:r>
            <a:r>
              <a:rPr lang="en-US" dirty="0" smtClean="0"/>
              <a:t>?</a:t>
            </a:r>
          </a:p>
          <a:p>
            <a:pPr lvl="1"/>
            <a:r>
              <a:rPr lang="en-US" dirty="0"/>
              <a:t>A</a:t>
            </a:r>
          </a:p>
          <a:p>
            <a:pPr lvl="1"/>
            <a:r>
              <a:rPr lang="en-US" dirty="0">
                <a:solidFill>
                  <a:srgbClr val="FF0000"/>
                </a:solidFill>
              </a:rPr>
              <a:t>B</a:t>
            </a:r>
          </a:p>
          <a:p>
            <a:pPr lvl="1"/>
            <a:r>
              <a:rPr lang="en-US" dirty="0"/>
              <a:t>Both reach the bottom at the same time</a:t>
            </a:r>
            <a:r>
              <a:rPr lang="en-US" dirty="0" smtClean="0"/>
              <a:t>.</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a:t>Section </a:t>
            </a:r>
            <a:r>
              <a:rPr lang="en-US" dirty="0" smtClean="0"/>
              <a:t>12.7</a:t>
            </a:r>
          </a:p>
          <a:p>
            <a:r>
              <a:rPr lang="en-US" dirty="0" smtClean="0"/>
              <a:t>Clicker </a:t>
            </a:r>
            <a:r>
              <a:rPr lang="en-US" dirty="0"/>
              <a:t>Question </a:t>
            </a:r>
            <a:r>
              <a:rPr lang="en-US" dirty="0" smtClean="0"/>
              <a:t>8</a:t>
            </a:r>
            <a:endParaRPr lang="en-US" dirty="0"/>
          </a:p>
        </p:txBody>
      </p:sp>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67</a:t>
            </a:fld>
            <a:endParaRPr lang="en-US" dirty="0"/>
          </a:p>
        </p:txBody>
      </p:sp>
      <p:pic>
        <p:nvPicPr>
          <p:cNvPr id="7" name="Picture 6" descr="Red_Tick Mark_28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30615"/>
            <a:ext cx="621751" cy="713184"/>
          </a:xfrm>
          <a:prstGeom prst="rect">
            <a:avLst/>
          </a:prstGeom>
        </p:spPr>
      </p:pic>
      <p:pic>
        <p:nvPicPr>
          <p:cNvPr id="8" name="Picture 7" descr="Figure_WG_12_04.jpg"/>
          <p:cNvPicPr>
            <a:picLocks noChangeAspect="1"/>
          </p:cNvPicPr>
          <p:nvPr/>
        </p:nvPicPr>
        <p:blipFill rotWithShape="1">
          <a:blip r:embed="rId4">
            <a:extLst>
              <a:ext uri="{28A0092B-C50C-407E-A947-70E740481C1C}">
                <a14:useLocalDpi xmlns:a14="http://schemas.microsoft.com/office/drawing/2010/main" val="0"/>
              </a:ext>
            </a:extLst>
          </a:blip>
          <a:srcRect b="6128"/>
          <a:stretch/>
        </p:blipFill>
        <p:spPr>
          <a:xfrm>
            <a:off x="1940137" y="5001026"/>
            <a:ext cx="5750742" cy="1748433"/>
          </a:xfrm>
          <a:prstGeom prst="rect">
            <a:avLst/>
          </a:prstGeom>
        </p:spPr>
      </p:pic>
    </p:spTree>
    <p:extLst>
      <p:ext uri="{BB962C8B-B14F-4D97-AF65-F5344CB8AC3E}">
        <p14:creationId xmlns:p14="http://schemas.microsoft.com/office/powerpoint/2010/main" val="2884781766"/>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 solid disk and a ring roll down an incline. The ring is slower than the disk </a:t>
            </a:r>
            <a:r>
              <a:rPr lang="en-US" dirty="0" smtClean="0"/>
              <a:t>if</a:t>
            </a:r>
          </a:p>
          <a:p>
            <a:pPr marL="786384" indent="-576072"/>
            <a:r>
              <a:rPr lang="en-US" dirty="0"/>
              <a:t>1.	</a:t>
            </a:r>
            <a:r>
              <a:rPr lang="en-US" i="1" dirty="0"/>
              <a:t>m</a:t>
            </a:r>
            <a:r>
              <a:rPr lang="en-US" baseline="-25000" dirty="0"/>
              <a:t>ring</a:t>
            </a:r>
            <a:r>
              <a:rPr lang="en-US" dirty="0"/>
              <a:t>= </a:t>
            </a:r>
            <a:r>
              <a:rPr lang="en-US" i="1" dirty="0"/>
              <a:t>m</a:t>
            </a:r>
            <a:r>
              <a:rPr lang="en-US" baseline="-25000" dirty="0"/>
              <a:t>disk</a:t>
            </a:r>
            <a:r>
              <a:rPr lang="en-US" dirty="0"/>
              <a:t>, where </a:t>
            </a:r>
            <a:r>
              <a:rPr lang="en-US" i="1" dirty="0"/>
              <a:t>m</a:t>
            </a:r>
            <a:r>
              <a:rPr lang="en-US" dirty="0"/>
              <a:t> is the inertial mass.</a:t>
            </a:r>
          </a:p>
          <a:p>
            <a:pPr marL="786384" indent="-576072"/>
            <a:r>
              <a:rPr lang="en-US" dirty="0"/>
              <a:t>2.	</a:t>
            </a:r>
            <a:r>
              <a:rPr lang="en-US" i="1" dirty="0"/>
              <a:t>r</a:t>
            </a:r>
            <a:r>
              <a:rPr lang="en-US" baseline="-25000" dirty="0"/>
              <a:t>ring</a:t>
            </a:r>
            <a:r>
              <a:rPr lang="en-US" dirty="0"/>
              <a:t> = </a:t>
            </a:r>
            <a:r>
              <a:rPr lang="en-US" i="1" dirty="0"/>
              <a:t>r</a:t>
            </a:r>
            <a:r>
              <a:rPr lang="en-US" baseline="-25000" dirty="0"/>
              <a:t>disk</a:t>
            </a:r>
            <a:r>
              <a:rPr lang="en-US" dirty="0"/>
              <a:t>, where </a:t>
            </a:r>
            <a:r>
              <a:rPr lang="en-US" i="1" dirty="0"/>
              <a:t>r</a:t>
            </a:r>
            <a:r>
              <a:rPr lang="en-US" dirty="0"/>
              <a:t> is the radius.</a:t>
            </a:r>
          </a:p>
          <a:p>
            <a:pPr marL="786384" indent="-576072"/>
            <a:r>
              <a:rPr lang="en-US" dirty="0"/>
              <a:t>3.	</a:t>
            </a:r>
            <a:r>
              <a:rPr lang="en-US" i="1" dirty="0"/>
              <a:t>m</a:t>
            </a:r>
            <a:r>
              <a:rPr lang="en-US" baseline="-25000" dirty="0"/>
              <a:t>ring</a:t>
            </a:r>
            <a:r>
              <a:rPr lang="en-US" dirty="0"/>
              <a:t> = </a:t>
            </a:r>
            <a:r>
              <a:rPr lang="en-US" i="1" dirty="0"/>
              <a:t>m</a:t>
            </a:r>
            <a:r>
              <a:rPr lang="en-US" baseline="-25000" dirty="0"/>
              <a:t>disk</a:t>
            </a:r>
            <a:r>
              <a:rPr lang="en-US" dirty="0"/>
              <a:t> and </a:t>
            </a:r>
            <a:r>
              <a:rPr lang="en-US" i="1" dirty="0"/>
              <a:t>r</a:t>
            </a:r>
            <a:r>
              <a:rPr lang="en-US" baseline="-25000" dirty="0"/>
              <a:t>ring</a:t>
            </a:r>
            <a:r>
              <a:rPr lang="en-US" dirty="0"/>
              <a:t> = </a:t>
            </a:r>
            <a:r>
              <a:rPr lang="en-US" i="1" dirty="0"/>
              <a:t>r</a:t>
            </a:r>
            <a:r>
              <a:rPr lang="en-US" baseline="-25000" dirty="0"/>
              <a:t>disk</a:t>
            </a:r>
            <a:r>
              <a:rPr lang="en-US" dirty="0"/>
              <a:t>.</a:t>
            </a:r>
          </a:p>
          <a:p>
            <a:pPr marL="786384" indent="-576072"/>
            <a:r>
              <a:rPr lang="en-US" dirty="0"/>
              <a:t>4.</a:t>
            </a:r>
            <a:r>
              <a:rPr lang="en-US" b="1" dirty="0"/>
              <a:t>	</a:t>
            </a:r>
            <a:r>
              <a:rPr lang="en-US" dirty="0"/>
              <a:t>The ring is always slower regardless of the relative values of </a:t>
            </a:r>
            <a:r>
              <a:rPr lang="en-US" i="1" dirty="0"/>
              <a:t>m</a:t>
            </a:r>
            <a:r>
              <a:rPr lang="en-US" dirty="0"/>
              <a:t> and </a:t>
            </a:r>
            <a:r>
              <a:rPr lang="en-US" i="1" dirty="0"/>
              <a:t>r</a:t>
            </a:r>
            <a:r>
              <a:rPr lang="en-US" dirty="0"/>
              <a:t>.</a:t>
            </a:r>
          </a:p>
          <a:p>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a:t>Section </a:t>
            </a:r>
            <a:r>
              <a:rPr lang="en-US" dirty="0" smtClean="0"/>
              <a:t>12.7</a:t>
            </a:r>
          </a:p>
          <a:p>
            <a:r>
              <a:rPr lang="en-US" dirty="0" smtClean="0"/>
              <a:t>Clicker </a:t>
            </a:r>
            <a:r>
              <a:rPr lang="en-US" dirty="0"/>
              <a:t>Question </a:t>
            </a:r>
            <a:r>
              <a:rPr lang="en-US" dirty="0" smtClean="0"/>
              <a:t>9</a:t>
            </a:r>
            <a:endParaRPr lang="en-US" dirty="0"/>
          </a:p>
        </p:txBody>
      </p:sp>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68</a:t>
            </a:fld>
            <a:endParaRPr lang="en-US" dirty="0"/>
          </a:p>
        </p:txBody>
      </p:sp>
      <p:pic>
        <p:nvPicPr>
          <p:cNvPr id="7" name="Picture 6" descr="Figure_WG_12_04.jpg"/>
          <p:cNvPicPr>
            <a:picLocks noChangeAspect="1"/>
          </p:cNvPicPr>
          <p:nvPr/>
        </p:nvPicPr>
        <p:blipFill rotWithShape="1">
          <a:blip r:embed="rId2">
            <a:extLst>
              <a:ext uri="{28A0092B-C50C-407E-A947-70E740481C1C}">
                <a14:useLocalDpi xmlns:a14="http://schemas.microsoft.com/office/drawing/2010/main" val="0"/>
              </a:ext>
            </a:extLst>
          </a:blip>
          <a:srcRect b="6128"/>
          <a:stretch/>
        </p:blipFill>
        <p:spPr>
          <a:xfrm>
            <a:off x="1778268" y="4652367"/>
            <a:ext cx="5750742" cy="1748433"/>
          </a:xfrm>
          <a:prstGeom prst="rect">
            <a:avLst/>
          </a:prstGeom>
        </p:spPr>
      </p:pic>
    </p:spTree>
    <p:extLst>
      <p:ext uri="{BB962C8B-B14F-4D97-AF65-F5344CB8AC3E}">
        <p14:creationId xmlns:p14="http://schemas.microsoft.com/office/powerpoint/2010/main" val="815661444"/>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 solid disk and a ring roll down an incline. The ring is slower than the disk </a:t>
            </a:r>
            <a:r>
              <a:rPr lang="en-US" dirty="0" smtClean="0"/>
              <a:t>if</a:t>
            </a:r>
          </a:p>
          <a:p>
            <a:pPr marL="786384" indent="-576072"/>
            <a:r>
              <a:rPr lang="en-US" dirty="0"/>
              <a:t>1.	</a:t>
            </a:r>
            <a:r>
              <a:rPr lang="en-US" i="1" dirty="0"/>
              <a:t>m</a:t>
            </a:r>
            <a:r>
              <a:rPr lang="en-US" baseline="-25000" dirty="0"/>
              <a:t>ring</a:t>
            </a:r>
            <a:r>
              <a:rPr lang="en-US" dirty="0"/>
              <a:t>= </a:t>
            </a:r>
            <a:r>
              <a:rPr lang="en-US" i="1" dirty="0"/>
              <a:t>m</a:t>
            </a:r>
            <a:r>
              <a:rPr lang="en-US" baseline="-25000" dirty="0"/>
              <a:t>disk</a:t>
            </a:r>
            <a:r>
              <a:rPr lang="en-US" dirty="0"/>
              <a:t>, where </a:t>
            </a:r>
            <a:r>
              <a:rPr lang="en-US" i="1" dirty="0"/>
              <a:t>m</a:t>
            </a:r>
            <a:r>
              <a:rPr lang="en-US" dirty="0"/>
              <a:t> is the inertial mass.</a:t>
            </a:r>
          </a:p>
          <a:p>
            <a:pPr marL="786384" indent="-576072"/>
            <a:r>
              <a:rPr lang="en-US" dirty="0"/>
              <a:t>2.	</a:t>
            </a:r>
            <a:r>
              <a:rPr lang="en-US" i="1" dirty="0"/>
              <a:t>r</a:t>
            </a:r>
            <a:r>
              <a:rPr lang="en-US" baseline="-25000" dirty="0"/>
              <a:t>ring</a:t>
            </a:r>
            <a:r>
              <a:rPr lang="en-US" dirty="0"/>
              <a:t> = </a:t>
            </a:r>
            <a:r>
              <a:rPr lang="en-US" i="1" dirty="0"/>
              <a:t>r</a:t>
            </a:r>
            <a:r>
              <a:rPr lang="en-US" baseline="-25000" dirty="0"/>
              <a:t>disk</a:t>
            </a:r>
            <a:r>
              <a:rPr lang="en-US" dirty="0"/>
              <a:t>, where </a:t>
            </a:r>
            <a:r>
              <a:rPr lang="en-US" i="1" dirty="0"/>
              <a:t>r</a:t>
            </a:r>
            <a:r>
              <a:rPr lang="en-US" dirty="0"/>
              <a:t> is the radius.</a:t>
            </a:r>
          </a:p>
          <a:p>
            <a:pPr marL="786384" indent="-576072"/>
            <a:r>
              <a:rPr lang="en-US" dirty="0"/>
              <a:t>3.	</a:t>
            </a:r>
            <a:r>
              <a:rPr lang="en-US" i="1" dirty="0"/>
              <a:t>m</a:t>
            </a:r>
            <a:r>
              <a:rPr lang="en-US" baseline="-25000" dirty="0"/>
              <a:t>ring</a:t>
            </a:r>
            <a:r>
              <a:rPr lang="en-US" dirty="0"/>
              <a:t> = </a:t>
            </a:r>
            <a:r>
              <a:rPr lang="en-US" i="1" dirty="0"/>
              <a:t>m</a:t>
            </a:r>
            <a:r>
              <a:rPr lang="en-US" baseline="-25000" dirty="0"/>
              <a:t>disk</a:t>
            </a:r>
            <a:r>
              <a:rPr lang="en-US" dirty="0"/>
              <a:t> and </a:t>
            </a:r>
            <a:r>
              <a:rPr lang="en-US" i="1" dirty="0"/>
              <a:t>r</a:t>
            </a:r>
            <a:r>
              <a:rPr lang="en-US" baseline="-25000" dirty="0"/>
              <a:t>ring</a:t>
            </a:r>
            <a:r>
              <a:rPr lang="en-US" dirty="0"/>
              <a:t> = </a:t>
            </a:r>
            <a:r>
              <a:rPr lang="en-US" i="1" dirty="0"/>
              <a:t>r</a:t>
            </a:r>
            <a:r>
              <a:rPr lang="en-US" baseline="-25000" dirty="0"/>
              <a:t>disk</a:t>
            </a:r>
            <a:r>
              <a:rPr lang="en-US" dirty="0"/>
              <a:t>.</a:t>
            </a:r>
          </a:p>
          <a:p>
            <a:pPr marL="786384" indent="-576072"/>
            <a:r>
              <a:rPr lang="en-US" dirty="0">
                <a:solidFill>
                  <a:srgbClr val="FF0000"/>
                </a:solidFill>
              </a:rPr>
              <a:t>4.</a:t>
            </a:r>
            <a:r>
              <a:rPr lang="en-US" b="1" dirty="0">
                <a:solidFill>
                  <a:srgbClr val="FF0000"/>
                </a:solidFill>
              </a:rPr>
              <a:t>	</a:t>
            </a:r>
            <a:r>
              <a:rPr lang="en-US" dirty="0">
                <a:solidFill>
                  <a:srgbClr val="FF0000"/>
                </a:solidFill>
              </a:rPr>
              <a:t>The ring is always slower regardless of the relative values of </a:t>
            </a:r>
            <a:r>
              <a:rPr lang="en-US" i="1" dirty="0">
                <a:solidFill>
                  <a:srgbClr val="FF0000"/>
                </a:solidFill>
              </a:rPr>
              <a:t>m</a:t>
            </a:r>
            <a:r>
              <a:rPr lang="en-US" dirty="0">
                <a:solidFill>
                  <a:srgbClr val="FF0000"/>
                </a:solidFill>
              </a:rPr>
              <a:t> and </a:t>
            </a:r>
            <a:r>
              <a:rPr lang="en-US" i="1" dirty="0">
                <a:solidFill>
                  <a:srgbClr val="FF0000"/>
                </a:solidFill>
              </a:rPr>
              <a:t>r</a:t>
            </a:r>
            <a:r>
              <a:rPr lang="en-US" dirty="0">
                <a:solidFill>
                  <a:srgbClr val="FF0000"/>
                </a:solidFill>
              </a:rPr>
              <a:t>.</a:t>
            </a:r>
          </a:p>
          <a:p>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a:t>Section </a:t>
            </a:r>
            <a:r>
              <a:rPr lang="en-US" dirty="0" smtClean="0"/>
              <a:t>12.7</a:t>
            </a:r>
          </a:p>
          <a:p>
            <a:r>
              <a:rPr lang="en-US" dirty="0" smtClean="0"/>
              <a:t>Clicker </a:t>
            </a:r>
            <a:r>
              <a:rPr lang="en-US" dirty="0"/>
              <a:t>Question </a:t>
            </a:r>
            <a:r>
              <a:rPr lang="en-US" dirty="0" smtClean="0"/>
              <a:t>9</a:t>
            </a:r>
            <a:endParaRPr lang="en-US" dirty="0"/>
          </a:p>
        </p:txBody>
      </p:sp>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69</a:t>
            </a:fld>
            <a:endParaRPr lang="en-US" dirty="0"/>
          </a:p>
        </p:txBody>
      </p:sp>
      <p:pic>
        <p:nvPicPr>
          <p:cNvPr id="7" name="Picture 6" descr="Red_Tick Mark_28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66031"/>
            <a:ext cx="621751" cy="713184"/>
          </a:xfrm>
          <a:prstGeom prst="rect">
            <a:avLst/>
          </a:prstGeom>
        </p:spPr>
      </p:pic>
      <p:pic>
        <p:nvPicPr>
          <p:cNvPr id="8" name="Picture 7" descr="Figure_WG_12_04.jpg"/>
          <p:cNvPicPr>
            <a:picLocks noChangeAspect="1"/>
          </p:cNvPicPr>
          <p:nvPr/>
        </p:nvPicPr>
        <p:blipFill rotWithShape="1">
          <a:blip r:embed="rId4">
            <a:extLst>
              <a:ext uri="{28A0092B-C50C-407E-A947-70E740481C1C}">
                <a14:useLocalDpi xmlns:a14="http://schemas.microsoft.com/office/drawing/2010/main" val="0"/>
              </a:ext>
            </a:extLst>
          </a:blip>
          <a:srcRect b="6128"/>
          <a:stretch/>
        </p:blipFill>
        <p:spPr>
          <a:xfrm>
            <a:off x="1778268" y="4652367"/>
            <a:ext cx="5750742" cy="1748433"/>
          </a:xfrm>
          <a:prstGeom prst="rect">
            <a:avLst/>
          </a:prstGeom>
        </p:spPr>
      </p:pic>
    </p:spTree>
    <p:extLst>
      <p:ext uri="{BB962C8B-B14F-4D97-AF65-F5344CB8AC3E}">
        <p14:creationId xmlns:p14="http://schemas.microsoft.com/office/powerpoint/2010/main" val="199803900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0" y="1170432"/>
            <a:ext cx="8594725" cy="5422392"/>
          </a:xfrm>
        </p:spPr>
        <p:txBody>
          <a:bodyPr/>
          <a:lstStyle/>
          <a:p>
            <a:r>
              <a:rPr lang="en-US" dirty="0" smtClean="0"/>
              <a:t>A force is most effective at rotating the seesaw when it is oriented perpendicular to the seesaw.</a:t>
            </a:r>
          </a:p>
          <a:p>
            <a:r>
              <a:rPr lang="en-US" dirty="0" smtClean="0"/>
              <a:t>Reason: Only the component of the force perpendicular to the seesaw (</a:t>
            </a:r>
            <a:r>
              <a:rPr lang="en-US" i="1" dirty="0" smtClean="0"/>
              <a:t>F</a:t>
            </a:r>
            <a:r>
              <a:rPr lang="en-US" baseline="-25000" dirty="0" smtClean="0">
                <a:sym typeface="Symbol"/>
              </a:rPr>
              <a:t> </a:t>
            </a:r>
            <a:r>
              <a:rPr lang="en-US" dirty="0" smtClean="0"/>
              <a:t>) causes the seesaw to rotate. </a:t>
            </a:r>
            <a:endParaRPr lang="en-US" dirty="0"/>
          </a:p>
        </p:txBody>
      </p:sp>
      <p:sp>
        <p:nvSpPr>
          <p:cNvPr id="2" name="Footer Placeholder 1"/>
          <p:cNvSpPr>
            <a:spLocks noGrp="1"/>
          </p:cNvSpPr>
          <p:nvPr>
            <p:ph type="ftr" sz="quarter" idx="10"/>
          </p:nvPr>
        </p:nvSpPr>
        <p:spPr/>
        <p:txBody>
          <a:bodyPr/>
          <a:lstStyle/>
          <a:p>
            <a:r>
              <a:rPr lang="en-GB"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12.1: Torque and angular momentum</a:t>
            </a:r>
            <a:endParaRPr lang="en-US" dirty="0"/>
          </a:p>
        </p:txBody>
      </p:sp>
      <p:pic>
        <p:nvPicPr>
          <p:cNvPr id="7" name="Picture 6" descr="12_03_FigureC.jpg"/>
          <p:cNvPicPr>
            <a:picLocks noChangeAspect="1"/>
          </p:cNvPicPr>
          <p:nvPr/>
        </p:nvPicPr>
        <p:blipFill rotWithShape="1">
          <a:blip r:embed="rId2">
            <a:extLst>
              <a:ext uri="{28A0092B-C50C-407E-A947-70E740481C1C}">
                <a14:useLocalDpi xmlns:a14="http://schemas.microsoft.com/office/drawing/2010/main" val="0"/>
              </a:ext>
            </a:extLst>
          </a:blip>
          <a:srcRect b="7191"/>
          <a:stretch/>
        </p:blipFill>
        <p:spPr>
          <a:xfrm>
            <a:off x="454316" y="3409938"/>
            <a:ext cx="8208912" cy="2208376"/>
          </a:xfrm>
          <a:prstGeom prst="rect">
            <a:avLst/>
          </a:prstGeom>
        </p:spPr>
      </p:pic>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7</a:t>
            </a:fld>
            <a:endParaRPr lang="en-US" dirty="0"/>
          </a:p>
        </p:txBody>
      </p:sp>
    </p:spTree>
    <p:extLst>
      <p:ext uri="{BB962C8B-B14F-4D97-AF65-F5344CB8AC3E}">
        <p14:creationId xmlns:p14="http://schemas.microsoft.com/office/powerpoint/2010/main" val="40379956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2_42_Figure.jpg"/>
          <p:cNvPicPr>
            <a:picLocks noChangeAspect="1"/>
          </p:cNvPicPr>
          <p:nvPr/>
        </p:nvPicPr>
        <p:blipFill rotWithShape="1">
          <a:blip r:embed="rId2">
            <a:extLst>
              <a:ext uri="{28A0092B-C50C-407E-A947-70E740481C1C}">
                <a14:useLocalDpi xmlns:a14="http://schemas.microsoft.com/office/drawing/2010/main" val="0"/>
              </a:ext>
            </a:extLst>
          </a:blip>
          <a:srcRect b="5585"/>
          <a:stretch/>
        </p:blipFill>
        <p:spPr>
          <a:xfrm>
            <a:off x="306037" y="3872884"/>
            <a:ext cx="8558382" cy="2760280"/>
          </a:xfrm>
          <a:prstGeom prst="rect">
            <a:avLst/>
          </a:prstGeom>
        </p:spPr>
      </p:pic>
      <p:sp>
        <p:nvSpPr>
          <p:cNvPr id="4" name="Title 3"/>
          <p:cNvSpPr>
            <a:spLocks noGrp="1"/>
          </p:cNvSpPr>
          <p:nvPr>
            <p:ph type="title"/>
          </p:nvPr>
        </p:nvSpPr>
        <p:spPr/>
        <p:txBody>
          <a:bodyPr/>
          <a:lstStyle/>
          <a:p>
            <a:r>
              <a:rPr lang="en-US" dirty="0" smtClean="0"/>
              <a:t>Example 12.8 Rolling down a ramp</a:t>
            </a:r>
            <a:endParaRPr lang="en-US" dirty="0"/>
          </a:p>
        </p:txBody>
      </p:sp>
      <p:sp>
        <p:nvSpPr>
          <p:cNvPr id="10" name="Content Placeholder 9"/>
          <p:cNvSpPr>
            <a:spLocks noGrp="1"/>
          </p:cNvSpPr>
          <p:nvPr>
            <p:ph idx="1"/>
          </p:nvPr>
        </p:nvSpPr>
        <p:spPr/>
        <p:txBody>
          <a:bodyPr/>
          <a:lstStyle/>
          <a:p>
            <a:pPr marL="0" indent="0">
              <a:buNone/>
            </a:pPr>
            <a:r>
              <a:rPr lang="en-US" sz="2400" dirty="0" smtClean="0"/>
              <a:t>A solid </a:t>
            </a:r>
            <a:r>
              <a:rPr lang="en-US" sz="2400" dirty="0" smtClean="0">
                <a:solidFill>
                  <a:srgbClr val="FF0000"/>
                </a:solidFill>
              </a:rPr>
              <a:t>object</a:t>
            </a:r>
            <a:r>
              <a:rPr lang="en-US" sz="2400" dirty="0" smtClean="0"/>
              <a:t> of inertia </a:t>
            </a:r>
            <a:r>
              <a:rPr lang="en-US" sz="2400" i="1" dirty="0" smtClean="0"/>
              <a:t>m</a:t>
            </a:r>
            <a:r>
              <a:rPr lang="en-US" sz="2400" dirty="0" smtClean="0"/>
              <a:t>, rotational inertia </a:t>
            </a:r>
            <a:r>
              <a:rPr lang="en-US" sz="2400" i="1" dirty="0" smtClean="0"/>
              <a:t>I</a:t>
            </a:r>
            <a:r>
              <a:rPr lang="en-US" sz="2400" dirty="0" smtClean="0"/>
              <a:t>, and radius </a:t>
            </a:r>
            <a:r>
              <a:rPr lang="en-US" sz="2400" i="1" dirty="0" smtClean="0"/>
              <a:t>R</a:t>
            </a:r>
            <a:r>
              <a:rPr lang="en-US" sz="2400" dirty="0" smtClean="0"/>
              <a:t> rolls down a </a:t>
            </a:r>
            <a:r>
              <a:rPr lang="en-US" sz="2400" dirty="0" smtClean="0">
                <a:solidFill>
                  <a:srgbClr val="FF0000"/>
                </a:solidFill>
              </a:rPr>
              <a:t>ramp</a:t>
            </a:r>
            <a:r>
              <a:rPr lang="en-US" sz="2400" dirty="0" smtClean="0"/>
              <a:t> that makes an angle </a:t>
            </a:r>
            <a:r>
              <a:rPr lang="en-US" sz="2400" i="1" dirty="0" smtClean="0"/>
              <a:t>θ</a:t>
            </a:r>
            <a:r>
              <a:rPr lang="en-US" sz="2400" dirty="0" smtClean="0"/>
              <a:t> with the horizontal. What is the acceleration of the object as a function </a:t>
            </a:r>
            <a:r>
              <a:rPr lang="en-US" sz="2400" dirty="0"/>
              <a:t>of </a:t>
            </a:r>
            <a:r>
              <a:rPr lang="en-US" sz="2400" i="1" dirty="0" smtClean="0"/>
              <a:t>m</a:t>
            </a:r>
            <a:r>
              <a:rPr lang="en-US" sz="2400" dirty="0"/>
              <a:t>, </a:t>
            </a:r>
            <a:r>
              <a:rPr lang="en-US" sz="2400" i="1" dirty="0" smtClean="0"/>
              <a:t>I</a:t>
            </a:r>
            <a:r>
              <a:rPr lang="en-US" sz="2400" dirty="0"/>
              <a:t>, </a:t>
            </a:r>
            <a:r>
              <a:rPr lang="en-US" sz="2400" dirty="0" smtClean="0"/>
              <a:t> </a:t>
            </a:r>
            <a:r>
              <a:rPr lang="en-US" sz="2400" i="1" dirty="0" smtClean="0"/>
              <a:t>R </a:t>
            </a:r>
            <a:r>
              <a:rPr lang="en-US" sz="2400" dirty="0" smtClean="0"/>
              <a:t>and </a:t>
            </a:r>
            <a:r>
              <a:rPr lang="en-US" sz="2400" i="1" dirty="0" err="1" smtClean="0"/>
              <a:t>θ</a:t>
            </a:r>
            <a:r>
              <a:rPr lang="en-US" sz="2400" dirty="0" smtClean="0"/>
              <a:t>? </a:t>
            </a:r>
            <a:endParaRPr lang="en-US" sz="2400"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12.7: Torque and energy</a:t>
            </a:r>
            <a:endParaRPr lang="en-US" dirty="0"/>
          </a:p>
        </p:txBody>
      </p:sp>
      <p:sp>
        <p:nvSpPr>
          <p:cNvPr id="7"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70</a:t>
            </a:fld>
            <a:endParaRPr lang="en-US" dirty="0"/>
          </a:p>
        </p:txBody>
      </p:sp>
    </p:spTree>
    <p:extLst>
      <p:ext uri="{BB962C8B-B14F-4D97-AF65-F5344CB8AC3E}">
        <p14:creationId xmlns:p14="http://schemas.microsoft.com/office/powerpoint/2010/main" val="25309091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12.6: Rolling motion</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363175455"/>
              </p:ext>
            </p:extLst>
          </p:nvPr>
        </p:nvGraphicFramePr>
        <p:xfrm>
          <a:off x="2443728" y="2966456"/>
          <a:ext cx="3251200" cy="1181100"/>
        </p:xfrm>
        <a:graphic>
          <a:graphicData uri="http://schemas.openxmlformats.org/presentationml/2006/ole">
            <mc:AlternateContent xmlns:mc="http://schemas.openxmlformats.org/markup-compatibility/2006">
              <mc:Choice xmlns:v="urn:schemas-microsoft-com:vml" Requires="v">
                <p:oleObj spid="_x0000_s1177773" name="Equation" r:id="rId3" imgW="3251200" imgH="1181100" progId="Equation.3">
                  <p:embed/>
                </p:oleObj>
              </mc:Choice>
              <mc:Fallback>
                <p:oleObj name="Equation" r:id="rId3" imgW="3251200" imgH="1181100" progId="Equation.3">
                  <p:embed/>
                  <p:pic>
                    <p:nvPicPr>
                      <p:cNvPr id="0" name=""/>
                      <p:cNvPicPr/>
                      <p:nvPr/>
                    </p:nvPicPr>
                    <p:blipFill>
                      <a:blip r:embed="rId4"/>
                      <a:stretch>
                        <a:fillRect/>
                      </a:stretch>
                    </p:blipFill>
                    <p:spPr>
                      <a:xfrm>
                        <a:off x="2443728" y="2966456"/>
                        <a:ext cx="3251200" cy="1181100"/>
                      </a:xfrm>
                      <a:prstGeom prst="rect">
                        <a:avLst/>
                      </a:prstGeom>
                    </p:spPr>
                  </p:pic>
                </p:oleObj>
              </mc:Fallback>
            </mc:AlternateContent>
          </a:graphicData>
        </a:graphic>
      </p:graphicFrame>
      <p:sp>
        <p:nvSpPr>
          <p:cNvPr id="8"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71</a:t>
            </a:fld>
            <a:endParaRPr lang="en-US" dirty="0"/>
          </a:p>
        </p:txBody>
      </p:sp>
      <p:graphicFrame>
        <p:nvGraphicFramePr>
          <p:cNvPr id="12" name="Object 11"/>
          <p:cNvGraphicFramePr>
            <a:graphicFrameLocks noChangeAspect="1"/>
          </p:cNvGraphicFramePr>
          <p:nvPr>
            <p:extLst>
              <p:ext uri="{D42A27DB-BD31-4B8C-83A1-F6EECF244321}">
                <p14:modId xmlns:p14="http://schemas.microsoft.com/office/powerpoint/2010/main" val="205331010"/>
              </p:ext>
            </p:extLst>
          </p:nvPr>
        </p:nvGraphicFramePr>
        <p:xfrm>
          <a:off x="2301875" y="1293813"/>
          <a:ext cx="5969000" cy="520700"/>
        </p:xfrm>
        <a:graphic>
          <a:graphicData uri="http://schemas.openxmlformats.org/presentationml/2006/ole">
            <mc:AlternateContent xmlns:mc="http://schemas.openxmlformats.org/markup-compatibility/2006">
              <mc:Choice xmlns:v="urn:schemas-microsoft-com:vml" Requires="v">
                <p:oleObj spid="_x0000_s1177774" name="Equation" r:id="rId5" imgW="5969000" imgH="520700" progId="Equation.3">
                  <p:embed/>
                </p:oleObj>
              </mc:Choice>
              <mc:Fallback>
                <p:oleObj name="Equation" r:id="rId5" imgW="5969000" imgH="520700" progId="Equation.3">
                  <p:embed/>
                  <p:pic>
                    <p:nvPicPr>
                      <p:cNvPr id="0" name=""/>
                      <p:cNvPicPr/>
                      <p:nvPr/>
                    </p:nvPicPr>
                    <p:blipFill>
                      <a:blip r:embed="rId6"/>
                      <a:stretch>
                        <a:fillRect/>
                      </a:stretch>
                    </p:blipFill>
                    <p:spPr>
                      <a:xfrm>
                        <a:off x="2301875" y="1293813"/>
                        <a:ext cx="5969000" cy="5207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543979987"/>
              </p:ext>
            </p:extLst>
          </p:nvPr>
        </p:nvGraphicFramePr>
        <p:xfrm>
          <a:off x="2159497" y="2021415"/>
          <a:ext cx="3759200" cy="469900"/>
        </p:xfrm>
        <a:graphic>
          <a:graphicData uri="http://schemas.openxmlformats.org/presentationml/2006/ole">
            <mc:AlternateContent xmlns:mc="http://schemas.openxmlformats.org/markup-compatibility/2006">
              <mc:Choice xmlns:v="urn:schemas-microsoft-com:vml" Requires="v">
                <p:oleObj spid="_x0000_s1177775" name="Equation" r:id="rId7" imgW="3759200" imgH="469900" progId="Equation.3">
                  <p:embed/>
                </p:oleObj>
              </mc:Choice>
              <mc:Fallback>
                <p:oleObj name="Equation" r:id="rId7" imgW="3759200" imgH="469900" progId="Equation.3">
                  <p:embed/>
                  <p:pic>
                    <p:nvPicPr>
                      <p:cNvPr id="0" name=""/>
                      <p:cNvPicPr/>
                      <p:nvPr/>
                    </p:nvPicPr>
                    <p:blipFill>
                      <a:blip r:embed="rId8"/>
                      <a:stretch>
                        <a:fillRect/>
                      </a:stretch>
                    </p:blipFill>
                    <p:spPr>
                      <a:xfrm>
                        <a:off x="2159497" y="2021415"/>
                        <a:ext cx="3759200" cy="469900"/>
                      </a:xfrm>
                      <a:prstGeom prst="rect">
                        <a:avLst/>
                      </a:prstGeom>
                    </p:spPr>
                  </p:pic>
                </p:oleObj>
              </mc:Fallback>
            </mc:AlternateContent>
          </a:graphicData>
        </a:graphic>
      </p:graphicFrame>
      <p:sp>
        <p:nvSpPr>
          <p:cNvPr id="14" name="Rectangle 13"/>
          <p:cNvSpPr/>
          <p:nvPr/>
        </p:nvSpPr>
        <p:spPr>
          <a:xfrm>
            <a:off x="539875" y="2047727"/>
            <a:ext cx="1616321" cy="461665"/>
          </a:xfrm>
          <a:prstGeom prst="rect">
            <a:avLst/>
          </a:prstGeom>
        </p:spPr>
        <p:txBody>
          <a:bodyPr wrap="square">
            <a:spAutoFit/>
          </a:bodyPr>
          <a:lstStyle/>
          <a:p>
            <a:pPr lvl="0" eaLnBrk="1" hangingPunct="1">
              <a:spcBef>
                <a:spcPct val="20000"/>
              </a:spcBef>
              <a:buClr>
                <a:srgbClr val="AF2A42"/>
              </a:buClr>
            </a:pPr>
            <a:r>
              <a:rPr lang="en-US" kern="0" dirty="0" smtClean="0">
                <a:solidFill>
                  <a:srgbClr val="000000"/>
                </a:solidFill>
                <a:latin typeface="Times New Roman"/>
                <a:ea typeface="ＭＳ Ｐゴシック"/>
                <a:cs typeface="Times New Roman"/>
              </a:rPr>
              <a:t>Net </a:t>
            </a:r>
            <a:r>
              <a:rPr lang="en-US" kern="0" dirty="0">
                <a:solidFill>
                  <a:srgbClr val="000000"/>
                </a:solidFill>
                <a:latin typeface="Times New Roman"/>
                <a:ea typeface="ＭＳ Ｐゴシック"/>
                <a:cs typeface="Times New Roman"/>
              </a:rPr>
              <a:t>torque </a:t>
            </a:r>
            <a:endParaRPr lang="en-US" kern="0" dirty="0" smtClean="0">
              <a:solidFill>
                <a:srgbClr val="000000"/>
              </a:solidFill>
              <a:latin typeface="Times New Roman"/>
              <a:ea typeface="ＭＳ Ｐゴシック"/>
              <a:cs typeface="Times New Roman"/>
            </a:endParaRPr>
          </a:p>
        </p:txBody>
      </p:sp>
      <p:sp>
        <p:nvSpPr>
          <p:cNvPr id="15" name="Rectangle 14"/>
          <p:cNvSpPr/>
          <p:nvPr/>
        </p:nvSpPr>
        <p:spPr>
          <a:xfrm>
            <a:off x="502672" y="1300500"/>
            <a:ext cx="1616321" cy="461665"/>
          </a:xfrm>
          <a:prstGeom prst="rect">
            <a:avLst/>
          </a:prstGeom>
        </p:spPr>
        <p:txBody>
          <a:bodyPr wrap="square">
            <a:spAutoFit/>
          </a:bodyPr>
          <a:lstStyle/>
          <a:p>
            <a:pPr lvl="0" eaLnBrk="1" hangingPunct="1">
              <a:spcBef>
                <a:spcPct val="20000"/>
              </a:spcBef>
              <a:buClr>
                <a:srgbClr val="AF2A42"/>
              </a:buClr>
            </a:pPr>
            <a:r>
              <a:rPr lang="en-US" kern="0" dirty="0" smtClean="0">
                <a:solidFill>
                  <a:srgbClr val="000000"/>
                </a:solidFill>
                <a:latin typeface="Times New Roman"/>
                <a:ea typeface="ＭＳ Ｐゴシック"/>
                <a:cs typeface="Times New Roman"/>
              </a:rPr>
              <a:t>Net force </a:t>
            </a:r>
          </a:p>
        </p:txBody>
      </p:sp>
      <p:pic>
        <p:nvPicPr>
          <p:cNvPr id="16" name="Picture 15" descr="12_39_Figure.jpg"/>
          <p:cNvPicPr>
            <a:picLocks noChangeAspect="1"/>
          </p:cNvPicPr>
          <p:nvPr/>
        </p:nvPicPr>
        <p:blipFill rotWithShape="1">
          <a:blip r:embed="rId9">
            <a:extLst>
              <a:ext uri="{28A0092B-C50C-407E-A947-70E740481C1C}">
                <a14:useLocalDpi xmlns:a14="http://schemas.microsoft.com/office/drawing/2010/main" val="0"/>
              </a:ext>
            </a:extLst>
          </a:blip>
          <a:srcRect l="38849" t="12594" r="39054" b="5780"/>
          <a:stretch/>
        </p:blipFill>
        <p:spPr>
          <a:xfrm>
            <a:off x="277793" y="2593042"/>
            <a:ext cx="1918090" cy="2606271"/>
          </a:xfrm>
          <a:prstGeom prst="rect">
            <a:avLst/>
          </a:prstGeom>
        </p:spPr>
      </p:pic>
      <p:pic>
        <p:nvPicPr>
          <p:cNvPr id="17" name="Picture 16" descr="11_03_Table.jpg"/>
          <p:cNvPicPr>
            <a:picLocks noChangeAspect="1"/>
          </p:cNvPicPr>
          <p:nvPr/>
        </p:nvPicPr>
        <p:blipFill rotWithShape="1">
          <a:blip r:embed="rId10">
            <a:extLst>
              <a:ext uri="{28A0092B-C50C-407E-A947-70E740481C1C}">
                <a14:useLocalDpi xmlns:a14="http://schemas.microsoft.com/office/drawing/2010/main" val="0"/>
              </a:ext>
            </a:extLst>
          </a:blip>
          <a:srcRect t="14363" r="49180" b="55439"/>
          <a:stretch/>
        </p:blipFill>
        <p:spPr>
          <a:xfrm>
            <a:off x="5427315" y="3918857"/>
            <a:ext cx="3810127" cy="1909539"/>
          </a:xfrm>
          <a:prstGeom prst="rect">
            <a:avLst/>
          </a:prstGeom>
        </p:spPr>
      </p:pic>
      <p:sp>
        <p:nvSpPr>
          <p:cNvPr id="18" name="Rectangle 17"/>
          <p:cNvSpPr/>
          <p:nvPr/>
        </p:nvSpPr>
        <p:spPr>
          <a:xfrm>
            <a:off x="5700899" y="5916743"/>
            <a:ext cx="3388899" cy="461665"/>
          </a:xfrm>
          <a:prstGeom prst="rect">
            <a:avLst/>
          </a:prstGeom>
        </p:spPr>
        <p:txBody>
          <a:bodyPr wrap="square">
            <a:spAutoFit/>
          </a:bodyPr>
          <a:lstStyle/>
          <a:p>
            <a:r>
              <a:rPr lang="en-US" kern="0" dirty="0" smtClean="0">
                <a:solidFill>
                  <a:srgbClr val="000000"/>
                </a:solidFill>
                <a:latin typeface="Times New Roman"/>
                <a:ea typeface="ＭＳ Ｐゴシック"/>
                <a:cs typeface="Times New Roman"/>
              </a:rPr>
              <a:t>ring </a:t>
            </a:r>
            <a:r>
              <a:rPr lang="en-US" kern="0" dirty="0">
                <a:solidFill>
                  <a:srgbClr val="000000"/>
                </a:solidFill>
                <a:latin typeface="Times New Roman"/>
                <a:ea typeface="ＭＳ Ｐゴシック"/>
                <a:cs typeface="Times New Roman"/>
              </a:rPr>
              <a:t>(c = 1</a:t>
            </a:r>
            <a:r>
              <a:rPr lang="en-US" kern="0" dirty="0" smtClean="0">
                <a:solidFill>
                  <a:srgbClr val="000000"/>
                </a:solidFill>
                <a:latin typeface="Times New Roman"/>
                <a:ea typeface="ＭＳ Ｐゴシック"/>
                <a:cs typeface="Times New Roman"/>
              </a:rPr>
              <a:t>), </a:t>
            </a:r>
            <a:r>
              <a:rPr lang="en-US" kern="0" dirty="0">
                <a:solidFill>
                  <a:srgbClr val="000000"/>
                </a:solidFill>
                <a:latin typeface="Times New Roman"/>
                <a:ea typeface="ＭＳ Ｐゴシック"/>
                <a:cs typeface="Times New Roman"/>
              </a:rPr>
              <a:t>disk (c = 0.5</a:t>
            </a:r>
            <a:r>
              <a:rPr lang="en-US" kern="0" dirty="0" smtClean="0">
                <a:solidFill>
                  <a:srgbClr val="000000"/>
                </a:solidFill>
                <a:latin typeface="Times New Roman"/>
                <a:ea typeface="ＭＳ Ｐゴシック"/>
                <a:cs typeface="Times New Roman"/>
              </a:rPr>
              <a:t>) </a:t>
            </a:r>
            <a:endParaRPr lang="en-US" kern="0" dirty="0">
              <a:solidFill>
                <a:srgbClr val="000000"/>
              </a:solidFill>
              <a:latin typeface="Times New Roman"/>
              <a:ea typeface="ＭＳ Ｐゴシック"/>
              <a:cs typeface="Times New Roman"/>
            </a:endParaRPr>
          </a:p>
        </p:txBody>
      </p:sp>
      <p:pic>
        <p:nvPicPr>
          <p:cNvPr id="19" name="Picture 18" descr="12_39_Figure.jpg"/>
          <p:cNvPicPr>
            <a:picLocks noChangeAspect="1"/>
          </p:cNvPicPr>
          <p:nvPr/>
        </p:nvPicPr>
        <p:blipFill rotWithShape="1">
          <a:blip r:embed="rId9">
            <a:extLst>
              <a:ext uri="{28A0092B-C50C-407E-A947-70E740481C1C}">
                <a14:useLocalDpi xmlns:a14="http://schemas.microsoft.com/office/drawing/2010/main" val="0"/>
              </a:ext>
            </a:extLst>
          </a:blip>
          <a:srcRect l="65715" b="5780"/>
          <a:stretch/>
        </p:blipFill>
        <p:spPr>
          <a:xfrm>
            <a:off x="6402454" y="1876925"/>
            <a:ext cx="2119818" cy="2142802"/>
          </a:xfrm>
          <a:prstGeom prst="rect">
            <a:avLst/>
          </a:prstGeom>
        </p:spPr>
      </p:pic>
      <p:graphicFrame>
        <p:nvGraphicFramePr>
          <p:cNvPr id="20" name="Object 19"/>
          <p:cNvGraphicFramePr>
            <a:graphicFrameLocks noChangeAspect="1"/>
          </p:cNvGraphicFramePr>
          <p:nvPr>
            <p:extLst>
              <p:ext uri="{D42A27DB-BD31-4B8C-83A1-F6EECF244321}">
                <p14:modId xmlns:p14="http://schemas.microsoft.com/office/powerpoint/2010/main" val="424806509"/>
              </p:ext>
            </p:extLst>
          </p:nvPr>
        </p:nvGraphicFramePr>
        <p:xfrm>
          <a:off x="2181225" y="4373563"/>
          <a:ext cx="3048000" cy="762000"/>
        </p:xfrm>
        <a:graphic>
          <a:graphicData uri="http://schemas.openxmlformats.org/presentationml/2006/ole">
            <mc:AlternateContent xmlns:mc="http://schemas.openxmlformats.org/markup-compatibility/2006">
              <mc:Choice xmlns:v="urn:schemas-microsoft-com:vml" Requires="v">
                <p:oleObj spid="_x0000_s1177776" name="Equation" r:id="rId11" imgW="3048000" imgH="762000" progId="Equation.3">
                  <p:embed/>
                </p:oleObj>
              </mc:Choice>
              <mc:Fallback>
                <p:oleObj name="Equation" r:id="rId11" imgW="3048000" imgH="762000" progId="Equation.3">
                  <p:embed/>
                  <p:pic>
                    <p:nvPicPr>
                      <p:cNvPr id="0" name=""/>
                      <p:cNvPicPr/>
                      <p:nvPr/>
                    </p:nvPicPr>
                    <p:blipFill>
                      <a:blip r:embed="rId12"/>
                      <a:stretch>
                        <a:fillRect/>
                      </a:stretch>
                    </p:blipFill>
                    <p:spPr>
                      <a:xfrm>
                        <a:off x="2181225" y="4373563"/>
                        <a:ext cx="3048000" cy="762000"/>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106825484"/>
              </p:ext>
            </p:extLst>
          </p:nvPr>
        </p:nvGraphicFramePr>
        <p:xfrm>
          <a:off x="2181225" y="5487988"/>
          <a:ext cx="3035300" cy="876300"/>
        </p:xfrm>
        <a:graphic>
          <a:graphicData uri="http://schemas.openxmlformats.org/presentationml/2006/ole">
            <mc:AlternateContent xmlns:mc="http://schemas.openxmlformats.org/markup-compatibility/2006">
              <mc:Choice xmlns:v="urn:schemas-microsoft-com:vml" Requires="v">
                <p:oleObj spid="_x0000_s1177777" name="Equation" r:id="rId13" imgW="3035300" imgH="876300" progId="Equation.3">
                  <p:embed/>
                </p:oleObj>
              </mc:Choice>
              <mc:Fallback>
                <p:oleObj name="Equation" r:id="rId13" imgW="3035300" imgH="876300" progId="Equation.3">
                  <p:embed/>
                  <p:pic>
                    <p:nvPicPr>
                      <p:cNvPr id="0" name=""/>
                      <p:cNvPicPr/>
                      <p:nvPr/>
                    </p:nvPicPr>
                    <p:blipFill>
                      <a:blip r:embed="rId14"/>
                      <a:stretch>
                        <a:fillRect/>
                      </a:stretch>
                    </p:blipFill>
                    <p:spPr>
                      <a:xfrm>
                        <a:off x="2181225" y="5487988"/>
                        <a:ext cx="3035300" cy="876300"/>
                      </a:xfrm>
                      <a:prstGeom prst="rect">
                        <a:avLst/>
                      </a:prstGeom>
                    </p:spPr>
                  </p:pic>
                </p:oleObj>
              </mc:Fallback>
            </mc:AlternateContent>
          </a:graphicData>
        </a:graphic>
      </p:graphicFrame>
    </p:spTree>
    <p:extLst>
      <p:ext uri="{BB962C8B-B14F-4D97-AF65-F5344CB8AC3E}">
        <p14:creationId xmlns:p14="http://schemas.microsoft.com/office/powerpoint/2010/main" val="39273305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 solid disk and a ring roll down an incline. The ring is slower than the disk </a:t>
            </a:r>
            <a:r>
              <a:rPr lang="en-US" dirty="0" smtClean="0"/>
              <a:t>if</a:t>
            </a:r>
          </a:p>
          <a:p>
            <a:pPr marL="786384" indent="-576072"/>
            <a:r>
              <a:rPr lang="en-US" dirty="0"/>
              <a:t>1.	</a:t>
            </a:r>
            <a:r>
              <a:rPr lang="en-US" i="1" dirty="0"/>
              <a:t>m</a:t>
            </a:r>
            <a:r>
              <a:rPr lang="en-US" baseline="-25000" dirty="0"/>
              <a:t>ring</a:t>
            </a:r>
            <a:r>
              <a:rPr lang="en-US" dirty="0"/>
              <a:t>= </a:t>
            </a:r>
            <a:r>
              <a:rPr lang="en-US" i="1" dirty="0"/>
              <a:t>m</a:t>
            </a:r>
            <a:r>
              <a:rPr lang="en-US" baseline="-25000" dirty="0"/>
              <a:t>disk</a:t>
            </a:r>
            <a:r>
              <a:rPr lang="en-US" dirty="0"/>
              <a:t>, where </a:t>
            </a:r>
            <a:r>
              <a:rPr lang="en-US" i="1" dirty="0"/>
              <a:t>m</a:t>
            </a:r>
            <a:r>
              <a:rPr lang="en-US" dirty="0"/>
              <a:t> is the inertial mass.</a:t>
            </a:r>
          </a:p>
          <a:p>
            <a:pPr marL="786384" indent="-576072"/>
            <a:r>
              <a:rPr lang="en-US" dirty="0"/>
              <a:t>2.	</a:t>
            </a:r>
            <a:r>
              <a:rPr lang="en-US" i="1" dirty="0"/>
              <a:t>r</a:t>
            </a:r>
            <a:r>
              <a:rPr lang="en-US" baseline="-25000" dirty="0"/>
              <a:t>ring</a:t>
            </a:r>
            <a:r>
              <a:rPr lang="en-US" dirty="0"/>
              <a:t> = </a:t>
            </a:r>
            <a:r>
              <a:rPr lang="en-US" i="1" dirty="0"/>
              <a:t>r</a:t>
            </a:r>
            <a:r>
              <a:rPr lang="en-US" baseline="-25000" dirty="0"/>
              <a:t>disk</a:t>
            </a:r>
            <a:r>
              <a:rPr lang="en-US" dirty="0"/>
              <a:t>, where </a:t>
            </a:r>
            <a:r>
              <a:rPr lang="en-US" i="1" dirty="0"/>
              <a:t>r</a:t>
            </a:r>
            <a:r>
              <a:rPr lang="en-US" dirty="0"/>
              <a:t> is the radius.</a:t>
            </a:r>
          </a:p>
          <a:p>
            <a:pPr marL="786384" indent="-576072"/>
            <a:r>
              <a:rPr lang="en-US" dirty="0"/>
              <a:t>3.	</a:t>
            </a:r>
            <a:r>
              <a:rPr lang="en-US" i="1" dirty="0"/>
              <a:t>m</a:t>
            </a:r>
            <a:r>
              <a:rPr lang="en-US" baseline="-25000" dirty="0"/>
              <a:t>ring</a:t>
            </a:r>
            <a:r>
              <a:rPr lang="en-US" dirty="0"/>
              <a:t> = </a:t>
            </a:r>
            <a:r>
              <a:rPr lang="en-US" i="1" dirty="0"/>
              <a:t>m</a:t>
            </a:r>
            <a:r>
              <a:rPr lang="en-US" baseline="-25000" dirty="0"/>
              <a:t>disk</a:t>
            </a:r>
            <a:r>
              <a:rPr lang="en-US" dirty="0"/>
              <a:t> and </a:t>
            </a:r>
            <a:r>
              <a:rPr lang="en-US" i="1" dirty="0"/>
              <a:t>r</a:t>
            </a:r>
            <a:r>
              <a:rPr lang="en-US" baseline="-25000" dirty="0"/>
              <a:t>ring</a:t>
            </a:r>
            <a:r>
              <a:rPr lang="en-US" dirty="0"/>
              <a:t> = </a:t>
            </a:r>
            <a:r>
              <a:rPr lang="en-US" i="1" dirty="0"/>
              <a:t>r</a:t>
            </a:r>
            <a:r>
              <a:rPr lang="en-US" baseline="-25000" dirty="0"/>
              <a:t>disk</a:t>
            </a:r>
            <a:r>
              <a:rPr lang="en-US" dirty="0"/>
              <a:t>.</a:t>
            </a:r>
          </a:p>
          <a:p>
            <a:pPr marL="786384" indent="-576072"/>
            <a:r>
              <a:rPr lang="en-US" dirty="0">
                <a:solidFill>
                  <a:srgbClr val="FF0000"/>
                </a:solidFill>
              </a:rPr>
              <a:t>4.</a:t>
            </a:r>
            <a:r>
              <a:rPr lang="en-US" b="1" dirty="0">
                <a:solidFill>
                  <a:srgbClr val="FF0000"/>
                </a:solidFill>
              </a:rPr>
              <a:t>	</a:t>
            </a:r>
            <a:r>
              <a:rPr lang="en-US" dirty="0">
                <a:solidFill>
                  <a:srgbClr val="FF0000"/>
                </a:solidFill>
              </a:rPr>
              <a:t>The ring is always slower regardless of the relative values of </a:t>
            </a:r>
            <a:r>
              <a:rPr lang="en-US" i="1" dirty="0">
                <a:solidFill>
                  <a:srgbClr val="FF0000"/>
                </a:solidFill>
              </a:rPr>
              <a:t>m</a:t>
            </a:r>
            <a:r>
              <a:rPr lang="en-US" dirty="0">
                <a:solidFill>
                  <a:srgbClr val="FF0000"/>
                </a:solidFill>
              </a:rPr>
              <a:t> and </a:t>
            </a:r>
            <a:r>
              <a:rPr lang="en-US" i="1" dirty="0">
                <a:solidFill>
                  <a:srgbClr val="FF0000"/>
                </a:solidFill>
              </a:rPr>
              <a:t>r</a:t>
            </a:r>
            <a:r>
              <a:rPr lang="en-US" dirty="0">
                <a:solidFill>
                  <a:srgbClr val="FF0000"/>
                </a:solidFill>
              </a:rPr>
              <a:t>.</a:t>
            </a:r>
          </a:p>
          <a:p>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a:t>Section </a:t>
            </a:r>
            <a:r>
              <a:rPr lang="en-US" dirty="0" smtClean="0"/>
              <a:t>12.7</a:t>
            </a:r>
          </a:p>
          <a:p>
            <a:r>
              <a:rPr lang="en-US" dirty="0" smtClean="0"/>
              <a:t>Clicker </a:t>
            </a:r>
            <a:r>
              <a:rPr lang="en-US" dirty="0"/>
              <a:t>Question </a:t>
            </a:r>
            <a:r>
              <a:rPr lang="en-US" dirty="0" smtClean="0"/>
              <a:t>9</a:t>
            </a:r>
            <a:endParaRPr lang="en-US" dirty="0"/>
          </a:p>
        </p:txBody>
      </p:sp>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72</a:t>
            </a:fld>
            <a:endParaRPr lang="en-US" dirty="0"/>
          </a:p>
        </p:txBody>
      </p:sp>
      <p:pic>
        <p:nvPicPr>
          <p:cNvPr id="7" name="Picture 6" descr="Red_Tick Mark_28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66031"/>
            <a:ext cx="621751" cy="713184"/>
          </a:xfrm>
          <a:prstGeom prst="rect">
            <a:avLst/>
          </a:prstGeom>
        </p:spPr>
      </p:pic>
      <p:pic>
        <p:nvPicPr>
          <p:cNvPr id="8" name="Picture 7" descr="Figure_WG_12_04.jpg"/>
          <p:cNvPicPr>
            <a:picLocks noChangeAspect="1"/>
          </p:cNvPicPr>
          <p:nvPr/>
        </p:nvPicPr>
        <p:blipFill rotWithShape="1">
          <a:blip r:embed="rId4">
            <a:extLst>
              <a:ext uri="{28A0092B-C50C-407E-A947-70E740481C1C}">
                <a14:useLocalDpi xmlns:a14="http://schemas.microsoft.com/office/drawing/2010/main" val="0"/>
              </a:ext>
            </a:extLst>
          </a:blip>
          <a:srcRect b="6128"/>
          <a:stretch/>
        </p:blipFill>
        <p:spPr>
          <a:xfrm>
            <a:off x="1778268" y="4652367"/>
            <a:ext cx="5750742" cy="1748433"/>
          </a:xfrm>
          <a:prstGeom prst="rect">
            <a:avLst/>
          </a:prstGeom>
        </p:spPr>
      </p:pic>
    </p:spTree>
    <p:extLst>
      <p:ext uri="{BB962C8B-B14F-4D97-AF65-F5344CB8AC3E}">
        <p14:creationId xmlns:p14="http://schemas.microsoft.com/office/powerpoint/2010/main" val="907161473"/>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0"/>
          </p:nvPr>
        </p:nvSpPr>
        <p:spPr/>
        <p:txBody>
          <a:bodyPr/>
          <a:lstStyle/>
          <a:p>
            <a:r>
              <a:rPr lang="en-GB" dirty="0" smtClean="0"/>
              <a:t>© 2015 Pearson Education, Inc.</a:t>
            </a:r>
            <a:endParaRPr lang="en-GB" dirty="0"/>
          </a:p>
        </p:txBody>
      </p:sp>
      <p:sp>
        <p:nvSpPr>
          <p:cNvPr id="16" name="Text Placeholder 15"/>
          <p:cNvSpPr>
            <a:spLocks noGrp="1"/>
          </p:cNvSpPr>
          <p:nvPr>
            <p:ph type="body" sz="quarter" idx="11"/>
          </p:nvPr>
        </p:nvSpPr>
        <p:spPr/>
        <p:txBody>
          <a:bodyPr/>
          <a:lstStyle/>
          <a:p>
            <a:r>
              <a:rPr lang="en-US" dirty="0" smtClean="0"/>
              <a:t>Rollover</a:t>
            </a:r>
            <a:endParaRPr lang="en-US" dirty="0"/>
          </a:p>
        </p:txBody>
      </p:sp>
      <p:sp>
        <p:nvSpPr>
          <p:cNvPr id="12"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73</a:t>
            </a:fld>
            <a:endParaRPr lang="en-US" dirty="0"/>
          </a:p>
        </p:txBody>
      </p:sp>
      <p:pic>
        <p:nvPicPr>
          <p:cNvPr id="19" name="Picture 18"/>
          <p:cNvPicPr>
            <a:picLocks noChangeAspect="1"/>
          </p:cNvPicPr>
          <p:nvPr/>
        </p:nvPicPr>
        <p:blipFill>
          <a:blip r:embed="rId2"/>
          <a:stretch>
            <a:fillRect/>
          </a:stretch>
        </p:blipFill>
        <p:spPr>
          <a:xfrm>
            <a:off x="5511030" y="1524000"/>
            <a:ext cx="3432847" cy="2849263"/>
          </a:xfrm>
          <a:prstGeom prst="rect">
            <a:avLst/>
          </a:prstGeom>
        </p:spPr>
      </p:pic>
      <p:sp>
        <p:nvSpPr>
          <p:cNvPr id="20" name="Rectangle 19"/>
          <p:cNvSpPr/>
          <p:nvPr/>
        </p:nvSpPr>
        <p:spPr>
          <a:xfrm>
            <a:off x="69273" y="4618182"/>
            <a:ext cx="4572000" cy="338554"/>
          </a:xfrm>
          <a:prstGeom prst="rect">
            <a:avLst/>
          </a:prstGeom>
        </p:spPr>
        <p:txBody>
          <a:bodyPr>
            <a:spAutoFit/>
          </a:bodyPr>
          <a:lstStyle/>
          <a:p>
            <a:r>
              <a:rPr lang="en-US" sz="1600" dirty="0"/>
              <a:t>https://</a:t>
            </a:r>
            <a:r>
              <a:rPr lang="en-US" sz="1600" dirty="0" err="1"/>
              <a:t>www.youtube.com</a:t>
            </a:r>
            <a:r>
              <a:rPr lang="en-US" sz="1600" dirty="0"/>
              <a:t>/</a:t>
            </a:r>
            <a:r>
              <a:rPr lang="en-US" sz="1600" dirty="0" err="1"/>
              <a:t>watch?v</a:t>
            </a:r>
            <a:r>
              <a:rPr lang="en-US" sz="1600" dirty="0"/>
              <a:t>=2IpCIYF0lVU</a:t>
            </a:r>
          </a:p>
        </p:txBody>
      </p:sp>
      <p:sp>
        <p:nvSpPr>
          <p:cNvPr id="21" name="Rectangle 20"/>
          <p:cNvSpPr/>
          <p:nvPr/>
        </p:nvSpPr>
        <p:spPr>
          <a:xfrm>
            <a:off x="53879" y="5249333"/>
            <a:ext cx="4572000" cy="307777"/>
          </a:xfrm>
          <a:prstGeom prst="rect">
            <a:avLst/>
          </a:prstGeom>
        </p:spPr>
        <p:txBody>
          <a:bodyPr>
            <a:spAutoFit/>
          </a:bodyPr>
          <a:lstStyle/>
          <a:p>
            <a:r>
              <a:rPr lang="en-US" sz="1400" dirty="0"/>
              <a:t>https://</a:t>
            </a:r>
            <a:r>
              <a:rPr lang="en-US" sz="1400" dirty="0" err="1"/>
              <a:t>www.youtube.com</a:t>
            </a:r>
            <a:r>
              <a:rPr lang="en-US" sz="1400" dirty="0"/>
              <a:t>/</a:t>
            </a:r>
            <a:r>
              <a:rPr lang="en-US" sz="1400" dirty="0" err="1"/>
              <a:t>watch?v</a:t>
            </a:r>
            <a:r>
              <a:rPr lang="en-US" sz="1400" dirty="0"/>
              <a:t>=N3_2_ghFx6w</a:t>
            </a:r>
          </a:p>
        </p:txBody>
      </p:sp>
      <p:sp>
        <p:nvSpPr>
          <p:cNvPr id="22" name="TextBox 21"/>
          <p:cNvSpPr txBox="1"/>
          <p:nvPr/>
        </p:nvSpPr>
        <p:spPr>
          <a:xfrm>
            <a:off x="1262304" y="5545528"/>
            <a:ext cx="1182986" cy="307777"/>
          </a:xfrm>
          <a:prstGeom prst="rect">
            <a:avLst/>
          </a:prstGeom>
          <a:noFill/>
        </p:spPr>
        <p:txBody>
          <a:bodyPr wrap="none" rtlCol="0">
            <a:spAutoFit/>
          </a:bodyPr>
          <a:lstStyle/>
          <a:p>
            <a:r>
              <a:rPr lang="en-US" sz="1400" dirty="0" smtClean="0"/>
              <a:t>10:57, 14:45</a:t>
            </a:r>
            <a:endParaRPr lang="en-US" sz="1400" dirty="0"/>
          </a:p>
        </p:txBody>
      </p:sp>
      <p:sp>
        <p:nvSpPr>
          <p:cNvPr id="23" name="Rectangle 22"/>
          <p:cNvSpPr/>
          <p:nvPr/>
        </p:nvSpPr>
        <p:spPr>
          <a:xfrm>
            <a:off x="4302607" y="5156970"/>
            <a:ext cx="4572000" cy="338554"/>
          </a:xfrm>
          <a:prstGeom prst="rect">
            <a:avLst/>
          </a:prstGeom>
        </p:spPr>
        <p:txBody>
          <a:bodyPr>
            <a:spAutoFit/>
          </a:bodyPr>
          <a:lstStyle/>
          <a:p>
            <a:r>
              <a:rPr lang="en-US" sz="1600" dirty="0"/>
              <a:t>https://</a:t>
            </a:r>
            <a:r>
              <a:rPr lang="en-US" sz="1600" dirty="0" err="1"/>
              <a:t>www.youtube.com</a:t>
            </a:r>
            <a:r>
              <a:rPr lang="en-US" sz="1600" dirty="0"/>
              <a:t>/</a:t>
            </a:r>
            <a:r>
              <a:rPr lang="en-US" sz="1600" dirty="0" err="1"/>
              <a:t>watch?v</a:t>
            </a:r>
            <a:r>
              <a:rPr lang="en-US" sz="1600" dirty="0"/>
              <a:t>=jv0MJmj65T8</a:t>
            </a:r>
          </a:p>
        </p:txBody>
      </p:sp>
      <p:sp>
        <p:nvSpPr>
          <p:cNvPr id="24" name="Rectangle 23"/>
          <p:cNvSpPr/>
          <p:nvPr/>
        </p:nvSpPr>
        <p:spPr>
          <a:xfrm>
            <a:off x="4379577" y="5734243"/>
            <a:ext cx="4572000" cy="307777"/>
          </a:xfrm>
          <a:prstGeom prst="rect">
            <a:avLst/>
          </a:prstGeom>
        </p:spPr>
        <p:txBody>
          <a:bodyPr>
            <a:spAutoFit/>
          </a:bodyPr>
          <a:lstStyle/>
          <a:p>
            <a:r>
              <a:rPr lang="en-US" sz="1400" dirty="0"/>
              <a:t>https://</a:t>
            </a:r>
            <a:r>
              <a:rPr lang="en-US" sz="1400" dirty="0" err="1"/>
              <a:t>www.youtube.com</a:t>
            </a:r>
            <a:r>
              <a:rPr lang="en-US" sz="1400" dirty="0"/>
              <a:t>/</a:t>
            </a:r>
            <a:r>
              <a:rPr lang="en-US" sz="1400" dirty="0" err="1"/>
              <a:t>watch?v</a:t>
            </a:r>
            <a:r>
              <a:rPr lang="en-US" sz="1400" dirty="0"/>
              <a:t>=7Anbn3OYZ0I</a:t>
            </a:r>
          </a:p>
        </p:txBody>
      </p:sp>
      <p:pic>
        <p:nvPicPr>
          <p:cNvPr id="25" name="Picture 24"/>
          <p:cNvPicPr>
            <a:picLocks noChangeAspect="1"/>
          </p:cNvPicPr>
          <p:nvPr/>
        </p:nvPicPr>
        <p:blipFill rotWithShape="1">
          <a:blip r:embed="rId3"/>
          <a:srcRect l="12373" t="15899" r="20876" b="8545"/>
          <a:stretch/>
        </p:blipFill>
        <p:spPr>
          <a:xfrm>
            <a:off x="246303" y="1508607"/>
            <a:ext cx="5036233" cy="2832484"/>
          </a:xfrm>
          <a:prstGeom prst="rect">
            <a:avLst/>
          </a:prstGeom>
        </p:spPr>
      </p:pic>
    </p:spTree>
    <p:extLst>
      <p:ext uri="{BB962C8B-B14F-4D97-AF65-F5344CB8AC3E}">
        <p14:creationId xmlns:p14="http://schemas.microsoft.com/office/powerpoint/2010/main" val="223049311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0"/>
          </p:nvPr>
        </p:nvSpPr>
        <p:spPr/>
        <p:txBody>
          <a:bodyPr/>
          <a:lstStyle/>
          <a:p>
            <a:r>
              <a:rPr lang="en-GB" dirty="0" smtClean="0"/>
              <a:t>© 2015 Pearson Education, Inc.</a:t>
            </a:r>
            <a:endParaRPr lang="en-GB" dirty="0"/>
          </a:p>
        </p:txBody>
      </p:sp>
      <p:sp>
        <p:nvSpPr>
          <p:cNvPr id="16" name="Text Placeholder 15"/>
          <p:cNvSpPr>
            <a:spLocks noGrp="1"/>
          </p:cNvSpPr>
          <p:nvPr>
            <p:ph type="body" sz="quarter" idx="11"/>
          </p:nvPr>
        </p:nvSpPr>
        <p:spPr/>
        <p:txBody>
          <a:bodyPr/>
          <a:lstStyle/>
          <a:p>
            <a:r>
              <a:rPr lang="en-US" dirty="0" smtClean="0"/>
              <a:t>Rollover</a:t>
            </a:r>
            <a:endParaRPr lang="en-US" dirty="0"/>
          </a:p>
        </p:txBody>
      </p:sp>
      <p:sp>
        <p:nvSpPr>
          <p:cNvPr id="12"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74</a:t>
            </a:fld>
            <a:endParaRPr lang="en-US" dirty="0"/>
          </a:p>
        </p:txBody>
      </p:sp>
      <p:pic>
        <p:nvPicPr>
          <p:cNvPr id="2" name="Picture 1"/>
          <p:cNvPicPr>
            <a:picLocks noChangeAspect="1"/>
          </p:cNvPicPr>
          <p:nvPr/>
        </p:nvPicPr>
        <p:blipFill rotWithShape="1">
          <a:blip r:embed="rId3"/>
          <a:srcRect l="13214" t="-393" r="15725" b="10177"/>
          <a:stretch/>
        </p:blipFill>
        <p:spPr>
          <a:xfrm>
            <a:off x="353320" y="3915624"/>
            <a:ext cx="3455168" cy="2904276"/>
          </a:xfrm>
          <a:prstGeom prst="rect">
            <a:avLst/>
          </a:prstGeom>
        </p:spPr>
      </p:pic>
      <p:pic>
        <p:nvPicPr>
          <p:cNvPr id="5" name="Picture 4"/>
          <p:cNvPicPr>
            <a:picLocks noChangeAspect="1"/>
          </p:cNvPicPr>
          <p:nvPr/>
        </p:nvPicPr>
        <p:blipFill>
          <a:blip r:embed="rId4"/>
          <a:stretch>
            <a:fillRect/>
          </a:stretch>
        </p:blipFill>
        <p:spPr>
          <a:xfrm>
            <a:off x="789534" y="1162477"/>
            <a:ext cx="2735201" cy="2586070"/>
          </a:xfrm>
          <a:prstGeom prst="rect">
            <a:avLst/>
          </a:prstGeom>
        </p:spPr>
      </p:pic>
      <p:grpSp>
        <p:nvGrpSpPr>
          <p:cNvPr id="8" name="Group 7"/>
          <p:cNvGrpSpPr/>
          <p:nvPr/>
        </p:nvGrpSpPr>
        <p:grpSpPr>
          <a:xfrm>
            <a:off x="5156573" y="1301085"/>
            <a:ext cx="2810590" cy="2606822"/>
            <a:chOff x="5156573" y="1388249"/>
            <a:chExt cx="2810590" cy="2606822"/>
          </a:xfrm>
        </p:grpSpPr>
        <p:pic>
          <p:nvPicPr>
            <p:cNvPr id="6" name="Picture 5"/>
            <p:cNvPicPr>
              <a:picLocks noChangeAspect="1"/>
            </p:cNvPicPr>
            <p:nvPr/>
          </p:nvPicPr>
          <p:blipFill>
            <a:blip r:embed="rId5"/>
            <a:stretch>
              <a:fillRect/>
            </a:stretch>
          </p:blipFill>
          <p:spPr>
            <a:xfrm>
              <a:off x="5156573" y="1388249"/>
              <a:ext cx="2810590" cy="2606822"/>
            </a:xfrm>
            <a:prstGeom prst="rect">
              <a:avLst/>
            </a:prstGeom>
          </p:spPr>
        </p:pic>
        <p:graphicFrame>
          <p:nvGraphicFramePr>
            <p:cNvPr id="18" name="Object 17"/>
            <p:cNvGraphicFramePr>
              <a:graphicFrameLocks noChangeAspect="1"/>
            </p:cNvGraphicFramePr>
            <p:nvPr>
              <p:extLst>
                <p:ext uri="{D42A27DB-BD31-4B8C-83A1-F6EECF244321}">
                  <p14:modId xmlns:p14="http://schemas.microsoft.com/office/powerpoint/2010/main" val="1509833089"/>
                </p:ext>
              </p:extLst>
            </p:nvPr>
          </p:nvGraphicFramePr>
          <p:xfrm>
            <a:off x="5743446" y="1794218"/>
            <a:ext cx="1067470" cy="704076"/>
          </p:xfrm>
          <a:graphic>
            <a:graphicData uri="http://schemas.openxmlformats.org/presentationml/2006/ole">
              <mc:AlternateContent xmlns:mc="http://schemas.openxmlformats.org/markup-compatibility/2006">
                <mc:Choice xmlns:v="urn:schemas-microsoft-com:vml" Requires="v">
                  <p:oleObj spid="_x0000_s1228820" name="Equation" r:id="rId6" imgW="1193800" imgH="787400" progId="Equation.3">
                    <p:embed/>
                  </p:oleObj>
                </mc:Choice>
                <mc:Fallback>
                  <p:oleObj name="Equation" r:id="rId6" imgW="1193800" imgH="787400" progId="Equation.3">
                    <p:embed/>
                    <p:pic>
                      <p:nvPicPr>
                        <p:cNvPr id="0" name=""/>
                        <p:cNvPicPr/>
                        <p:nvPr/>
                      </p:nvPicPr>
                      <p:blipFill>
                        <a:blip r:embed="rId7"/>
                        <a:stretch>
                          <a:fillRect/>
                        </a:stretch>
                      </p:blipFill>
                      <p:spPr>
                        <a:xfrm>
                          <a:off x="5743446" y="1794218"/>
                          <a:ext cx="1067470" cy="704076"/>
                        </a:xfrm>
                        <a:prstGeom prst="rect">
                          <a:avLst/>
                        </a:prstGeom>
                        <a:solidFill>
                          <a:schemeClr val="bg1"/>
                        </a:solidFill>
                      </p:spPr>
                    </p:pic>
                  </p:oleObj>
                </mc:Fallback>
              </mc:AlternateContent>
            </a:graphicData>
          </a:graphic>
        </p:graphicFrame>
        <p:sp>
          <p:nvSpPr>
            <p:cNvPr id="7" name="Oval 6"/>
            <p:cNvSpPr/>
            <p:nvPr/>
          </p:nvSpPr>
          <p:spPr bwMode="auto">
            <a:xfrm>
              <a:off x="6462278" y="2590039"/>
              <a:ext cx="166538" cy="166538"/>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grpSp>
      <p:pic>
        <p:nvPicPr>
          <p:cNvPr id="9" name="Picture 8"/>
          <p:cNvPicPr>
            <a:picLocks noChangeAspect="1"/>
          </p:cNvPicPr>
          <p:nvPr/>
        </p:nvPicPr>
        <p:blipFill rotWithShape="1">
          <a:blip r:embed="rId8"/>
          <a:srcRect l="38612" t="27222" r="18750" b="22592"/>
          <a:stretch/>
        </p:blipFill>
        <p:spPr>
          <a:xfrm>
            <a:off x="4889500" y="3875940"/>
            <a:ext cx="3378200" cy="2982060"/>
          </a:xfrm>
          <a:prstGeom prst="rect">
            <a:avLst/>
          </a:prstGeom>
        </p:spPr>
      </p:pic>
      <p:sp>
        <p:nvSpPr>
          <p:cNvPr id="26" name="TextBox 25"/>
          <p:cNvSpPr txBox="1"/>
          <p:nvPr/>
        </p:nvSpPr>
        <p:spPr>
          <a:xfrm>
            <a:off x="264461" y="3315237"/>
            <a:ext cx="1346943" cy="461665"/>
          </a:xfrm>
          <a:prstGeom prst="rect">
            <a:avLst/>
          </a:prstGeom>
          <a:noFill/>
        </p:spPr>
        <p:txBody>
          <a:bodyPr wrap="none" rtlCol="0">
            <a:spAutoFit/>
          </a:bodyPr>
          <a:lstStyle/>
          <a:p>
            <a:r>
              <a:rPr lang="en-US" dirty="0" smtClean="0">
                <a:latin typeface="Times New Roman"/>
                <a:cs typeface="Times New Roman"/>
              </a:rPr>
              <a:t>Left turn.</a:t>
            </a:r>
            <a:endParaRPr lang="en-US" dirty="0">
              <a:latin typeface="Times New Roman"/>
              <a:cs typeface="Times New Roman"/>
            </a:endParaRPr>
          </a:p>
        </p:txBody>
      </p:sp>
    </p:spTree>
    <p:extLst>
      <p:ext uri="{BB962C8B-B14F-4D97-AF65-F5344CB8AC3E}">
        <p14:creationId xmlns:p14="http://schemas.microsoft.com/office/powerpoint/2010/main" val="29289191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0"/>
          </p:nvPr>
        </p:nvSpPr>
        <p:spPr/>
        <p:txBody>
          <a:bodyPr/>
          <a:lstStyle/>
          <a:p>
            <a:r>
              <a:rPr lang="en-GB" dirty="0" smtClean="0"/>
              <a:t>© 2015 Pearson Education, Inc.</a:t>
            </a:r>
            <a:endParaRPr lang="en-GB" dirty="0"/>
          </a:p>
        </p:txBody>
      </p:sp>
      <p:sp>
        <p:nvSpPr>
          <p:cNvPr id="16" name="Text Placeholder 15"/>
          <p:cNvSpPr>
            <a:spLocks noGrp="1"/>
          </p:cNvSpPr>
          <p:nvPr>
            <p:ph type="body" sz="quarter" idx="11"/>
          </p:nvPr>
        </p:nvSpPr>
        <p:spPr/>
        <p:txBody>
          <a:bodyPr/>
          <a:lstStyle/>
          <a:p>
            <a:r>
              <a:rPr lang="en-US" dirty="0" smtClean="0"/>
              <a:t>Rollover</a:t>
            </a:r>
            <a:endParaRPr lang="en-US" dirty="0"/>
          </a:p>
        </p:txBody>
      </p:sp>
      <p:sp>
        <p:nvSpPr>
          <p:cNvPr id="12"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75</a:t>
            </a:fld>
            <a:endParaRPr lang="en-US" dirty="0"/>
          </a:p>
        </p:txBody>
      </p:sp>
      <p:pic>
        <p:nvPicPr>
          <p:cNvPr id="18" name="Picture 17" descr="Screen Shot 2015-11-17 at 3.52.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5068"/>
            <a:ext cx="9144000" cy="5792932"/>
          </a:xfrm>
          <a:prstGeom prst="rect">
            <a:avLst/>
          </a:prstGeom>
        </p:spPr>
      </p:pic>
      <p:sp>
        <p:nvSpPr>
          <p:cNvPr id="6" name="TextBox 5"/>
          <p:cNvSpPr txBox="1"/>
          <p:nvPr/>
        </p:nvSpPr>
        <p:spPr>
          <a:xfrm>
            <a:off x="2418561" y="3302783"/>
            <a:ext cx="1518414" cy="461665"/>
          </a:xfrm>
          <a:prstGeom prst="rect">
            <a:avLst/>
          </a:prstGeom>
          <a:noFill/>
        </p:spPr>
        <p:txBody>
          <a:bodyPr wrap="none" rtlCol="0">
            <a:spAutoFit/>
          </a:bodyPr>
          <a:lstStyle/>
          <a:p>
            <a:r>
              <a:rPr lang="en-US" dirty="0" smtClean="0">
                <a:latin typeface="Times New Roman"/>
                <a:cs typeface="Times New Roman"/>
              </a:rPr>
              <a:t>Right turn.</a:t>
            </a:r>
            <a:endParaRPr lang="en-US" dirty="0">
              <a:latin typeface="Times New Roman"/>
              <a:cs typeface="Times New Roman"/>
            </a:endParaRPr>
          </a:p>
        </p:txBody>
      </p:sp>
    </p:spTree>
    <p:extLst>
      <p:ext uri="{BB962C8B-B14F-4D97-AF65-F5344CB8AC3E}">
        <p14:creationId xmlns:p14="http://schemas.microsoft.com/office/powerpoint/2010/main" val="18940311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Screen Shot 2015-11-17 at 3.43.44 PM.png"/>
          <p:cNvPicPr>
            <a:picLocks noChangeAspect="1"/>
          </p:cNvPicPr>
          <p:nvPr/>
        </p:nvPicPr>
        <p:blipFill rotWithShape="1">
          <a:blip r:embed="rId4">
            <a:extLst>
              <a:ext uri="{28A0092B-C50C-407E-A947-70E740481C1C}">
                <a14:useLocalDpi xmlns:a14="http://schemas.microsoft.com/office/drawing/2010/main" val="0"/>
              </a:ext>
            </a:extLst>
          </a:blip>
          <a:srcRect l="34764" t="41832" r="42328" b="28064"/>
          <a:stretch/>
        </p:blipFill>
        <p:spPr>
          <a:xfrm rot="19752984">
            <a:off x="32713" y="1630718"/>
            <a:ext cx="1745370" cy="1413967"/>
          </a:xfrm>
          <a:prstGeom prst="rect">
            <a:avLst/>
          </a:prstGeom>
        </p:spPr>
      </p:pic>
      <p:sp>
        <p:nvSpPr>
          <p:cNvPr id="17" name="Footer Placeholder 16"/>
          <p:cNvSpPr>
            <a:spLocks noGrp="1"/>
          </p:cNvSpPr>
          <p:nvPr>
            <p:ph type="ftr" sz="quarter" idx="10"/>
          </p:nvPr>
        </p:nvSpPr>
        <p:spPr/>
        <p:txBody>
          <a:bodyPr/>
          <a:lstStyle/>
          <a:p>
            <a:r>
              <a:rPr lang="en-GB" dirty="0" smtClean="0"/>
              <a:t>© 2015 Pearson Education, Inc.</a:t>
            </a:r>
            <a:endParaRPr lang="en-GB" dirty="0"/>
          </a:p>
        </p:txBody>
      </p:sp>
      <p:sp>
        <p:nvSpPr>
          <p:cNvPr id="16" name="Text Placeholder 15"/>
          <p:cNvSpPr>
            <a:spLocks noGrp="1"/>
          </p:cNvSpPr>
          <p:nvPr>
            <p:ph type="body" sz="quarter" idx="11"/>
          </p:nvPr>
        </p:nvSpPr>
        <p:spPr/>
        <p:txBody>
          <a:bodyPr/>
          <a:lstStyle/>
          <a:p>
            <a:r>
              <a:rPr lang="en-US" dirty="0" smtClean="0"/>
              <a:t>Rollover</a:t>
            </a:r>
            <a:endParaRPr lang="en-US" dirty="0"/>
          </a:p>
        </p:txBody>
      </p:sp>
      <p:sp>
        <p:nvSpPr>
          <p:cNvPr id="12"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76</a:t>
            </a:fld>
            <a:endParaRPr lang="en-US" dirty="0"/>
          </a:p>
        </p:txBody>
      </p:sp>
      <p:pic>
        <p:nvPicPr>
          <p:cNvPr id="8" name="Picture 7" descr="Screen Shot 2015-11-17 at 3.46.3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2548" y="-256599"/>
            <a:ext cx="2925426" cy="1423985"/>
          </a:xfrm>
          <a:prstGeom prst="rect">
            <a:avLst/>
          </a:prstGeom>
        </p:spPr>
      </p:pic>
      <p:pic>
        <p:nvPicPr>
          <p:cNvPr id="9" name="Picture 8" descr="Screen Shot 2015-11-17 at 3.43.44 PM.png"/>
          <p:cNvPicPr>
            <a:picLocks noChangeAspect="1"/>
          </p:cNvPicPr>
          <p:nvPr/>
        </p:nvPicPr>
        <p:blipFill rotWithShape="1">
          <a:blip r:embed="rId4">
            <a:extLst>
              <a:ext uri="{28A0092B-C50C-407E-A947-70E740481C1C}">
                <a14:useLocalDpi xmlns:a14="http://schemas.microsoft.com/office/drawing/2010/main" val="0"/>
              </a:ext>
            </a:extLst>
          </a:blip>
          <a:srcRect l="62855" t="41832" r="7744" b="24032"/>
          <a:stretch/>
        </p:blipFill>
        <p:spPr>
          <a:xfrm>
            <a:off x="2476500" y="1563661"/>
            <a:ext cx="2240077" cy="1603364"/>
          </a:xfrm>
          <a:prstGeom prst="rect">
            <a:avLst/>
          </a:prstGeom>
        </p:spPr>
      </p:pic>
      <p:graphicFrame>
        <p:nvGraphicFramePr>
          <p:cNvPr id="10" name="Object 9"/>
          <p:cNvGraphicFramePr>
            <a:graphicFrameLocks noChangeAspect="1"/>
          </p:cNvGraphicFramePr>
          <p:nvPr>
            <p:extLst>
              <p:ext uri="{D42A27DB-BD31-4B8C-83A1-F6EECF244321}">
                <p14:modId xmlns:p14="http://schemas.microsoft.com/office/powerpoint/2010/main" val="2346542237"/>
              </p:ext>
            </p:extLst>
          </p:nvPr>
        </p:nvGraphicFramePr>
        <p:xfrm>
          <a:off x="4867275" y="1381125"/>
          <a:ext cx="3787775" cy="527050"/>
        </p:xfrm>
        <a:graphic>
          <a:graphicData uri="http://schemas.openxmlformats.org/presentationml/2006/ole">
            <mc:AlternateContent xmlns:mc="http://schemas.openxmlformats.org/markup-compatibility/2006">
              <mc:Choice xmlns:v="urn:schemas-microsoft-com:vml" Requires="v">
                <p:oleObj spid="_x0000_s1230080" name="Equation" r:id="rId6" imgW="4114800" imgH="571500" progId="Equation.3">
                  <p:embed/>
                </p:oleObj>
              </mc:Choice>
              <mc:Fallback>
                <p:oleObj name="Equation" r:id="rId6" imgW="4114800" imgH="571500" progId="Equation.3">
                  <p:embed/>
                  <p:pic>
                    <p:nvPicPr>
                      <p:cNvPr id="0" name=""/>
                      <p:cNvPicPr/>
                      <p:nvPr/>
                    </p:nvPicPr>
                    <p:blipFill>
                      <a:blip r:embed="rId7"/>
                      <a:stretch>
                        <a:fillRect/>
                      </a:stretch>
                    </p:blipFill>
                    <p:spPr>
                      <a:xfrm>
                        <a:off x="4867275" y="1381125"/>
                        <a:ext cx="3787775" cy="527050"/>
                      </a:xfrm>
                      <a:prstGeom prst="rect">
                        <a:avLst/>
                      </a:prstGeom>
                    </p:spPr>
                  </p:pic>
                </p:oleObj>
              </mc:Fallback>
            </mc:AlternateContent>
          </a:graphicData>
        </a:graphic>
      </p:graphicFrame>
      <p:grpSp>
        <p:nvGrpSpPr>
          <p:cNvPr id="4" name="Group 3"/>
          <p:cNvGrpSpPr/>
          <p:nvPr/>
        </p:nvGrpSpPr>
        <p:grpSpPr>
          <a:xfrm>
            <a:off x="3355393" y="2393780"/>
            <a:ext cx="1207169" cy="875559"/>
            <a:chOff x="3330491" y="2356423"/>
            <a:chExt cx="1207169" cy="875559"/>
          </a:xfrm>
        </p:grpSpPr>
        <p:sp>
          <p:nvSpPr>
            <p:cNvPr id="18" name="TextBox 17"/>
            <p:cNvSpPr txBox="1"/>
            <p:nvPr/>
          </p:nvSpPr>
          <p:spPr>
            <a:xfrm>
              <a:off x="4199106" y="2356423"/>
              <a:ext cx="338554" cy="461665"/>
            </a:xfrm>
            <a:prstGeom prst="rect">
              <a:avLst/>
            </a:prstGeom>
            <a:solidFill>
              <a:schemeClr val="bg1"/>
            </a:solidFill>
          </p:spPr>
          <p:txBody>
            <a:bodyPr wrap="none" rtlCol="0">
              <a:spAutoFit/>
            </a:bodyPr>
            <a:lstStyle/>
            <a:p>
              <a:r>
                <a:rPr lang="en-US" dirty="0" smtClean="0">
                  <a:latin typeface="Times New Roman"/>
                  <a:cs typeface="Times New Roman"/>
                </a:rPr>
                <a:t>h</a:t>
              </a:r>
              <a:endParaRPr lang="en-US" dirty="0">
                <a:latin typeface="Times New Roman"/>
                <a:cs typeface="Times New Roman"/>
              </a:endParaRPr>
            </a:p>
          </p:txBody>
        </p:sp>
        <p:sp>
          <p:nvSpPr>
            <p:cNvPr id="19" name="TextBox 18"/>
            <p:cNvSpPr txBox="1"/>
            <p:nvPr/>
          </p:nvSpPr>
          <p:spPr>
            <a:xfrm>
              <a:off x="3330491" y="2770317"/>
              <a:ext cx="541897" cy="461665"/>
            </a:xfrm>
            <a:prstGeom prst="rect">
              <a:avLst/>
            </a:prstGeom>
            <a:solidFill>
              <a:schemeClr val="bg1"/>
            </a:solidFill>
          </p:spPr>
          <p:txBody>
            <a:bodyPr wrap="square" rtlCol="0">
              <a:spAutoFit/>
            </a:bodyPr>
            <a:lstStyle/>
            <a:p>
              <a:pPr algn="ctr"/>
              <a:r>
                <a:rPr lang="en-US" dirty="0" smtClean="0">
                  <a:latin typeface="Times New Roman"/>
                  <a:cs typeface="Times New Roman"/>
                </a:rPr>
                <a:t>d</a:t>
              </a:r>
              <a:endParaRPr lang="en-US" dirty="0">
                <a:latin typeface="Times New Roman"/>
                <a:cs typeface="Times New Roman"/>
              </a:endParaRPr>
            </a:p>
          </p:txBody>
        </p:sp>
      </p:grpSp>
      <p:sp>
        <p:nvSpPr>
          <p:cNvPr id="14" name="TextBox 13"/>
          <p:cNvSpPr txBox="1"/>
          <p:nvPr/>
        </p:nvSpPr>
        <p:spPr>
          <a:xfrm>
            <a:off x="189753" y="3228071"/>
            <a:ext cx="8247871" cy="461665"/>
          </a:xfrm>
          <a:prstGeom prst="rect">
            <a:avLst/>
          </a:prstGeom>
          <a:noFill/>
        </p:spPr>
        <p:txBody>
          <a:bodyPr wrap="none" rtlCol="0">
            <a:spAutoFit/>
          </a:bodyPr>
          <a:lstStyle/>
          <a:p>
            <a:r>
              <a:rPr lang="en-US" dirty="0">
                <a:latin typeface="Times New Roman"/>
                <a:cs typeface="Times New Roman"/>
              </a:rPr>
              <a:t>C</a:t>
            </a:r>
            <a:r>
              <a:rPr lang="en-US" dirty="0" smtClean="0">
                <a:latin typeface="Times New Roman"/>
                <a:cs typeface="Times New Roman"/>
              </a:rPr>
              <a:t>alculate torque about CM when inner wheel just lifts off ground.</a:t>
            </a:r>
            <a:endParaRPr lang="en-US" dirty="0">
              <a:latin typeface="Times New Roman"/>
              <a:cs typeface="Times New Roman"/>
            </a:endParaRPr>
          </a:p>
        </p:txBody>
      </p:sp>
      <p:grpSp>
        <p:nvGrpSpPr>
          <p:cNvPr id="5" name="Group 4"/>
          <p:cNvGrpSpPr/>
          <p:nvPr/>
        </p:nvGrpSpPr>
        <p:grpSpPr>
          <a:xfrm>
            <a:off x="5236163" y="2145436"/>
            <a:ext cx="3188339" cy="704850"/>
            <a:chOff x="5298420" y="4859997"/>
            <a:chExt cx="3188339" cy="704850"/>
          </a:xfrm>
        </p:grpSpPr>
        <p:graphicFrame>
          <p:nvGraphicFramePr>
            <p:cNvPr id="21" name="Object 20"/>
            <p:cNvGraphicFramePr>
              <a:graphicFrameLocks noChangeAspect="1"/>
            </p:cNvGraphicFramePr>
            <p:nvPr>
              <p:extLst>
                <p:ext uri="{D42A27DB-BD31-4B8C-83A1-F6EECF244321}">
                  <p14:modId xmlns:p14="http://schemas.microsoft.com/office/powerpoint/2010/main" val="3522176666"/>
                </p:ext>
              </p:extLst>
            </p:nvPr>
          </p:nvGraphicFramePr>
          <p:xfrm>
            <a:off x="5298420" y="5005176"/>
            <a:ext cx="1111250" cy="457200"/>
          </p:xfrm>
          <a:graphic>
            <a:graphicData uri="http://schemas.openxmlformats.org/presentationml/2006/ole">
              <mc:AlternateContent xmlns:mc="http://schemas.openxmlformats.org/markup-compatibility/2006">
                <mc:Choice xmlns:v="urn:schemas-microsoft-com:vml" Requires="v">
                  <p:oleObj spid="_x0000_s1230081" name="Equation" r:id="rId8" imgW="1206500" imgH="495300" progId="Equation.3">
                    <p:embed/>
                  </p:oleObj>
                </mc:Choice>
                <mc:Fallback>
                  <p:oleObj name="Equation" r:id="rId8" imgW="1206500" imgH="495300" progId="Equation.3">
                    <p:embed/>
                    <p:pic>
                      <p:nvPicPr>
                        <p:cNvPr id="0" name=""/>
                        <p:cNvPicPr/>
                        <p:nvPr/>
                      </p:nvPicPr>
                      <p:blipFill>
                        <a:blip r:embed="rId9"/>
                        <a:stretch>
                          <a:fillRect/>
                        </a:stretch>
                      </p:blipFill>
                      <p:spPr>
                        <a:xfrm>
                          <a:off x="5298420" y="5005176"/>
                          <a:ext cx="1111250" cy="457200"/>
                        </a:xfrm>
                        <a:prstGeom prst="rect">
                          <a:avLst/>
                        </a:prstGeom>
                      </p:spPr>
                    </p:pic>
                  </p:oleObj>
                </mc:Fallback>
              </mc:AlternateContent>
            </a:graphicData>
          </a:graphic>
        </p:graphicFrame>
        <p:sp>
          <p:nvSpPr>
            <p:cNvPr id="22" name="TextBox 21"/>
            <p:cNvSpPr txBox="1"/>
            <p:nvPr/>
          </p:nvSpPr>
          <p:spPr>
            <a:xfrm>
              <a:off x="6599242" y="4968393"/>
              <a:ext cx="633507" cy="461665"/>
            </a:xfrm>
            <a:prstGeom prst="rect">
              <a:avLst/>
            </a:prstGeom>
            <a:noFill/>
          </p:spPr>
          <p:txBody>
            <a:bodyPr wrap="none" rtlCol="0">
              <a:spAutoFit/>
            </a:bodyPr>
            <a:lstStyle/>
            <a:p>
              <a:r>
                <a:rPr lang="en-US" dirty="0" smtClean="0">
                  <a:latin typeface="Times New Roman"/>
                  <a:cs typeface="Times New Roman"/>
                </a:rPr>
                <a:t>and</a:t>
              </a:r>
              <a:endParaRPr lang="en-US" dirty="0">
                <a:latin typeface="Times New Roman"/>
                <a:cs typeface="Times New Roman"/>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2624436030"/>
                </p:ext>
              </p:extLst>
            </p:nvPr>
          </p:nvGraphicFramePr>
          <p:xfrm>
            <a:off x="7362809" y="4859997"/>
            <a:ext cx="1123950" cy="704850"/>
          </p:xfrm>
          <a:graphic>
            <a:graphicData uri="http://schemas.openxmlformats.org/presentationml/2006/ole">
              <mc:AlternateContent xmlns:mc="http://schemas.openxmlformats.org/markup-compatibility/2006">
                <mc:Choice xmlns:v="urn:schemas-microsoft-com:vml" Requires="v">
                  <p:oleObj spid="_x0000_s1230082" name="Equation" r:id="rId10" imgW="1257300" imgH="787400" progId="Equation.3">
                    <p:embed/>
                  </p:oleObj>
                </mc:Choice>
                <mc:Fallback>
                  <p:oleObj name="Equation" r:id="rId10" imgW="1257300" imgH="787400" progId="Equation.3">
                    <p:embed/>
                    <p:pic>
                      <p:nvPicPr>
                        <p:cNvPr id="0" name=""/>
                        <p:cNvPicPr/>
                        <p:nvPr/>
                      </p:nvPicPr>
                      <p:blipFill>
                        <a:blip r:embed="rId11"/>
                        <a:stretch>
                          <a:fillRect/>
                        </a:stretch>
                      </p:blipFill>
                      <p:spPr>
                        <a:xfrm>
                          <a:off x="7362809" y="4859997"/>
                          <a:ext cx="1123950" cy="704850"/>
                        </a:xfrm>
                        <a:prstGeom prst="rect">
                          <a:avLst/>
                        </a:prstGeom>
                        <a:solidFill>
                          <a:schemeClr val="bg1"/>
                        </a:solidFill>
                      </p:spPr>
                    </p:pic>
                  </p:oleObj>
                </mc:Fallback>
              </mc:AlternateContent>
            </a:graphicData>
          </a:graphic>
        </p:graphicFrame>
      </p:grpSp>
      <p:graphicFrame>
        <p:nvGraphicFramePr>
          <p:cNvPr id="24" name="Object 23"/>
          <p:cNvGraphicFramePr>
            <a:graphicFrameLocks noChangeAspect="1"/>
          </p:cNvGraphicFramePr>
          <p:nvPr>
            <p:extLst>
              <p:ext uri="{D42A27DB-BD31-4B8C-83A1-F6EECF244321}">
                <p14:modId xmlns:p14="http://schemas.microsoft.com/office/powerpoint/2010/main" val="2628115978"/>
              </p:ext>
            </p:extLst>
          </p:nvPr>
        </p:nvGraphicFramePr>
        <p:xfrm>
          <a:off x="540367" y="4188977"/>
          <a:ext cx="1328738" cy="681038"/>
        </p:xfrm>
        <a:graphic>
          <a:graphicData uri="http://schemas.openxmlformats.org/presentationml/2006/ole">
            <mc:AlternateContent xmlns:mc="http://schemas.openxmlformats.org/markup-compatibility/2006">
              <mc:Choice xmlns:v="urn:schemas-microsoft-com:vml" Requires="v">
                <p:oleObj spid="_x0000_s1230083" name="Equation" r:id="rId12" imgW="1485900" imgH="762000" progId="Equation.3">
                  <p:embed/>
                </p:oleObj>
              </mc:Choice>
              <mc:Fallback>
                <p:oleObj name="Equation" r:id="rId12" imgW="1485900" imgH="762000" progId="Equation.3">
                  <p:embed/>
                  <p:pic>
                    <p:nvPicPr>
                      <p:cNvPr id="0" name=""/>
                      <p:cNvPicPr/>
                      <p:nvPr/>
                    </p:nvPicPr>
                    <p:blipFill>
                      <a:blip r:embed="rId13"/>
                      <a:stretch>
                        <a:fillRect/>
                      </a:stretch>
                    </p:blipFill>
                    <p:spPr>
                      <a:xfrm>
                        <a:off x="540367" y="4188977"/>
                        <a:ext cx="1328738" cy="681038"/>
                      </a:xfrm>
                      <a:prstGeom prst="rect">
                        <a:avLst/>
                      </a:prstGeom>
                      <a:solidFill>
                        <a:schemeClr val="bg1"/>
                      </a:solidFill>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1029732486"/>
              </p:ext>
            </p:extLst>
          </p:nvPr>
        </p:nvGraphicFramePr>
        <p:xfrm>
          <a:off x="2461164" y="4216535"/>
          <a:ext cx="1079500" cy="679450"/>
        </p:xfrm>
        <a:graphic>
          <a:graphicData uri="http://schemas.openxmlformats.org/presentationml/2006/ole">
            <mc:AlternateContent xmlns:mc="http://schemas.openxmlformats.org/markup-compatibility/2006">
              <mc:Choice xmlns:v="urn:schemas-microsoft-com:vml" Requires="v">
                <p:oleObj spid="_x0000_s1230084" name="Equation" r:id="rId14" imgW="1206500" imgH="762000" progId="Equation.3">
                  <p:embed/>
                </p:oleObj>
              </mc:Choice>
              <mc:Fallback>
                <p:oleObj name="Equation" r:id="rId14" imgW="1206500" imgH="762000" progId="Equation.3">
                  <p:embed/>
                  <p:pic>
                    <p:nvPicPr>
                      <p:cNvPr id="0" name=""/>
                      <p:cNvPicPr/>
                      <p:nvPr/>
                    </p:nvPicPr>
                    <p:blipFill>
                      <a:blip r:embed="rId15"/>
                      <a:stretch>
                        <a:fillRect/>
                      </a:stretch>
                    </p:blipFill>
                    <p:spPr>
                      <a:xfrm>
                        <a:off x="2461164" y="4216535"/>
                        <a:ext cx="1079500" cy="679450"/>
                      </a:xfrm>
                      <a:prstGeom prst="rect">
                        <a:avLst/>
                      </a:prstGeom>
                      <a:solidFill>
                        <a:schemeClr val="bg1"/>
                      </a:solidFill>
                    </p:spPr>
                  </p:pic>
                </p:oleObj>
              </mc:Fallback>
            </mc:AlternateContent>
          </a:graphicData>
        </a:graphic>
      </p:graphicFrame>
      <p:cxnSp>
        <p:nvCxnSpPr>
          <p:cNvPr id="7" name="Straight Arrow Connector 6"/>
          <p:cNvCxnSpPr/>
          <p:nvPr/>
        </p:nvCxnSpPr>
        <p:spPr bwMode="auto">
          <a:xfrm flipH="1" flipV="1">
            <a:off x="4084061" y="2789273"/>
            <a:ext cx="983661" cy="510536"/>
          </a:xfrm>
          <a:prstGeom prst="straightConnector1">
            <a:avLst/>
          </a:prstGeom>
          <a:solidFill>
            <a:schemeClr val="accent1"/>
          </a:solidFill>
          <a:ln w="28575" cap="flat" cmpd="sng" algn="ctr">
            <a:solidFill>
              <a:srgbClr val="FF0000"/>
            </a:solidFill>
            <a:prstDash val="solid"/>
            <a:round/>
            <a:headEnd type="none" w="med" len="med"/>
            <a:tailEnd type="stealth"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7" name="TextBox 26"/>
          <p:cNvSpPr txBox="1"/>
          <p:nvPr/>
        </p:nvSpPr>
        <p:spPr>
          <a:xfrm>
            <a:off x="2032567" y="1148568"/>
            <a:ext cx="1518414" cy="461665"/>
          </a:xfrm>
          <a:prstGeom prst="rect">
            <a:avLst/>
          </a:prstGeom>
          <a:noFill/>
        </p:spPr>
        <p:txBody>
          <a:bodyPr wrap="none" rtlCol="0">
            <a:spAutoFit/>
          </a:bodyPr>
          <a:lstStyle/>
          <a:p>
            <a:r>
              <a:rPr lang="en-US" dirty="0" smtClean="0">
                <a:latin typeface="Times New Roman"/>
                <a:cs typeface="Times New Roman"/>
              </a:rPr>
              <a:t>Right turn.</a:t>
            </a:r>
            <a:endParaRPr lang="en-US" dirty="0">
              <a:latin typeface="Times New Roman"/>
              <a:cs typeface="Times New Roman"/>
            </a:endParaRPr>
          </a:p>
        </p:txBody>
      </p:sp>
      <p:pic>
        <p:nvPicPr>
          <p:cNvPr id="29" name="Picture 28" descr="Screen Shot 2015-11-17 at 3.43.44 PM.png"/>
          <p:cNvPicPr>
            <a:picLocks noChangeAspect="1"/>
          </p:cNvPicPr>
          <p:nvPr/>
        </p:nvPicPr>
        <p:blipFill rotWithShape="1">
          <a:blip r:embed="rId4">
            <a:extLst>
              <a:ext uri="{28A0092B-C50C-407E-A947-70E740481C1C}">
                <a14:useLocalDpi xmlns:a14="http://schemas.microsoft.com/office/drawing/2010/main" val="0"/>
              </a:ext>
            </a:extLst>
          </a:blip>
          <a:srcRect l="34764" t="41832" r="42603" b="28064"/>
          <a:stretch/>
        </p:blipFill>
        <p:spPr>
          <a:xfrm>
            <a:off x="320333" y="1746112"/>
            <a:ext cx="1724367" cy="1413967"/>
          </a:xfrm>
          <a:prstGeom prst="rect">
            <a:avLst/>
          </a:prstGeom>
        </p:spPr>
      </p:pic>
      <p:sp>
        <p:nvSpPr>
          <p:cNvPr id="32" name="Curved Left Arrow 31"/>
          <p:cNvSpPr/>
          <p:nvPr/>
        </p:nvSpPr>
        <p:spPr bwMode="auto">
          <a:xfrm rot="11112949">
            <a:off x="810604" y="981323"/>
            <a:ext cx="1208889" cy="818805"/>
          </a:xfrm>
          <a:prstGeom prst="curved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cxnSp>
        <p:nvCxnSpPr>
          <p:cNvPr id="34" name="Straight Arrow Connector 33"/>
          <p:cNvCxnSpPr/>
          <p:nvPr/>
        </p:nvCxnSpPr>
        <p:spPr bwMode="auto">
          <a:xfrm>
            <a:off x="3136900" y="2921000"/>
            <a:ext cx="948853" cy="7077"/>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8" name="Straight Arrow Connector 37"/>
          <p:cNvCxnSpPr/>
          <p:nvPr/>
        </p:nvCxnSpPr>
        <p:spPr bwMode="auto">
          <a:xfrm flipH="1" flipV="1">
            <a:off x="4606686" y="2311819"/>
            <a:ext cx="6810" cy="589021"/>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2" name="TextBox 41"/>
          <p:cNvSpPr txBox="1"/>
          <p:nvPr/>
        </p:nvSpPr>
        <p:spPr>
          <a:xfrm>
            <a:off x="3796553" y="4351427"/>
            <a:ext cx="3458248" cy="461665"/>
          </a:xfrm>
          <a:prstGeom prst="rect">
            <a:avLst/>
          </a:prstGeom>
          <a:noFill/>
        </p:spPr>
        <p:txBody>
          <a:bodyPr wrap="none" rtlCol="0">
            <a:spAutoFit/>
          </a:bodyPr>
          <a:lstStyle/>
          <a:p>
            <a:r>
              <a:rPr lang="en-US" dirty="0" smtClean="0">
                <a:latin typeface="Times New Roman"/>
                <a:cs typeface="Times New Roman"/>
              </a:rPr>
              <a:t>Rollover for higher speeds</a:t>
            </a:r>
            <a:endParaRPr lang="en-US" dirty="0">
              <a:latin typeface="Times New Roman"/>
              <a:cs typeface="Times New Roman"/>
            </a:endParaRPr>
          </a:p>
        </p:txBody>
      </p:sp>
      <p:sp>
        <p:nvSpPr>
          <p:cNvPr id="43" name="TextBox 42"/>
          <p:cNvSpPr txBox="1"/>
          <p:nvPr/>
        </p:nvSpPr>
        <p:spPr>
          <a:xfrm>
            <a:off x="392953" y="5088027"/>
            <a:ext cx="885729" cy="461665"/>
          </a:xfrm>
          <a:prstGeom prst="rect">
            <a:avLst/>
          </a:prstGeom>
          <a:noFill/>
        </p:spPr>
        <p:txBody>
          <a:bodyPr wrap="none" rtlCol="0">
            <a:spAutoFit/>
          </a:bodyPr>
          <a:lstStyle/>
          <a:p>
            <a:r>
              <a:rPr lang="en-US" dirty="0" smtClean="0">
                <a:latin typeface="Times New Roman"/>
                <a:cs typeface="Times New Roman"/>
              </a:rPr>
              <a:t>Skid?</a:t>
            </a:r>
            <a:endParaRPr lang="en-US" dirty="0">
              <a:latin typeface="Times New Roman"/>
              <a:cs typeface="Times New Roman"/>
            </a:endParaRPr>
          </a:p>
        </p:txBody>
      </p:sp>
      <p:graphicFrame>
        <p:nvGraphicFramePr>
          <p:cNvPr id="44" name="Object 43"/>
          <p:cNvGraphicFramePr>
            <a:graphicFrameLocks noChangeAspect="1"/>
          </p:cNvGraphicFramePr>
          <p:nvPr>
            <p:extLst>
              <p:ext uri="{D42A27DB-BD31-4B8C-83A1-F6EECF244321}">
                <p14:modId xmlns:p14="http://schemas.microsoft.com/office/powerpoint/2010/main" val="3943886876"/>
              </p:ext>
            </p:extLst>
          </p:nvPr>
        </p:nvGraphicFramePr>
        <p:xfrm>
          <a:off x="1809750" y="5149256"/>
          <a:ext cx="1033463" cy="420688"/>
        </p:xfrm>
        <a:graphic>
          <a:graphicData uri="http://schemas.openxmlformats.org/presentationml/2006/ole">
            <mc:AlternateContent xmlns:mc="http://schemas.openxmlformats.org/markup-compatibility/2006">
              <mc:Choice xmlns:v="urn:schemas-microsoft-com:vml" Requires="v">
                <p:oleObj spid="_x0000_s1230085" name="Equation" r:id="rId16" imgW="1155700" imgH="469900" progId="Equation.3">
                  <p:embed/>
                </p:oleObj>
              </mc:Choice>
              <mc:Fallback>
                <p:oleObj name="Equation" r:id="rId16" imgW="1155700" imgH="469900" progId="Equation.3">
                  <p:embed/>
                  <p:pic>
                    <p:nvPicPr>
                      <p:cNvPr id="0" name=""/>
                      <p:cNvPicPr/>
                      <p:nvPr/>
                    </p:nvPicPr>
                    <p:blipFill>
                      <a:blip r:embed="rId17"/>
                      <a:stretch>
                        <a:fillRect/>
                      </a:stretch>
                    </p:blipFill>
                    <p:spPr>
                      <a:xfrm>
                        <a:off x="1809750" y="5149256"/>
                        <a:ext cx="1033463" cy="420688"/>
                      </a:xfrm>
                      <a:prstGeom prst="rect">
                        <a:avLst/>
                      </a:prstGeom>
                      <a:solidFill>
                        <a:schemeClr val="bg1"/>
                      </a:solidFill>
                    </p:spPr>
                  </p:pic>
                </p:oleObj>
              </mc:Fallback>
            </mc:AlternateContent>
          </a:graphicData>
        </a:graphic>
      </p:graphicFrame>
      <p:graphicFrame>
        <p:nvGraphicFramePr>
          <p:cNvPr id="45" name="Object 44"/>
          <p:cNvGraphicFramePr>
            <a:graphicFrameLocks noChangeAspect="1"/>
          </p:cNvGraphicFramePr>
          <p:nvPr>
            <p:extLst>
              <p:ext uri="{D42A27DB-BD31-4B8C-83A1-F6EECF244321}">
                <p14:modId xmlns:p14="http://schemas.microsoft.com/office/powerpoint/2010/main" val="3849284913"/>
              </p:ext>
            </p:extLst>
          </p:nvPr>
        </p:nvGraphicFramePr>
        <p:xfrm>
          <a:off x="3294063" y="5033369"/>
          <a:ext cx="1339850" cy="703262"/>
        </p:xfrm>
        <a:graphic>
          <a:graphicData uri="http://schemas.openxmlformats.org/presentationml/2006/ole">
            <mc:AlternateContent xmlns:mc="http://schemas.openxmlformats.org/markup-compatibility/2006">
              <mc:Choice xmlns:v="urn:schemas-microsoft-com:vml" Requires="v">
                <p:oleObj spid="_x0000_s1230086" name="Equation" r:id="rId18" imgW="1498600" imgH="787400" progId="Equation.3">
                  <p:embed/>
                </p:oleObj>
              </mc:Choice>
              <mc:Fallback>
                <p:oleObj name="Equation" r:id="rId18" imgW="1498600" imgH="787400" progId="Equation.3">
                  <p:embed/>
                  <p:pic>
                    <p:nvPicPr>
                      <p:cNvPr id="0" name=""/>
                      <p:cNvPicPr/>
                      <p:nvPr/>
                    </p:nvPicPr>
                    <p:blipFill>
                      <a:blip r:embed="rId19"/>
                      <a:stretch>
                        <a:fillRect/>
                      </a:stretch>
                    </p:blipFill>
                    <p:spPr>
                      <a:xfrm>
                        <a:off x="3294063" y="5033369"/>
                        <a:ext cx="1339850" cy="703262"/>
                      </a:xfrm>
                      <a:prstGeom prst="rect">
                        <a:avLst/>
                      </a:prstGeom>
                      <a:solidFill>
                        <a:schemeClr val="bg1"/>
                      </a:solidFill>
                    </p:spPr>
                  </p:pic>
                </p:oleObj>
              </mc:Fallback>
            </mc:AlternateContent>
          </a:graphicData>
        </a:graphic>
      </p:graphicFrame>
      <p:graphicFrame>
        <p:nvGraphicFramePr>
          <p:cNvPr id="46" name="Object 45"/>
          <p:cNvGraphicFramePr>
            <a:graphicFrameLocks noChangeAspect="1"/>
          </p:cNvGraphicFramePr>
          <p:nvPr>
            <p:extLst>
              <p:ext uri="{D42A27DB-BD31-4B8C-83A1-F6EECF244321}">
                <p14:modId xmlns:p14="http://schemas.microsoft.com/office/powerpoint/2010/main" val="3850037558"/>
              </p:ext>
            </p:extLst>
          </p:nvPr>
        </p:nvGraphicFramePr>
        <p:xfrm>
          <a:off x="4921250" y="5230219"/>
          <a:ext cx="1055688" cy="385762"/>
        </p:xfrm>
        <a:graphic>
          <a:graphicData uri="http://schemas.openxmlformats.org/presentationml/2006/ole">
            <mc:AlternateContent xmlns:mc="http://schemas.openxmlformats.org/markup-compatibility/2006">
              <mc:Choice xmlns:v="urn:schemas-microsoft-com:vml" Requires="v">
                <p:oleObj spid="_x0000_s1230087" name="Equation" r:id="rId20" imgW="1181100" imgH="431800" progId="Equation.3">
                  <p:embed/>
                </p:oleObj>
              </mc:Choice>
              <mc:Fallback>
                <p:oleObj name="Equation" r:id="rId20" imgW="1181100" imgH="431800" progId="Equation.3">
                  <p:embed/>
                  <p:pic>
                    <p:nvPicPr>
                      <p:cNvPr id="0" name=""/>
                      <p:cNvPicPr/>
                      <p:nvPr/>
                    </p:nvPicPr>
                    <p:blipFill>
                      <a:blip r:embed="rId21"/>
                      <a:stretch>
                        <a:fillRect/>
                      </a:stretch>
                    </p:blipFill>
                    <p:spPr>
                      <a:xfrm>
                        <a:off x="4921250" y="5230219"/>
                        <a:ext cx="1055688" cy="385762"/>
                      </a:xfrm>
                      <a:prstGeom prst="rect">
                        <a:avLst/>
                      </a:prstGeom>
                      <a:solidFill>
                        <a:schemeClr val="bg1"/>
                      </a:solidFill>
                    </p:spPr>
                  </p:pic>
                </p:oleObj>
              </mc:Fallback>
            </mc:AlternateContent>
          </a:graphicData>
        </a:graphic>
      </p:graphicFrame>
      <p:sp>
        <p:nvSpPr>
          <p:cNvPr id="47" name="TextBox 46"/>
          <p:cNvSpPr txBox="1"/>
          <p:nvPr/>
        </p:nvSpPr>
        <p:spPr>
          <a:xfrm>
            <a:off x="5980953" y="5202327"/>
            <a:ext cx="2945638" cy="461665"/>
          </a:xfrm>
          <a:prstGeom prst="rect">
            <a:avLst/>
          </a:prstGeom>
          <a:noFill/>
        </p:spPr>
        <p:txBody>
          <a:bodyPr wrap="none" rtlCol="0">
            <a:spAutoFit/>
          </a:bodyPr>
          <a:lstStyle/>
          <a:p>
            <a:r>
              <a:rPr lang="en-US" dirty="0" smtClean="0">
                <a:latin typeface="Times New Roman"/>
                <a:cs typeface="Times New Roman"/>
              </a:rPr>
              <a:t>Skid for higher speeds</a:t>
            </a:r>
            <a:endParaRPr lang="en-US" dirty="0">
              <a:latin typeface="Times New Roman"/>
              <a:cs typeface="Times New Roman"/>
            </a:endParaRPr>
          </a:p>
        </p:txBody>
      </p:sp>
      <p:sp>
        <p:nvSpPr>
          <p:cNvPr id="48" name="TextBox 47"/>
          <p:cNvSpPr txBox="1"/>
          <p:nvPr/>
        </p:nvSpPr>
        <p:spPr>
          <a:xfrm>
            <a:off x="265953" y="5964327"/>
            <a:ext cx="1723398" cy="461665"/>
          </a:xfrm>
          <a:prstGeom prst="rect">
            <a:avLst/>
          </a:prstGeom>
          <a:noFill/>
        </p:spPr>
        <p:txBody>
          <a:bodyPr wrap="none" rtlCol="0">
            <a:spAutoFit/>
          </a:bodyPr>
          <a:lstStyle/>
          <a:p>
            <a:r>
              <a:rPr lang="en-US" dirty="0" smtClean="0">
                <a:latin typeface="Times New Roman"/>
                <a:cs typeface="Times New Roman"/>
              </a:rPr>
              <a:t>Skid or flip?</a:t>
            </a:r>
            <a:endParaRPr lang="en-US" dirty="0">
              <a:latin typeface="Times New Roman"/>
              <a:cs typeface="Times New Roman"/>
            </a:endParaRPr>
          </a:p>
        </p:txBody>
      </p:sp>
      <p:graphicFrame>
        <p:nvGraphicFramePr>
          <p:cNvPr id="49" name="Object 48"/>
          <p:cNvGraphicFramePr>
            <a:graphicFrameLocks noChangeAspect="1"/>
          </p:cNvGraphicFramePr>
          <p:nvPr>
            <p:extLst>
              <p:ext uri="{D42A27DB-BD31-4B8C-83A1-F6EECF244321}">
                <p14:modId xmlns:p14="http://schemas.microsoft.com/office/powerpoint/2010/main" val="2419016461"/>
              </p:ext>
            </p:extLst>
          </p:nvPr>
        </p:nvGraphicFramePr>
        <p:xfrm>
          <a:off x="2590800" y="5981106"/>
          <a:ext cx="1328738" cy="679450"/>
        </p:xfrm>
        <a:graphic>
          <a:graphicData uri="http://schemas.openxmlformats.org/presentationml/2006/ole">
            <mc:AlternateContent xmlns:mc="http://schemas.openxmlformats.org/markup-compatibility/2006">
              <mc:Choice xmlns:v="urn:schemas-microsoft-com:vml" Requires="v">
                <p:oleObj spid="_x0000_s1230088" name="Equation" r:id="rId22" imgW="1485900" imgH="762000" progId="Equation.3">
                  <p:embed/>
                </p:oleObj>
              </mc:Choice>
              <mc:Fallback>
                <p:oleObj name="Equation" r:id="rId22" imgW="1485900" imgH="762000" progId="Equation.3">
                  <p:embed/>
                  <p:pic>
                    <p:nvPicPr>
                      <p:cNvPr id="0" name=""/>
                      <p:cNvPicPr/>
                      <p:nvPr/>
                    </p:nvPicPr>
                    <p:blipFill>
                      <a:blip r:embed="rId23"/>
                      <a:stretch>
                        <a:fillRect/>
                      </a:stretch>
                    </p:blipFill>
                    <p:spPr>
                      <a:xfrm>
                        <a:off x="2590800" y="5981106"/>
                        <a:ext cx="1328738" cy="679450"/>
                      </a:xfrm>
                      <a:prstGeom prst="rect">
                        <a:avLst/>
                      </a:prstGeom>
                      <a:solidFill>
                        <a:schemeClr val="bg1"/>
                      </a:solidFill>
                    </p:spPr>
                  </p:pic>
                </p:oleObj>
              </mc:Fallback>
            </mc:AlternateContent>
          </a:graphicData>
        </a:graphic>
      </p:graphicFrame>
      <p:graphicFrame>
        <p:nvGraphicFramePr>
          <p:cNvPr id="50" name="Object 49"/>
          <p:cNvGraphicFramePr>
            <a:graphicFrameLocks noChangeAspect="1"/>
          </p:cNvGraphicFramePr>
          <p:nvPr>
            <p:extLst>
              <p:ext uri="{D42A27DB-BD31-4B8C-83A1-F6EECF244321}">
                <p14:modId xmlns:p14="http://schemas.microsoft.com/office/powerpoint/2010/main" val="134787976"/>
              </p:ext>
            </p:extLst>
          </p:nvPr>
        </p:nvGraphicFramePr>
        <p:xfrm>
          <a:off x="4521959" y="6006633"/>
          <a:ext cx="784225" cy="679450"/>
        </p:xfrm>
        <a:graphic>
          <a:graphicData uri="http://schemas.openxmlformats.org/presentationml/2006/ole">
            <mc:AlternateContent xmlns:mc="http://schemas.openxmlformats.org/markup-compatibility/2006">
              <mc:Choice xmlns:v="urn:schemas-microsoft-com:vml" Requires="v">
                <p:oleObj spid="_x0000_s1230089" name="Equation" r:id="rId24" imgW="876300" imgH="762000" progId="Equation.3">
                  <p:embed/>
                </p:oleObj>
              </mc:Choice>
              <mc:Fallback>
                <p:oleObj name="Equation" r:id="rId24" imgW="876300" imgH="762000" progId="Equation.3">
                  <p:embed/>
                  <p:pic>
                    <p:nvPicPr>
                      <p:cNvPr id="0" name=""/>
                      <p:cNvPicPr/>
                      <p:nvPr/>
                    </p:nvPicPr>
                    <p:blipFill>
                      <a:blip r:embed="rId25"/>
                      <a:stretch>
                        <a:fillRect/>
                      </a:stretch>
                    </p:blipFill>
                    <p:spPr>
                      <a:xfrm>
                        <a:off x="4521959" y="6006633"/>
                        <a:ext cx="784225" cy="679450"/>
                      </a:xfrm>
                      <a:prstGeom prst="rect">
                        <a:avLst/>
                      </a:prstGeom>
                      <a:solidFill>
                        <a:schemeClr val="bg1"/>
                      </a:solidFill>
                    </p:spPr>
                  </p:pic>
                </p:oleObj>
              </mc:Fallback>
            </mc:AlternateContent>
          </a:graphicData>
        </a:graphic>
      </p:graphicFrame>
      <p:graphicFrame>
        <p:nvGraphicFramePr>
          <p:cNvPr id="51" name="Object 50"/>
          <p:cNvGraphicFramePr>
            <a:graphicFrameLocks noChangeAspect="1"/>
          </p:cNvGraphicFramePr>
          <p:nvPr>
            <p:extLst>
              <p:ext uri="{D42A27DB-BD31-4B8C-83A1-F6EECF244321}">
                <p14:modId xmlns:p14="http://schemas.microsoft.com/office/powerpoint/2010/main" val="2593291997"/>
              </p:ext>
            </p:extLst>
          </p:nvPr>
        </p:nvGraphicFramePr>
        <p:xfrm>
          <a:off x="5957277" y="6082067"/>
          <a:ext cx="784225" cy="679450"/>
        </p:xfrm>
        <a:graphic>
          <a:graphicData uri="http://schemas.openxmlformats.org/presentationml/2006/ole">
            <mc:AlternateContent xmlns:mc="http://schemas.openxmlformats.org/markup-compatibility/2006">
              <mc:Choice xmlns:v="urn:schemas-microsoft-com:vml" Requires="v">
                <p:oleObj spid="_x0000_s1230090" name="Equation" r:id="rId26" imgW="876300" imgH="762000" progId="Equation.3">
                  <p:embed/>
                </p:oleObj>
              </mc:Choice>
              <mc:Fallback>
                <p:oleObj name="Equation" r:id="rId26" imgW="876300" imgH="762000" progId="Equation.3">
                  <p:embed/>
                  <p:pic>
                    <p:nvPicPr>
                      <p:cNvPr id="0" name=""/>
                      <p:cNvPicPr/>
                      <p:nvPr/>
                    </p:nvPicPr>
                    <p:blipFill>
                      <a:blip r:embed="rId27"/>
                      <a:stretch>
                        <a:fillRect/>
                      </a:stretch>
                    </p:blipFill>
                    <p:spPr>
                      <a:xfrm>
                        <a:off x="5957277" y="6082067"/>
                        <a:ext cx="784225" cy="679450"/>
                      </a:xfrm>
                      <a:prstGeom prst="rect">
                        <a:avLst/>
                      </a:prstGeom>
                      <a:solidFill>
                        <a:schemeClr val="bg1"/>
                      </a:solidFill>
                    </p:spPr>
                  </p:pic>
                </p:oleObj>
              </mc:Fallback>
            </mc:AlternateContent>
          </a:graphicData>
        </a:graphic>
      </p:graphicFrame>
      <p:sp>
        <p:nvSpPr>
          <p:cNvPr id="52" name="TextBox 51"/>
          <p:cNvSpPr txBox="1"/>
          <p:nvPr/>
        </p:nvSpPr>
        <p:spPr>
          <a:xfrm>
            <a:off x="6909920" y="6180866"/>
            <a:ext cx="714559" cy="461665"/>
          </a:xfrm>
          <a:prstGeom prst="rect">
            <a:avLst/>
          </a:prstGeom>
          <a:noFill/>
        </p:spPr>
        <p:txBody>
          <a:bodyPr wrap="none" rtlCol="0">
            <a:spAutoFit/>
          </a:bodyPr>
          <a:lstStyle/>
          <a:p>
            <a:r>
              <a:rPr lang="en-US" dirty="0" smtClean="0">
                <a:latin typeface="Times New Roman"/>
                <a:cs typeface="Times New Roman"/>
              </a:rPr>
              <a:t>flip</a:t>
            </a:r>
            <a:r>
              <a:rPr lang="en-US" dirty="0">
                <a:latin typeface="Times New Roman"/>
                <a:cs typeface="Times New Roman"/>
              </a:rPr>
              <a:t>!</a:t>
            </a:r>
          </a:p>
        </p:txBody>
      </p:sp>
      <p:cxnSp>
        <p:nvCxnSpPr>
          <p:cNvPr id="56" name="Straight Arrow Connector 55"/>
          <p:cNvCxnSpPr/>
          <p:nvPr/>
        </p:nvCxnSpPr>
        <p:spPr bwMode="auto">
          <a:xfrm>
            <a:off x="3579342" y="2360294"/>
            <a:ext cx="0" cy="461796"/>
          </a:xfrm>
          <a:prstGeom prst="straightConnector1">
            <a:avLst/>
          </a:prstGeom>
          <a:solidFill>
            <a:schemeClr val="accent1"/>
          </a:solidFill>
          <a:ln w="9525"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7" name="Rectangle 56"/>
          <p:cNvSpPr/>
          <p:nvPr/>
        </p:nvSpPr>
        <p:spPr>
          <a:xfrm>
            <a:off x="3151895" y="2287403"/>
            <a:ext cx="512405" cy="400110"/>
          </a:xfrm>
          <a:prstGeom prst="rect">
            <a:avLst/>
          </a:prstGeom>
        </p:spPr>
        <p:txBody>
          <a:bodyPr wrap="none">
            <a:spAutoFit/>
          </a:bodyPr>
          <a:lstStyle/>
          <a:p>
            <a:r>
              <a:rPr lang="en-US" sz="2000" dirty="0" smtClean="0">
                <a:latin typeface="Times New Roman"/>
                <a:cs typeface="Times New Roman"/>
              </a:rPr>
              <a:t>mg</a:t>
            </a:r>
            <a:endParaRPr lang="en-US" sz="2000" dirty="0"/>
          </a:p>
        </p:txBody>
      </p:sp>
      <p:sp>
        <p:nvSpPr>
          <p:cNvPr id="58" name="TextBox 57"/>
          <p:cNvSpPr txBox="1"/>
          <p:nvPr/>
        </p:nvSpPr>
        <p:spPr>
          <a:xfrm>
            <a:off x="479118" y="3666870"/>
            <a:ext cx="7907032" cy="461665"/>
          </a:xfrm>
          <a:prstGeom prst="rect">
            <a:avLst/>
          </a:prstGeom>
          <a:noFill/>
        </p:spPr>
        <p:txBody>
          <a:bodyPr wrap="none" rtlCol="0">
            <a:spAutoFit/>
          </a:bodyPr>
          <a:lstStyle/>
          <a:p>
            <a:r>
              <a:rPr lang="en-US" dirty="0" smtClean="0">
                <a:solidFill>
                  <a:srgbClr val="FF0000"/>
                </a:solidFill>
                <a:latin typeface="Times New Roman"/>
                <a:cs typeface="Times New Roman"/>
              </a:rPr>
              <a:t>Warning: CM is special choice! Choosing wheel doesn’t work.</a:t>
            </a:r>
            <a:endParaRPr lang="en-US" dirty="0">
              <a:solidFill>
                <a:srgbClr val="FF0000"/>
              </a:solidFill>
              <a:latin typeface="Times New Roman"/>
              <a:cs typeface="Times New Roman"/>
            </a:endParaRPr>
          </a:p>
        </p:txBody>
      </p:sp>
    </p:spTree>
    <p:extLst>
      <p:ext uri="{BB962C8B-B14F-4D97-AF65-F5344CB8AC3E}">
        <p14:creationId xmlns:p14="http://schemas.microsoft.com/office/powerpoint/2010/main" val="33648562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p:bldP spid="43" grpId="0"/>
      <p:bldP spid="47" grpId="0"/>
      <p:bldP spid="48" grpId="0"/>
      <p:bldP spid="52" grpId="0"/>
      <p:bldP spid="5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Screen Shot 2015-11-17 at 3.43.44 PM.png"/>
          <p:cNvPicPr>
            <a:picLocks noChangeAspect="1"/>
          </p:cNvPicPr>
          <p:nvPr/>
        </p:nvPicPr>
        <p:blipFill rotWithShape="1">
          <a:blip r:embed="rId4">
            <a:extLst>
              <a:ext uri="{28A0092B-C50C-407E-A947-70E740481C1C}">
                <a14:useLocalDpi xmlns:a14="http://schemas.microsoft.com/office/drawing/2010/main" val="0"/>
              </a:ext>
            </a:extLst>
          </a:blip>
          <a:srcRect l="34764" t="41832" r="42328" b="28064"/>
          <a:stretch/>
        </p:blipFill>
        <p:spPr>
          <a:xfrm rot="19752984">
            <a:off x="32713" y="1630718"/>
            <a:ext cx="1745370" cy="1413967"/>
          </a:xfrm>
          <a:prstGeom prst="rect">
            <a:avLst/>
          </a:prstGeom>
        </p:spPr>
      </p:pic>
      <p:sp>
        <p:nvSpPr>
          <p:cNvPr id="17" name="Footer Placeholder 16"/>
          <p:cNvSpPr>
            <a:spLocks noGrp="1"/>
          </p:cNvSpPr>
          <p:nvPr>
            <p:ph type="ftr" sz="quarter" idx="10"/>
          </p:nvPr>
        </p:nvSpPr>
        <p:spPr/>
        <p:txBody>
          <a:bodyPr/>
          <a:lstStyle/>
          <a:p>
            <a:r>
              <a:rPr lang="en-GB" dirty="0" smtClean="0"/>
              <a:t>© 2015 Pearson Education, Inc.</a:t>
            </a:r>
            <a:endParaRPr lang="en-GB" dirty="0"/>
          </a:p>
        </p:txBody>
      </p:sp>
      <p:sp>
        <p:nvSpPr>
          <p:cNvPr id="16" name="Text Placeholder 15"/>
          <p:cNvSpPr>
            <a:spLocks noGrp="1"/>
          </p:cNvSpPr>
          <p:nvPr>
            <p:ph type="body" sz="quarter" idx="11"/>
          </p:nvPr>
        </p:nvSpPr>
        <p:spPr/>
        <p:txBody>
          <a:bodyPr/>
          <a:lstStyle/>
          <a:p>
            <a:r>
              <a:rPr lang="en-US" dirty="0" smtClean="0"/>
              <a:t>Rollover</a:t>
            </a:r>
            <a:endParaRPr lang="en-US" dirty="0"/>
          </a:p>
        </p:txBody>
      </p:sp>
      <p:sp>
        <p:nvSpPr>
          <p:cNvPr id="12"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77</a:t>
            </a:fld>
            <a:endParaRPr lang="en-US" dirty="0"/>
          </a:p>
        </p:txBody>
      </p:sp>
      <p:pic>
        <p:nvPicPr>
          <p:cNvPr id="8" name="Picture 7" descr="Screen Shot 2015-11-17 at 3.46.3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2548" y="-256599"/>
            <a:ext cx="2925426" cy="1423985"/>
          </a:xfrm>
          <a:prstGeom prst="rect">
            <a:avLst/>
          </a:prstGeom>
        </p:spPr>
      </p:pic>
      <p:pic>
        <p:nvPicPr>
          <p:cNvPr id="9" name="Picture 8" descr="Screen Shot 2015-11-17 at 3.43.44 PM.png"/>
          <p:cNvPicPr>
            <a:picLocks noChangeAspect="1"/>
          </p:cNvPicPr>
          <p:nvPr/>
        </p:nvPicPr>
        <p:blipFill rotWithShape="1">
          <a:blip r:embed="rId4">
            <a:extLst>
              <a:ext uri="{28A0092B-C50C-407E-A947-70E740481C1C}">
                <a14:useLocalDpi xmlns:a14="http://schemas.microsoft.com/office/drawing/2010/main" val="0"/>
              </a:ext>
            </a:extLst>
          </a:blip>
          <a:srcRect l="62855" t="41832" r="7744" b="24032"/>
          <a:stretch/>
        </p:blipFill>
        <p:spPr>
          <a:xfrm>
            <a:off x="2476500" y="1563661"/>
            <a:ext cx="2240077" cy="1603364"/>
          </a:xfrm>
          <a:prstGeom prst="rect">
            <a:avLst/>
          </a:prstGeom>
        </p:spPr>
      </p:pic>
      <p:graphicFrame>
        <p:nvGraphicFramePr>
          <p:cNvPr id="10" name="Object 9"/>
          <p:cNvGraphicFramePr>
            <a:graphicFrameLocks noChangeAspect="1"/>
          </p:cNvGraphicFramePr>
          <p:nvPr>
            <p:extLst>
              <p:ext uri="{D42A27DB-BD31-4B8C-83A1-F6EECF244321}">
                <p14:modId xmlns:p14="http://schemas.microsoft.com/office/powerpoint/2010/main" val="3478538704"/>
              </p:ext>
            </p:extLst>
          </p:nvPr>
        </p:nvGraphicFramePr>
        <p:xfrm>
          <a:off x="4867275" y="1381125"/>
          <a:ext cx="3787775" cy="527050"/>
        </p:xfrm>
        <a:graphic>
          <a:graphicData uri="http://schemas.openxmlformats.org/presentationml/2006/ole">
            <mc:AlternateContent xmlns:mc="http://schemas.openxmlformats.org/markup-compatibility/2006">
              <mc:Choice xmlns:v="urn:schemas-microsoft-com:vml" Requires="v">
                <p:oleObj spid="_x0000_s1237059" name="Equation" r:id="rId6" imgW="4114800" imgH="571500" progId="Equation.3">
                  <p:embed/>
                </p:oleObj>
              </mc:Choice>
              <mc:Fallback>
                <p:oleObj name="Equation" r:id="rId6" imgW="4114800" imgH="571500" progId="Equation.3">
                  <p:embed/>
                  <p:pic>
                    <p:nvPicPr>
                      <p:cNvPr id="0" name=""/>
                      <p:cNvPicPr/>
                      <p:nvPr/>
                    </p:nvPicPr>
                    <p:blipFill>
                      <a:blip r:embed="rId7"/>
                      <a:stretch>
                        <a:fillRect/>
                      </a:stretch>
                    </p:blipFill>
                    <p:spPr>
                      <a:xfrm>
                        <a:off x="4867275" y="1381125"/>
                        <a:ext cx="3787775" cy="527050"/>
                      </a:xfrm>
                      <a:prstGeom prst="rect">
                        <a:avLst/>
                      </a:prstGeom>
                    </p:spPr>
                  </p:pic>
                </p:oleObj>
              </mc:Fallback>
            </mc:AlternateContent>
          </a:graphicData>
        </a:graphic>
      </p:graphicFrame>
      <p:grpSp>
        <p:nvGrpSpPr>
          <p:cNvPr id="4" name="Group 3"/>
          <p:cNvGrpSpPr/>
          <p:nvPr/>
        </p:nvGrpSpPr>
        <p:grpSpPr>
          <a:xfrm>
            <a:off x="3355393" y="2393780"/>
            <a:ext cx="1207169" cy="875559"/>
            <a:chOff x="3330491" y="2356423"/>
            <a:chExt cx="1207169" cy="875559"/>
          </a:xfrm>
        </p:grpSpPr>
        <p:sp>
          <p:nvSpPr>
            <p:cNvPr id="18" name="TextBox 17"/>
            <p:cNvSpPr txBox="1"/>
            <p:nvPr/>
          </p:nvSpPr>
          <p:spPr>
            <a:xfrm>
              <a:off x="4199106" y="2356423"/>
              <a:ext cx="338554" cy="461665"/>
            </a:xfrm>
            <a:prstGeom prst="rect">
              <a:avLst/>
            </a:prstGeom>
            <a:solidFill>
              <a:schemeClr val="bg1"/>
            </a:solidFill>
          </p:spPr>
          <p:txBody>
            <a:bodyPr wrap="none" rtlCol="0">
              <a:spAutoFit/>
            </a:bodyPr>
            <a:lstStyle/>
            <a:p>
              <a:r>
                <a:rPr lang="en-US" dirty="0" smtClean="0">
                  <a:latin typeface="Times New Roman"/>
                  <a:cs typeface="Times New Roman"/>
                </a:rPr>
                <a:t>h</a:t>
              </a:r>
              <a:endParaRPr lang="en-US" dirty="0">
                <a:latin typeface="Times New Roman"/>
                <a:cs typeface="Times New Roman"/>
              </a:endParaRPr>
            </a:p>
          </p:txBody>
        </p:sp>
        <p:sp>
          <p:nvSpPr>
            <p:cNvPr id="19" name="TextBox 18"/>
            <p:cNvSpPr txBox="1"/>
            <p:nvPr/>
          </p:nvSpPr>
          <p:spPr>
            <a:xfrm>
              <a:off x="3330491" y="2770317"/>
              <a:ext cx="541897" cy="461665"/>
            </a:xfrm>
            <a:prstGeom prst="rect">
              <a:avLst/>
            </a:prstGeom>
            <a:solidFill>
              <a:schemeClr val="bg1"/>
            </a:solidFill>
          </p:spPr>
          <p:txBody>
            <a:bodyPr wrap="square" rtlCol="0">
              <a:spAutoFit/>
            </a:bodyPr>
            <a:lstStyle/>
            <a:p>
              <a:pPr algn="ctr"/>
              <a:r>
                <a:rPr lang="en-US" dirty="0" smtClean="0">
                  <a:latin typeface="Times New Roman"/>
                  <a:cs typeface="Times New Roman"/>
                </a:rPr>
                <a:t>d</a:t>
              </a:r>
              <a:endParaRPr lang="en-US" dirty="0">
                <a:latin typeface="Times New Roman"/>
                <a:cs typeface="Times New Roman"/>
              </a:endParaRPr>
            </a:p>
          </p:txBody>
        </p:sp>
      </p:grpSp>
      <p:sp>
        <p:nvSpPr>
          <p:cNvPr id="14" name="TextBox 13"/>
          <p:cNvSpPr txBox="1"/>
          <p:nvPr/>
        </p:nvSpPr>
        <p:spPr>
          <a:xfrm>
            <a:off x="189753" y="3228071"/>
            <a:ext cx="8247871" cy="461665"/>
          </a:xfrm>
          <a:prstGeom prst="rect">
            <a:avLst/>
          </a:prstGeom>
          <a:noFill/>
        </p:spPr>
        <p:txBody>
          <a:bodyPr wrap="none" rtlCol="0">
            <a:spAutoFit/>
          </a:bodyPr>
          <a:lstStyle/>
          <a:p>
            <a:r>
              <a:rPr lang="en-US" dirty="0">
                <a:latin typeface="Times New Roman"/>
                <a:cs typeface="Times New Roman"/>
              </a:rPr>
              <a:t>C</a:t>
            </a:r>
            <a:r>
              <a:rPr lang="en-US" dirty="0" smtClean="0">
                <a:latin typeface="Times New Roman"/>
                <a:cs typeface="Times New Roman"/>
              </a:rPr>
              <a:t>alculate torque about CM when inner wheel just lifts off ground.</a:t>
            </a:r>
            <a:endParaRPr lang="en-US" dirty="0">
              <a:latin typeface="Times New Roman"/>
              <a:cs typeface="Times New Roman"/>
            </a:endParaRPr>
          </a:p>
        </p:txBody>
      </p:sp>
      <p:grpSp>
        <p:nvGrpSpPr>
          <p:cNvPr id="5" name="Group 4"/>
          <p:cNvGrpSpPr/>
          <p:nvPr/>
        </p:nvGrpSpPr>
        <p:grpSpPr>
          <a:xfrm>
            <a:off x="5236163" y="2145436"/>
            <a:ext cx="3188339" cy="704850"/>
            <a:chOff x="5298420" y="4859997"/>
            <a:chExt cx="3188339" cy="704850"/>
          </a:xfrm>
        </p:grpSpPr>
        <p:graphicFrame>
          <p:nvGraphicFramePr>
            <p:cNvPr id="21" name="Object 20"/>
            <p:cNvGraphicFramePr>
              <a:graphicFrameLocks noChangeAspect="1"/>
            </p:cNvGraphicFramePr>
            <p:nvPr>
              <p:extLst>
                <p:ext uri="{D42A27DB-BD31-4B8C-83A1-F6EECF244321}">
                  <p14:modId xmlns:p14="http://schemas.microsoft.com/office/powerpoint/2010/main" val="1291709913"/>
                </p:ext>
              </p:extLst>
            </p:nvPr>
          </p:nvGraphicFramePr>
          <p:xfrm>
            <a:off x="5298420" y="5005176"/>
            <a:ext cx="1111250" cy="457200"/>
          </p:xfrm>
          <a:graphic>
            <a:graphicData uri="http://schemas.openxmlformats.org/presentationml/2006/ole">
              <mc:AlternateContent xmlns:mc="http://schemas.openxmlformats.org/markup-compatibility/2006">
                <mc:Choice xmlns:v="urn:schemas-microsoft-com:vml" Requires="v">
                  <p:oleObj spid="_x0000_s1237060" name="Equation" r:id="rId8" imgW="1206500" imgH="495300" progId="Equation.3">
                    <p:embed/>
                  </p:oleObj>
                </mc:Choice>
                <mc:Fallback>
                  <p:oleObj name="Equation" r:id="rId8" imgW="1206500" imgH="495300" progId="Equation.3">
                    <p:embed/>
                    <p:pic>
                      <p:nvPicPr>
                        <p:cNvPr id="0" name=""/>
                        <p:cNvPicPr/>
                        <p:nvPr/>
                      </p:nvPicPr>
                      <p:blipFill>
                        <a:blip r:embed="rId9"/>
                        <a:stretch>
                          <a:fillRect/>
                        </a:stretch>
                      </p:blipFill>
                      <p:spPr>
                        <a:xfrm>
                          <a:off x="5298420" y="5005176"/>
                          <a:ext cx="1111250" cy="457200"/>
                        </a:xfrm>
                        <a:prstGeom prst="rect">
                          <a:avLst/>
                        </a:prstGeom>
                      </p:spPr>
                    </p:pic>
                  </p:oleObj>
                </mc:Fallback>
              </mc:AlternateContent>
            </a:graphicData>
          </a:graphic>
        </p:graphicFrame>
        <p:sp>
          <p:nvSpPr>
            <p:cNvPr id="22" name="TextBox 21"/>
            <p:cNvSpPr txBox="1"/>
            <p:nvPr/>
          </p:nvSpPr>
          <p:spPr>
            <a:xfrm>
              <a:off x="6599242" y="4968393"/>
              <a:ext cx="633507" cy="461665"/>
            </a:xfrm>
            <a:prstGeom prst="rect">
              <a:avLst/>
            </a:prstGeom>
            <a:noFill/>
          </p:spPr>
          <p:txBody>
            <a:bodyPr wrap="none" rtlCol="0">
              <a:spAutoFit/>
            </a:bodyPr>
            <a:lstStyle/>
            <a:p>
              <a:r>
                <a:rPr lang="en-US" dirty="0" smtClean="0">
                  <a:latin typeface="Times New Roman"/>
                  <a:cs typeface="Times New Roman"/>
                </a:rPr>
                <a:t>and</a:t>
              </a:r>
              <a:endParaRPr lang="en-US" dirty="0">
                <a:latin typeface="Times New Roman"/>
                <a:cs typeface="Times New Roman"/>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1647382322"/>
                </p:ext>
              </p:extLst>
            </p:nvPr>
          </p:nvGraphicFramePr>
          <p:xfrm>
            <a:off x="7362809" y="4859997"/>
            <a:ext cx="1123950" cy="704850"/>
          </p:xfrm>
          <a:graphic>
            <a:graphicData uri="http://schemas.openxmlformats.org/presentationml/2006/ole">
              <mc:AlternateContent xmlns:mc="http://schemas.openxmlformats.org/markup-compatibility/2006">
                <mc:Choice xmlns:v="urn:schemas-microsoft-com:vml" Requires="v">
                  <p:oleObj spid="_x0000_s1237061" name="Equation" r:id="rId10" imgW="1257300" imgH="787400" progId="Equation.3">
                    <p:embed/>
                  </p:oleObj>
                </mc:Choice>
                <mc:Fallback>
                  <p:oleObj name="Equation" r:id="rId10" imgW="1257300" imgH="787400" progId="Equation.3">
                    <p:embed/>
                    <p:pic>
                      <p:nvPicPr>
                        <p:cNvPr id="0" name=""/>
                        <p:cNvPicPr/>
                        <p:nvPr/>
                      </p:nvPicPr>
                      <p:blipFill>
                        <a:blip r:embed="rId11"/>
                        <a:stretch>
                          <a:fillRect/>
                        </a:stretch>
                      </p:blipFill>
                      <p:spPr>
                        <a:xfrm>
                          <a:off x="7362809" y="4859997"/>
                          <a:ext cx="1123950" cy="704850"/>
                        </a:xfrm>
                        <a:prstGeom prst="rect">
                          <a:avLst/>
                        </a:prstGeom>
                        <a:solidFill>
                          <a:schemeClr val="bg1"/>
                        </a:solidFill>
                      </p:spPr>
                    </p:pic>
                  </p:oleObj>
                </mc:Fallback>
              </mc:AlternateContent>
            </a:graphicData>
          </a:graphic>
        </p:graphicFrame>
      </p:grpSp>
      <p:graphicFrame>
        <p:nvGraphicFramePr>
          <p:cNvPr id="24" name="Object 23"/>
          <p:cNvGraphicFramePr>
            <a:graphicFrameLocks noChangeAspect="1"/>
          </p:cNvGraphicFramePr>
          <p:nvPr>
            <p:extLst>
              <p:ext uri="{D42A27DB-BD31-4B8C-83A1-F6EECF244321}">
                <p14:modId xmlns:p14="http://schemas.microsoft.com/office/powerpoint/2010/main" val="3871250522"/>
              </p:ext>
            </p:extLst>
          </p:nvPr>
        </p:nvGraphicFramePr>
        <p:xfrm>
          <a:off x="540367" y="4188977"/>
          <a:ext cx="1328738" cy="681038"/>
        </p:xfrm>
        <a:graphic>
          <a:graphicData uri="http://schemas.openxmlformats.org/presentationml/2006/ole">
            <mc:AlternateContent xmlns:mc="http://schemas.openxmlformats.org/markup-compatibility/2006">
              <mc:Choice xmlns:v="urn:schemas-microsoft-com:vml" Requires="v">
                <p:oleObj spid="_x0000_s1237062" name="Equation" r:id="rId12" imgW="1485900" imgH="762000" progId="Equation.3">
                  <p:embed/>
                </p:oleObj>
              </mc:Choice>
              <mc:Fallback>
                <p:oleObj name="Equation" r:id="rId12" imgW="1485900" imgH="762000" progId="Equation.3">
                  <p:embed/>
                  <p:pic>
                    <p:nvPicPr>
                      <p:cNvPr id="0" name=""/>
                      <p:cNvPicPr/>
                      <p:nvPr/>
                    </p:nvPicPr>
                    <p:blipFill>
                      <a:blip r:embed="rId13"/>
                      <a:stretch>
                        <a:fillRect/>
                      </a:stretch>
                    </p:blipFill>
                    <p:spPr>
                      <a:xfrm>
                        <a:off x="540367" y="4188977"/>
                        <a:ext cx="1328738" cy="681038"/>
                      </a:xfrm>
                      <a:prstGeom prst="rect">
                        <a:avLst/>
                      </a:prstGeom>
                      <a:solidFill>
                        <a:schemeClr val="bg1"/>
                      </a:solidFill>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105725719"/>
              </p:ext>
            </p:extLst>
          </p:nvPr>
        </p:nvGraphicFramePr>
        <p:xfrm>
          <a:off x="2461164" y="4216535"/>
          <a:ext cx="1079500" cy="679450"/>
        </p:xfrm>
        <a:graphic>
          <a:graphicData uri="http://schemas.openxmlformats.org/presentationml/2006/ole">
            <mc:AlternateContent xmlns:mc="http://schemas.openxmlformats.org/markup-compatibility/2006">
              <mc:Choice xmlns:v="urn:schemas-microsoft-com:vml" Requires="v">
                <p:oleObj spid="_x0000_s1237063" name="Equation" r:id="rId14" imgW="1206500" imgH="762000" progId="Equation.3">
                  <p:embed/>
                </p:oleObj>
              </mc:Choice>
              <mc:Fallback>
                <p:oleObj name="Equation" r:id="rId14" imgW="1206500" imgH="762000" progId="Equation.3">
                  <p:embed/>
                  <p:pic>
                    <p:nvPicPr>
                      <p:cNvPr id="0" name=""/>
                      <p:cNvPicPr/>
                      <p:nvPr/>
                    </p:nvPicPr>
                    <p:blipFill>
                      <a:blip r:embed="rId15"/>
                      <a:stretch>
                        <a:fillRect/>
                      </a:stretch>
                    </p:blipFill>
                    <p:spPr>
                      <a:xfrm>
                        <a:off x="2461164" y="4216535"/>
                        <a:ext cx="1079500" cy="679450"/>
                      </a:xfrm>
                      <a:prstGeom prst="rect">
                        <a:avLst/>
                      </a:prstGeom>
                      <a:solidFill>
                        <a:schemeClr val="bg1"/>
                      </a:solidFill>
                    </p:spPr>
                  </p:pic>
                </p:oleObj>
              </mc:Fallback>
            </mc:AlternateContent>
          </a:graphicData>
        </a:graphic>
      </p:graphicFrame>
      <p:cxnSp>
        <p:nvCxnSpPr>
          <p:cNvPr id="7" name="Straight Arrow Connector 6"/>
          <p:cNvCxnSpPr/>
          <p:nvPr/>
        </p:nvCxnSpPr>
        <p:spPr bwMode="auto">
          <a:xfrm flipH="1" flipV="1">
            <a:off x="4084061" y="2789273"/>
            <a:ext cx="983661" cy="510536"/>
          </a:xfrm>
          <a:prstGeom prst="straightConnector1">
            <a:avLst/>
          </a:prstGeom>
          <a:solidFill>
            <a:schemeClr val="accent1"/>
          </a:solidFill>
          <a:ln w="28575" cap="flat" cmpd="sng" algn="ctr">
            <a:solidFill>
              <a:srgbClr val="FF0000"/>
            </a:solidFill>
            <a:prstDash val="solid"/>
            <a:round/>
            <a:headEnd type="none" w="med" len="med"/>
            <a:tailEnd type="stealth"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7" name="TextBox 26"/>
          <p:cNvSpPr txBox="1"/>
          <p:nvPr/>
        </p:nvSpPr>
        <p:spPr>
          <a:xfrm>
            <a:off x="2032567" y="1148568"/>
            <a:ext cx="1518414" cy="461665"/>
          </a:xfrm>
          <a:prstGeom prst="rect">
            <a:avLst/>
          </a:prstGeom>
          <a:noFill/>
        </p:spPr>
        <p:txBody>
          <a:bodyPr wrap="none" rtlCol="0">
            <a:spAutoFit/>
          </a:bodyPr>
          <a:lstStyle/>
          <a:p>
            <a:r>
              <a:rPr lang="en-US" dirty="0" smtClean="0">
                <a:latin typeface="Times New Roman"/>
                <a:cs typeface="Times New Roman"/>
              </a:rPr>
              <a:t>Right turn.</a:t>
            </a:r>
            <a:endParaRPr lang="en-US" dirty="0">
              <a:latin typeface="Times New Roman"/>
              <a:cs typeface="Times New Roman"/>
            </a:endParaRPr>
          </a:p>
        </p:txBody>
      </p:sp>
      <p:pic>
        <p:nvPicPr>
          <p:cNvPr id="29" name="Picture 28" descr="Screen Shot 2015-11-17 at 3.43.44 PM.png"/>
          <p:cNvPicPr>
            <a:picLocks noChangeAspect="1"/>
          </p:cNvPicPr>
          <p:nvPr/>
        </p:nvPicPr>
        <p:blipFill rotWithShape="1">
          <a:blip r:embed="rId4">
            <a:extLst>
              <a:ext uri="{28A0092B-C50C-407E-A947-70E740481C1C}">
                <a14:useLocalDpi xmlns:a14="http://schemas.microsoft.com/office/drawing/2010/main" val="0"/>
              </a:ext>
            </a:extLst>
          </a:blip>
          <a:srcRect l="34764" t="41832" r="42603" b="28064"/>
          <a:stretch/>
        </p:blipFill>
        <p:spPr>
          <a:xfrm>
            <a:off x="320333" y="1746112"/>
            <a:ext cx="1724367" cy="1413967"/>
          </a:xfrm>
          <a:prstGeom prst="rect">
            <a:avLst/>
          </a:prstGeom>
        </p:spPr>
      </p:pic>
      <p:sp>
        <p:nvSpPr>
          <p:cNvPr id="32" name="Curved Left Arrow 31"/>
          <p:cNvSpPr/>
          <p:nvPr/>
        </p:nvSpPr>
        <p:spPr bwMode="auto">
          <a:xfrm rot="11112949">
            <a:off x="810604" y="981323"/>
            <a:ext cx="1208889" cy="818805"/>
          </a:xfrm>
          <a:prstGeom prst="curved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cxnSp>
        <p:nvCxnSpPr>
          <p:cNvPr id="34" name="Straight Arrow Connector 33"/>
          <p:cNvCxnSpPr/>
          <p:nvPr/>
        </p:nvCxnSpPr>
        <p:spPr bwMode="auto">
          <a:xfrm>
            <a:off x="3136900" y="2921000"/>
            <a:ext cx="948853" cy="7077"/>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8" name="Straight Arrow Connector 37"/>
          <p:cNvCxnSpPr/>
          <p:nvPr/>
        </p:nvCxnSpPr>
        <p:spPr bwMode="auto">
          <a:xfrm flipH="1" flipV="1">
            <a:off x="4606686" y="2311819"/>
            <a:ext cx="6810" cy="589021"/>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2" name="TextBox 41"/>
          <p:cNvSpPr txBox="1"/>
          <p:nvPr/>
        </p:nvSpPr>
        <p:spPr>
          <a:xfrm>
            <a:off x="3796553" y="4351427"/>
            <a:ext cx="3458248" cy="461665"/>
          </a:xfrm>
          <a:prstGeom prst="rect">
            <a:avLst/>
          </a:prstGeom>
          <a:noFill/>
        </p:spPr>
        <p:txBody>
          <a:bodyPr wrap="none" rtlCol="0">
            <a:spAutoFit/>
          </a:bodyPr>
          <a:lstStyle/>
          <a:p>
            <a:r>
              <a:rPr lang="en-US" dirty="0" smtClean="0">
                <a:latin typeface="Times New Roman"/>
                <a:cs typeface="Times New Roman"/>
              </a:rPr>
              <a:t>Rollover for higher speeds</a:t>
            </a:r>
            <a:endParaRPr lang="en-US" dirty="0">
              <a:latin typeface="Times New Roman"/>
              <a:cs typeface="Times New Roman"/>
            </a:endParaRPr>
          </a:p>
        </p:txBody>
      </p:sp>
      <p:sp>
        <p:nvSpPr>
          <p:cNvPr id="43" name="TextBox 42"/>
          <p:cNvSpPr txBox="1"/>
          <p:nvPr/>
        </p:nvSpPr>
        <p:spPr>
          <a:xfrm>
            <a:off x="392953" y="5088027"/>
            <a:ext cx="885729" cy="461665"/>
          </a:xfrm>
          <a:prstGeom prst="rect">
            <a:avLst/>
          </a:prstGeom>
          <a:noFill/>
        </p:spPr>
        <p:txBody>
          <a:bodyPr wrap="none" rtlCol="0">
            <a:spAutoFit/>
          </a:bodyPr>
          <a:lstStyle/>
          <a:p>
            <a:r>
              <a:rPr lang="en-US" dirty="0" smtClean="0">
                <a:latin typeface="Times New Roman"/>
                <a:cs typeface="Times New Roman"/>
              </a:rPr>
              <a:t>Skid?</a:t>
            </a:r>
            <a:endParaRPr lang="en-US" dirty="0">
              <a:latin typeface="Times New Roman"/>
              <a:cs typeface="Times New Roman"/>
            </a:endParaRPr>
          </a:p>
        </p:txBody>
      </p:sp>
      <p:graphicFrame>
        <p:nvGraphicFramePr>
          <p:cNvPr id="44" name="Object 43"/>
          <p:cNvGraphicFramePr>
            <a:graphicFrameLocks noChangeAspect="1"/>
          </p:cNvGraphicFramePr>
          <p:nvPr>
            <p:extLst>
              <p:ext uri="{D42A27DB-BD31-4B8C-83A1-F6EECF244321}">
                <p14:modId xmlns:p14="http://schemas.microsoft.com/office/powerpoint/2010/main" val="3613214836"/>
              </p:ext>
            </p:extLst>
          </p:nvPr>
        </p:nvGraphicFramePr>
        <p:xfrm>
          <a:off x="1809750" y="5149256"/>
          <a:ext cx="1033463" cy="420688"/>
        </p:xfrm>
        <a:graphic>
          <a:graphicData uri="http://schemas.openxmlformats.org/presentationml/2006/ole">
            <mc:AlternateContent xmlns:mc="http://schemas.openxmlformats.org/markup-compatibility/2006">
              <mc:Choice xmlns:v="urn:schemas-microsoft-com:vml" Requires="v">
                <p:oleObj spid="_x0000_s1237064" name="Equation" r:id="rId16" imgW="1155700" imgH="469900" progId="Equation.3">
                  <p:embed/>
                </p:oleObj>
              </mc:Choice>
              <mc:Fallback>
                <p:oleObj name="Equation" r:id="rId16" imgW="1155700" imgH="469900" progId="Equation.3">
                  <p:embed/>
                  <p:pic>
                    <p:nvPicPr>
                      <p:cNvPr id="0" name=""/>
                      <p:cNvPicPr/>
                      <p:nvPr/>
                    </p:nvPicPr>
                    <p:blipFill>
                      <a:blip r:embed="rId17"/>
                      <a:stretch>
                        <a:fillRect/>
                      </a:stretch>
                    </p:blipFill>
                    <p:spPr>
                      <a:xfrm>
                        <a:off x="1809750" y="5149256"/>
                        <a:ext cx="1033463" cy="420688"/>
                      </a:xfrm>
                      <a:prstGeom prst="rect">
                        <a:avLst/>
                      </a:prstGeom>
                      <a:solidFill>
                        <a:schemeClr val="bg1"/>
                      </a:solidFill>
                    </p:spPr>
                  </p:pic>
                </p:oleObj>
              </mc:Fallback>
            </mc:AlternateContent>
          </a:graphicData>
        </a:graphic>
      </p:graphicFrame>
      <p:graphicFrame>
        <p:nvGraphicFramePr>
          <p:cNvPr id="45" name="Object 44"/>
          <p:cNvGraphicFramePr>
            <a:graphicFrameLocks noChangeAspect="1"/>
          </p:cNvGraphicFramePr>
          <p:nvPr>
            <p:extLst>
              <p:ext uri="{D42A27DB-BD31-4B8C-83A1-F6EECF244321}">
                <p14:modId xmlns:p14="http://schemas.microsoft.com/office/powerpoint/2010/main" val="1966721295"/>
              </p:ext>
            </p:extLst>
          </p:nvPr>
        </p:nvGraphicFramePr>
        <p:xfrm>
          <a:off x="3294063" y="5033369"/>
          <a:ext cx="1339850" cy="703262"/>
        </p:xfrm>
        <a:graphic>
          <a:graphicData uri="http://schemas.openxmlformats.org/presentationml/2006/ole">
            <mc:AlternateContent xmlns:mc="http://schemas.openxmlformats.org/markup-compatibility/2006">
              <mc:Choice xmlns:v="urn:schemas-microsoft-com:vml" Requires="v">
                <p:oleObj spid="_x0000_s1237065" name="Equation" r:id="rId18" imgW="1498600" imgH="787400" progId="Equation.3">
                  <p:embed/>
                </p:oleObj>
              </mc:Choice>
              <mc:Fallback>
                <p:oleObj name="Equation" r:id="rId18" imgW="1498600" imgH="787400" progId="Equation.3">
                  <p:embed/>
                  <p:pic>
                    <p:nvPicPr>
                      <p:cNvPr id="0" name=""/>
                      <p:cNvPicPr/>
                      <p:nvPr/>
                    </p:nvPicPr>
                    <p:blipFill>
                      <a:blip r:embed="rId19"/>
                      <a:stretch>
                        <a:fillRect/>
                      </a:stretch>
                    </p:blipFill>
                    <p:spPr>
                      <a:xfrm>
                        <a:off x="3294063" y="5033369"/>
                        <a:ext cx="1339850" cy="703262"/>
                      </a:xfrm>
                      <a:prstGeom prst="rect">
                        <a:avLst/>
                      </a:prstGeom>
                      <a:solidFill>
                        <a:schemeClr val="bg1"/>
                      </a:solidFill>
                    </p:spPr>
                  </p:pic>
                </p:oleObj>
              </mc:Fallback>
            </mc:AlternateContent>
          </a:graphicData>
        </a:graphic>
      </p:graphicFrame>
      <p:graphicFrame>
        <p:nvGraphicFramePr>
          <p:cNvPr id="46" name="Object 45"/>
          <p:cNvGraphicFramePr>
            <a:graphicFrameLocks noChangeAspect="1"/>
          </p:cNvGraphicFramePr>
          <p:nvPr>
            <p:extLst>
              <p:ext uri="{D42A27DB-BD31-4B8C-83A1-F6EECF244321}">
                <p14:modId xmlns:p14="http://schemas.microsoft.com/office/powerpoint/2010/main" val="3332475978"/>
              </p:ext>
            </p:extLst>
          </p:nvPr>
        </p:nvGraphicFramePr>
        <p:xfrm>
          <a:off x="4921250" y="5230219"/>
          <a:ext cx="1055688" cy="385762"/>
        </p:xfrm>
        <a:graphic>
          <a:graphicData uri="http://schemas.openxmlformats.org/presentationml/2006/ole">
            <mc:AlternateContent xmlns:mc="http://schemas.openxmlformats.org/markup-compatibility/2006">
              <mc:Choice xmlns:v="urn:schemas-microsoft-com:vml" Requires="v">
                <p:oleObj spid="_x0000_s1237066" name="Equation" r:id="rId20" imgW="1181100" imgH="431800" progId="Equation.3">
                  <p:embed/>
                </p:oleObj>
              </mc:Choice>
              <mc:Fallback>
                <p:oleObj name="Equation" r:id="rId20" imgW="1181100" imgH="431800" progId="Equation.3">
                  <p:embed/>
                  <p:pic>
                    <p:nvPicPr>
                      <p:cNvPr id="0" name=""/>
                      <p:cNvPicPr/>
                      <p:nvPr/>
                    </p:nvPicPr>
                    <p:blipFill>
                      <a:blip r:embed="rId21"/>
                      <a:stretch>
                        <a:fillRect/>
                      </a:stretch>
                    </p:blipFill>
                    <p:spPr>
                      <a:xfrm>
                        <a:off x="4921250" y="5230219"/>
                        <a:ext cx="1055688" cy="385762"/>
                      </a:xfrm>
                      <a:prstGeom prst="rect">
                        <a:avLst/>
                      </a:prstGeom>
                      <a:solidFill>
                        <a:schemeClr val="bg1"/>
                      </a:solidFill>
                    </p:spPr>
                  </p:pic>
                </p:oleObj>
              </mc:Fallback>
            </mc:AlternateContent>
          </a:graphicData>
        </a:graphic>
      </p:graphicFrame>
      <p:sp>
        <p:nvSpPr>
          <p:cNvPr id="47" name="TextBox 46"/>
          <p:cNvSpPr txBox="1"/>
          <p:nvPr/>
        </p:nvSpPr>
        <p:spPr>
          <a:xfrm>
            <a:off x="5980953" y="5202327"/>
            <a:ext cx="2945638" cy="461665"/>
          </a:xfrm>
          <a:prstGeom prst="rect">
            <a:avLst/>
          </a:prstGeom>
          <a:noFill/>
        </p:spPr>
        <p:txBody>
          <a:bodyPr wrap="none" rtlCol="0">
            <a:spAutoFit/>
          </a:bodyPr>
          <a:lstStyle/>
          <a:p>
            <a:r>
              <a:rPr lang="en-US" dirty="0" smtClean="0">
                <a:latin typeface="Times New Roman"/>
                <a:cs typeface="Times New Roman"/>
              </a:rPr>
              <a:t>Skid for higher speeds</a:t>
            </a:r>
            <a:endParaRPr lang="en-US" dirty="0">
              <a:latin typeface="Times New Roman"/>
              <a:cs typeface="Times New Roman"/>
            </a:endParaRPr>
          </a:p>
        </p:txBody>
      </p:sp>
      <p:sp>
        <p:nvSpPr>
          <p:cNvPr id="48" name="TextBox 47"/>
          <p:cNvSpPr txBox="1"/>
          <p:nvPr/>
        </p:nvSpPr>
        <p:spPr>
          <a:xfrm>
            <a:off x="265953" y="5964327"/>
            <a:ext cx="1723398" cy="461665"/>
          </a:xfrm>
          <a:prstGeom prst="rect">
            <a:avLst/>
          </a:prstGeom>
          <a:noFill/>
        </p:spPr>
        <p:txBody>
          <a:bodyPr wrap="none" rtlCol="0">
            <a:spAutoFit/>
          </a:bodyPr>
          <a:lstStyle/>
          <a:p>
            <a:r>
              <a:rPr lang="en-US" dirty="0" smtClean="0">
                <a:latin typeface="Times New Roman"/>
                <a:cs typeface="Times New Roman"/>
              </a:rPr>
              <a:t>Skid or flip?</a:t>
            </a:r>
            <a:endParaRPr lang="en-US" dirty="0">
              <a:latin typeface="Times New Roman"/>
              <a:cs typeface="Times New Roman"/>
            </a:endParaRPr>
          </a:p>
        </p:txBody>
      </p:sp>
      <p:graphicFrame>
        <p:nvGraphicFramePr>
          <p:cNvPr id="49" name="Object 48"/>
          <p:cNvGraphicFramePr>
            <a:graphicFrameLocks noChangeAspect="1"/>
          </p:cNvGraphicFramePr>
          <p:nvPr>
            <p:extLst>
              <p:ext uri="{D42A27DB-BD31-4B8C-83A1-F6EECF244321}">
                <p14:modId xmlns:p14="http://schemas.microsoft.com/office/powerpoint/2010/main" val="3044140731"/>
              </p:ext>
            </p:extLst>
          </p:nvPr>
        </p:nvGraphicFramePr>
        <p:xfrm>
          <a:off x="2590800" y="5981106"/>
          <a:ext cx="1328738" cy="679450"/>
        </p:xfrm>
        <a:graphic>
          <a:graphicData uri="http://schemas.openxmlformats.org/presentationml/2006/ole">
            <mc:AlternateContent xmlns:mc="http://schemas.openxmlformats.org/markup-compatibility/2006">
              <mc:Choice xmlns:v="urn:schemas-microsoft-com:vml" Requires="v">
                <p:oleObj spid="_x0000_s1237067" name="Equation" r:id="rId22" imgW="1485900" imgH="762000" progId="Equation.3">
                  <p:embed/>
                </p:oleObj>
              </mc:Choice>
              <mc:Fallback>
                <p:oleObj name="Equation" r:id="rId22" imgW="1485900" imgH="762000" progId="Equation.3">
                  <p:embed/>
                  <p:pic>
                    <p:nvPicPr>
                      <p:cNvPr id="0" name=""/>
                      <p:cNvPicPr/>
                      <p:nvPr/>
                    </p:nvPicPr>
                    <p:blipFill>
                      <a:blip r:embed="rId23"/>
                      <a:stretch>
                        <a:fillRect/>
                      </a:stretch>
                    </p:blipFill>
                    <p:spPr>
                      <a:xfrm>
                        <a:off x="2590800" y="5981106"/>
                        <a:ext cx="1328738" cy="679450"/>
                      </a:xfrm>
                      <a:prstGeom prst="rect">
                        <a:avLst/>
                      </a:prstGeom>
                      <a:solidFill>
                        <a:schemeClr val="bg1"/>
                      </a:solidFill>
                    </p:spPr>
                  </p:pic>
                </p:oleObj>
              </mc:Fallback>
            </mc:AlternateContent>
          </a:graphicData>
        </a:graphic>
      </p:graphicFrame>
      <p:graphicFrame>
        <p:nvGraphicFramePr>
          <p:cNvPr id="50" name="Object 49"/>
          <p:cNvGraphicFramePr>
            <a:graphicFrameLocks noChangeAspect="1"/>
          </p:cNvGraphicFramePr>
          <p:nvPr>
            <p:extLst>
              <p:ext uri="{D42A27DB-BD31-4B8C-83A1-F6EECF244321}">
                <p14:modId xmlns:p14="http://schemas.microsoft.com/office/powerpoint/2010/main" val="1020030277"/>
              </p:ext>
            </p:extLst>
          </p:nvPr>
        </p:nvGraphicFramePr>
        <p:xfrm>
          <a:off x="4521959" y="6006633"/>
          <a:ext cx="784225" cy="679450"/>
        </p:xfrm>
        <a:graphic>
          <a:graphicData uri="http://schemas.openxmlformats.org/presentationml/2006/ole">
            <mc:AlternateContent xmlns:mc="http://schemas.openxmlformats.org/markup-compatibility/2006">
              <mc:Choice xmlns:v="urn:schemas-microsoft-com:vml" Requires="v">
                <p:oleObj spid="_x0000_s1237068" name="Equation" r:id="rId24" imgW="876300" imgH="762000" progId="Equation.3">
                  <p:embed/>
                </p:oleObj>
              </mc:Choice>
              <mc:Fallback>
                <p:oleObj name="Equation" r:id="rId24" imgW="876300" imgH="762000" progId="Equation.3">
                  <p:embed/>
                  <p:pic>
                    <p:nvPicPr>
                      <p:cNvPr id="0" name=""/>
                      <p:cNvPicPr/>
                      <p:nvPr/>
                    </p:nvPicPr>
                    <p:blipFill>
                      <a:blip r:embed="rId25"/>
                      <a:stretch>
                        <a:fillRect/>
                      </a:stretch>
                    </p:blipFill>
                    <p:spPr>
                      <a:xfrm>
                        <a:off x="4521959" y="6006633"/>
                        <a:ext cx="784225" cy="679450"/>
                      </a:xfrm>
                      <a:prstGeom prst="rect">
                        <a:avLst/>
                      </a:prstGeom>
                      <a:solidFill>
                        <a:schemeClr val="bg1"/>
                      </a:solidFill>
                    </p:spPr>
                  </p:pic>
                </p:oleObj>
              </mc:Fallback>
            </mc:AlternateContent>
          </a:graphicData>
        </a:graphic>
      </p:graphicFrame>
      <p:graphicFrame>
        <p:nvGraphicFramePr>
          <p:cNvPr id="51" name="Object 50"/>
          <p:cNvGraphicFramePr>
            <a:graphicFrameLocks noChangeAspect="1"/>
          </p:cNvGraphicFramePr>
          <p:nvPr>
            <p:extLst>
              <p:ext uri="{D42A27DB-BD31-4B8C-83A1-F6EECF244321}">
                <p14:modId xmlns:p14="http://schemas.microsoft.com/office/powerpoint/2010/main" val="2487494370"/>
              </p:ext>
            </p:extLst>
          </p:nvPr>
        </p:nvGraphicFramePr>
        <p:xfrm>
          <a:off x="5957277" y="6082067"/>
          <a:ext cx="784225" cy="679450"/>
        </p:xfrm>
        <a:graphic>
          <a:graphicData uri="http://schemas.openxmlformats.org/presentationml/2006/ole">
            <mc:AlternateContent xmlns:mc="http://schemas.openxmlformats.org/markup-compatibility/2006">
              <mc:Choice xmlns:v="urn:schemas-microsoft-com:vml" Requires="v">
                <p:oleObj spid="_x0000_s1237069" name="Equation" r:id="rId26" imgW="876300" imgH="762000" progId="Equation.3">
                  <p:embed/>
                </p:oleObj>
              </mc:Choice>
              <mc:Fallback>
                <p:oleObj name="Equation" r:id="rId26" imgW="876300" imgH="762000" progId="Equation.3">
                  <p:embed/>
                  <p:pic>
                    <p:nvPicPr>
                      <p:cNvPr id="0" name=""/>
                      <p:cNvPicPr/>
                      <p:nvPr/>
                    </p:nvPicPr>
                    <p:blipFill>
                      <a:blip r:embed="rId27"/>
                      <a:stretch>
                        <a:fillRect/>
                      </a:stretch>
                    </p:blipFill>
                    <p:spPr>
                      <a:xfrm>
                        <a:off x="5957277" y="6082067"/>
                        <a:ext cx="784225" cy="679450"/>
                      </a:xfrm>
                      <a:prstGeom prst="rect">
                        <a:avLst/>
                      </a:prstGeom>
                      <a:solidFill>
                        <a:schemeClr val="bg1"/>
                      </a:solidFill>
                    </p:spPr>
                  </p:pic>
                </p:oleObj>
              </mc:Fallback>
            </mc:AlternateContent>
          </a:graphicData>
        </a:graphic>
      </p:graphicFrame>
      <p:sp>
        <p:nvSpPr>
          <p:cNvPr id="52" name="TextBox 51"/>
          <p:cNvSpPr txBox="1"/>
          <p:nvPr/>
        </p:nvSpPr>
        <p:spPr>
          <a:xfrm>
            <a:off x="6909920" y="6180866"/>
            <a:ext cx="714559" cy="461665"/>
          </a:xfrm>
          <a:prstGeom prst="rect">
            <a:avLst/>
          </a:prstGeom>
          <a:noFill/>
        </p:spPr>
        <p:txBody>
          <a:bodyPr wrap="none" rtlCol="0">
            <a:spAutoFit/>
          </a:bodyPr>
          <a:lstStyle/>
          <a:p>
            <a:r>
              <a:rPr lang="en-US" dirty="0" smtClean="0">
                <a:latin typeface="Times New Roman"/>
                <a:cs typeface="Times New Roman"/>
              </a:rPr>
              <a:t>flip</a:t>
            </a:r>
            <a:r>
              <a:rPr lang="en-US" dirty="0">
                <a:latin typeface="Times New Roman"/>
                <a:cs typeface="Times New Roman"/>
              </a:rPr>
              <a:t>!</a:t>
            </a:r>
          </a:p>
        </p:txBody>
      </p:sp>
      <p:cxnSp>
        <p:nvCxnSpPr>
          <p:cNvPr id="56" name="Straight Arrow Connector 55"/>
          <p:cNvCxnSpPr/>
          <p:nvPr/>
        </p:nvCxnSpPr>
        <p:spPr bwMode="auto">
          <a:xfrm>
            <a:off x="3579342" y="2360294"/>
            <a:ext cx="0" cy="461796"/>
          </a:xfrm>
          <a:prstGeom prst="straightConnector1">
            <a:avLst/>
          </a:prstGeom>
          <a:solidFill>
            <a:schemeClr val="accent1"/>
          </a:solidFill>
          <a:ln w="9525"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7" name="Rectangle 56"/>
          <p:cNvSpPr/>
          <p:nvPr/>
        </p:nvSpPr>
        <p:spPr>
          <a:xfrm>
            <a:off x="3151895" y="2287403"/>
            <a:ext cx="512405" cy="400110"/>
          </a:xfrm>
          <a:prstGeom prst="rect">
            <a:avLst/>
          </a:prstGeom>
        </p:spPr>
        <p:txBody>
          <a:bodyPr wrap="none">
            <a:spAutoFit/>
          </a:bodyPr>
          <a:lstStyle/>
          <a:p>
            <a:r>
              <a:rPr lang="en-US" sz="2000" dirty="0" smtClean="0">
                <a:latin typeface="Times New Roman"/>
                <a:cs typeface="Times New Roman"/>
              </a:rPr>
              <a:t>mg</a:t>
            </a:r>
            <a:endParaRPr lang="en-US" sz="2000" dirty="0"/>
          </a:p>
        </p:txBody>
      </p:sp>
      <p:sp>
        <p:nvSpPr>
          <p:cNvPr id="58" name="TextBox 57"/>
          <p:cNvSpPr txBox="1"/>
          <p:nvPr/>
        </p:nvSpPr>
        <p:spPr>
          <a:xfrm>
            <a:off x="479118" y="3666870"/>
            <a:ext cx="7907032" cy="461665"/>
          </a:xfrm>
          <a:prstGeom prst="rect">
            <a:avLst/>
          </a:prstGeom>
          <a:noFill/>
        </p:spPr>
        <p:txBody>
          <a:bodyPr wrap="none" rtlCol="0">
            <a:spAutoFit/>
          </a:bodyPr>
          <a:lstStyle/>
          <a:p>
            <a:r>
              <a:rPr lang="en-US" dirty="0" smtClean="0">
                <a:solidFill>
                  <a:srgbClr val="FF0000"/>
                </a:solidFill>
                <a:latin typeface="Times New Roman"/>
                <a:cs typeface="Times New Roman"/>
              </a:rPr>
              <a:t>Warning: CM is special choice! Choosing wheel doesn’t work.</a:t>
            </a:r>
            <a:endParaRPr lang="en-US" dirty="0">
              <a:solidFill>
                <a:srgbClr val="FF0000"/>
              </a:solidFill>
              <a:latin typeface="Times New Roman"/>
              <a:cs typeface="Times New Roman"/>
            </a:endParaRPr>
          </a:p>
        </p:txBody>
      </p:sp>
      <p:pic>
        <p:nvPicPr>
          <p:cNvPr id="2" name="Picture 1"/>
          <p:cNvPicPr>
            <a:picLocks noChangeAspect="1"/>
          </p:cNvPicPr>
          <p:nvPr/>
        </p:nvPicPr>
        <p:blipFill>
          <a:blip r:embed="rId28"/>
          <a:stretch>
            <a:fillRect/>
          </a:stretch>
        </p:blipFill>
        <p:spPr>
          <a:xfrm>
            <a:off x="3184615" y="1645073"/>
            <a:ext cx="3824023" cy="3061035"/>
          </a:xfrm>
          <a:prstGeom prst="rect">
            <a:avLst/>
          </a:prstGeom>
          <a:solidFill>
            <a:srgbClr val="FFFFFF"/>
          </a:solidFill>
        </p:spPr>
      </p:pic>
      <p:sp>
        <p:nvSpPr>
          <p:cNvPr id="3" name="TextBox 2"/>
          <p:cNvSpPr txBox="1"/>
          <p:nvPr/>
        </p:nvSpPr>
        <p:spPr>
          <a:xfrm>
            <a:off x="164353" y="119529"/>
            <a:ext cx="5246073" cy="369332"/>
          </a:xfrm>
          <a:prstGeom prst="rect">
            <a:avLst/>
          </a:prstGeom>
          <a:noFill/>
        </p:spPr>
        <p:txBody>
          <a:bodyPr wrap="none" rtlCol="0">
            <a:spAutoFit/>
          </a:bodyPr>
          <a:lstStyle/>
          <a:p>
            <a:r>
              <a:rPr lang="en-US" sz="1800" dirty="0">
                <a:hlinkClick r:id="rId29"/>
              </a:rPr>
              <a:t>https://</a:t>
            </a:r>
            <a:r>
              <a:rPr lang="en-US" sz="1800" dirty="0" err="1">
                <a:hlinkClick r:id="rId29"/>
              </a:rPr>
              <a:t>www.youtube.com</a:t>
            </a:r>
            <a:r>
              <a:rPr lang="en-US" sz="1800" dirty="0">
                <a:hlinkClick r:id="rId29"/>
              </a:rPr>
              <a:t>/</a:t>
            </a:r>
            <a:r>
              <a:rPr lang="en-US" sz="1800" dirty="0" err="1">
                <a:hlinkClick r:id="rId29"/>
              </a:rPr>
              <a:t>watch?v</a:t>
            </a:r>
            <a:r>
              <a:rPr lang="en-US" sz="1800" dirty="0">
                <a:hlinkClick r:id="rId29"/>
              </a:rPr>
              <a:t>=_36MiCUS1ro</a:t>
            </a:r>
            <a:endParaRPr lang="en-US" sz="1800" dirty="0"/>
          </a:p>
        </p:txBody>
      </p:sp>
      <p:sp>
        <p:nvSpPr>
          <p:cNvPr id="6" name="Rectangle 5"/>
          <p:cNvSpPr/>
          <p:nvPr/>
        </p:nvSpPr>
        <p:spPr>
          <a:xfrm>
            <a:off x="104588" y="742443"/>
            <a:ext cx="5154706" cy="369332"/>
          </a:xfrm>
          <a:prstGeom prst="rect">
            <a:avLst/>
          </a:prstGeom>
        </p:spPr>
        <p:txBody>
          <a:bodyPr wrap="square">
            <a:spAutoFit/>
          </a:bodyPr>
          <a:lstStyle/>
          <a:p>
            <a:r>
              <a:rPr lang="en-US" sz="1800" dirty="0">
                <a:hlinkClick r:id="rId30"/>
              </a:rPr>
              <a:t>https://</a:t>
            </a:r>
            <a:r>
              <a:rPr lang="en-US" sz="1800" dirty="0" err="1">
                <a:hlinkClick r:id="rId30"/>
              </a:rPr>
              <a:t>www.youtube.com</a:t>
            </a:r>
            <a:r>
              <a:rPr lang="en-US" sz="1800" dirty="0">
                <a:hlinkClick r:id="rId30"/>
              </a:rPr>
              <a:t>/</a:t>
            </a:r>
            <a:r>
              <a:rPr lang="en-US" sz="1800" dirty="0" err="1">
                <a:hlinkClick r:id="rId30"/>
              </a:rPr>
              <a:t>watch?v</a:t>
            </a:r>
            <a:r>
              <a:rPr lang="en-US" sz="1800" dirty="0">
                <a:hlinkClick r:id="rId30"/>
              </a:rPr>
              <a:t>=dt_XJp77-mk</a:t>
            </a:r>
            <a:endParaRPr lang="en-US" sz="1800" dirty="0"/>
          </a:p>
        </p:txBody>
      </p:sp>
    </p:spTree>
    <p:extLst>
      <p:ext uri="{BB962C8B-B14F-4D97-AF65-F5344CB8AC3E}">
        <p14:creationId xmlns:p14="http://schemas.microsoft.com/office/powerpoint/2010/main" val="7090010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p:bldP spid="43" grpId="0"/>
      <p:bldP spid="47" grpId="0"/>
      <p:bldP spid="48" grpId="0"/>
      <p:bldP spid="52" grpId="0"/>
      <p:bldP spid="5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Screen Shot 2015-11-17 at 3.43.44 PM.png"/>
          <p:cNvPicPr>
            <a:picLocks noChangeAspect="1"/>
          </p:cNvPicPr>
          <p:nvPr/>
        </p:nvPicPr>
        <p:blipFill rotWithShape="1">
          <a:blip r:embed="rId3">
            <a:extLst>
              <a:ext uri="{28A0092B-C50C-407E-A947-70E740481C1C}">
                <a14:useLocalDpi xmlns:a14="http://schemas.microsoft.com/office/drawing/2010/main" val="0"/>
              </a:ext>
            </a:extLst>
          </a:blip>
          <a:srcRect l="34764" t="41832" r="42328" b="28064"/>
          <a:stretch/>
        </p:blipFill>
        <p:spPr>
          <a:xfrm rot="19752984">
            <a:off x="32713" y="1630718"/>
            <a:ext cx="1745370" cy="1413967"/>
          </a:xfrm>
          <a:prstGeom prst="rect">
            <a:avLst/>
          </a:prstGeom>
        </p:spPr>
      </p:pic>
      <p:sp>
        <p:nvSpPr>
          <p:cNvPr id="17" name="Footer Placeholder 16"/>
          <p:cNvSpPr>
            <a:spLocks noGrp="1"/>
          </p:cNvSpPr>
          <p:nvPr>
            <p:ph type="ftr" sz="quarter" idx="10"/>
          </p:nvPr>
        </p:nvSpPr>
        <p:spPr/>
        <p:txBody>
          <a:bodyPr/>
          <a:lstStyle/>
          <a:p>
            <a:r>
              <a:rPr lang="en-GB" dirty="0" smtClean="0"/>
              <a:t>© 2015 Pearson Education, Inc.</a:t>
            </a:r>
            <a:endParaRPr lang="en-GB" dirty="0"/>
          </a:p>
        </p:txBody>
      </p:sp>
      <p:sp>
        <p:nvSpPr>
          <p:cNvPr id="16" name="Text Placeholder 15"/>
          <p:cNvSpPr>
            <a:spLocks noGrp="1"/>
          </p:cNvSpPr>
          <p:nvPr>
            <p:ph type="body" sz="quarter" idx="11"/>
          </p:nvPr>
        </p:nvSpPr>
        <p:spPr/>
        <p:txBody>
          <a:bodyPr/>
          <a:lstStyle/>
          <a:p>
            <a:r>
              <a:rPr lang="en-US" dirty="0" smtClean="0"/>
              <a:t>Rollover</a:t>
            </a:r>
            <a:endParaRPr lang="en-US" dirty="0"/>
          </a:p>
        </p:txBody>
      </p:sp>
      <p:sp>
        <p:nvSpPr>
          <p:cNvPr id="12"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78</a:t>
            </a:fld>
            <a:endParaRPr lang="en-US" dirty="0"/>
          </a:p>
        </p:txBody>
      </p:sp>
      <p:pic>
        <p:nvPicPr>
          <p:cNvPr id="9" name="Picture 8" descr="Screen Shot 2015-11-17 at 3.43.44 PM.png"/>
          <p:cNvPicPr>
            <a:picLocks noChangeAspect="1"/>
          </p:cNvPicPr>
          <p:nvPr/>
        </p:nvPicPr>
        <p:blipFill rotWithShape="1">
          <a:blip r:embed="rId3">
            <a:extLst>
              <a:ext uri="{28A0092B-C50C-407E-A947-70E740481C1C}">
                <a14:useLocalDpi xmlns:a14="http://schemas.microsoft.com/office/drawing/2010/main" val="0"/>
              </a:ext>
            </a:extLst>
          </a:blip>
          <a:srcRect l="62855" t="41832" r="7744" b="24032"/>
          <a:stretch/>
        </p:blipFill>
        <p:spPr>
          <a:xfrm>
            <a:off x="2476500" y="1563661"/>
            <a:ext cx="2240077" cy="1603364"/>
          </a:xfrm>
          <a:prstGeom prst="rect">
            <a:avLst/>
          </a:prstGeom>
        </p:spPr>
      </p:pic>
      <p:grpSp>
        <p:nvGrpSpPr>
          <p:cNvPr id="4" name="Group 3"/>
          <p:cNvGrpSpPr/>
          <p:nvPr/>
        </p:nvGrpSpPr>
        <p:grpSpPr>
          <a:xfrm>
            <a:off x="3355393" y="2393780"/>
            <a:ext cx="1207169" cy="875559"/>
            <a:chOff x="3330491" y="2356423"/>
            <a:chExt cx="1207169" cy="875559"/>
          </a:xfrm>
        </p:grpSpPr>
        <p:sp>
          <p:nvSpPr>
            <p:cNvPr id="18" name="TextBox 17"/>
            <p:cNvSpPr txBox="1"/>
            <p:nvPr/>
          </p:nvSpPr>
          <p:spPr>
            <a:xfrm>
              <a:off x="4199106" y="2356423"/>
              <a:ext cx="338554" cy="461665"/>
            </a:xfrm>
            <a:prstGeom prst="rect">
              <a:avLst/>
            </a:prstGeom>
            <a:solidFill>
              <a:schemeClr val="bg1"/>
            </a:solidFill>
          </p:spPr>
          <p:txBody>
            <a:bodyPr wrap="none" rtlCol="0">
              <a:spAutoFit/>
            </a:bodyPr>
            <a:lstStyle/>
            <a:p>
              <a:r>
                <a:rPr lang="en-US" dirty="0" smtClean="0">
                  <a:latin typeface="Times New Roman"/>
                  <a:cs typeface="Times New Roman"/>
                </a:rPr>
                <a:t>h</a:t>
              </a:r>
              <a:endParaRPr lang="en-US" dirty="0">
                <a:latin typeface="Times New Roman"/>
                <a:cs typeface="Times New Roman"/>
              </a:endParaRPr>
            </a:p>
          </p:txBody>
        </p:sp>
        <p:sp>
          <p:nvSpPr>
            <p:cNvPr id="19" name="TextBox 18"/>
            <p:cNvSpPr txBox="1"/>
            <p:nvPr/>
          </p:nvSpPr>
          <p:spPr>
            <a:xfrm>
              <a:off x="3330491" y="2770317"/>
              <a:ext cx="541897" cy="461665"/>
            </a:xfrm>
            <a:prstGeom prst="rect">
              <a:avLst/>
            </a:prstGeom>
            <a:solidFill>
              <a:schemeClr val="bg1"/>
            </a:solidFill>
          </p:spPr>
          <p:txBody>
            <a:bodyPr wrap="square" rtlCol="0">
              <a:spAutoFit/>
            </a:bodyPr>
            <a:lstStyle/>
            <a:p>
              <a:pPr algn="ctr"/>
              <a:r>
                <a:rPr lang="en-US" dirty="0" smtClean="0">
                  <a:latin typeface="Times New Roman"/>
                  <a:cs typeface="Times New Roman"/>
                </a:rPr>
                <a:t>d</a:t>
              </a:r>
              <a:endParaRPr lang="en-US" dirty="0">
                <a:latin typeface="Times New Roman"/>
                <a:cs typeface="Times New Roman"/>
              </a:endParaRPr>
            </a:p>
          </p:txBody>
        </p:sp>
      </p:grpSp>
      <p:graphicFrame>
        <p:nvGraphicFramePr>
          <p:cNvPr id="25" name="Object 24"/>
          <p:cNvGraphicFramePr>
            <a:graphicFrameLocks noChangeAspect="1"/>
          </p:cNvGraphicFramePr>
          <p:nvPr>
            <p:extLst>
              <p:ext uri="{D42A27DB-BD31-4B8C-83A1-F6EECF244321}">
                <p14:modId xmlns:p14="http://schemas.microsoft.com/office/powerpoint/2010/main" val="1516801236"/>
              </p:ext>
            </p:extLst>
          </p:nvPr>
        </p:nvGraphicFramePr>
        <p:xfrm>
          <a:off x="4350363" y="1225376"/>
          <a:ext cx="1079500" cy="679450"/>
        </p:xfrm>
        <a:graphic>
          <a:graphicData uri="http://schemas.openxmlformats.org/presentationml/2006/ole">
            <mc:AlternateContent xmlns:mc="http://schemas.openxmlformats.org/markup-compatibility/2006">
              <mc:Choice xmlns:v="urn:schemas-microsoft-com:vml" Requires="v">
                <p:oleObj spid="_x0000_s1232964" name="Equation" r:id="rId4" imgW="1206500" imgH="762000" progId="Equation.3">
                  <p:embed/>
                </p:oleObj>
              </mc:Choice>
              <mc:Fallback>
                <p:oleObj name="Equation" r:id="rId4" imgW="1206500" imgH="762000" progId="Equation.3">
                  <p:embed/>
                  <p:pic>
                    <p:nvPicPr>
                      <p:cNvPr id="0" name=""/>
                      <p:cNvPicPr/>
                      <p:nvPr/>
                    </p:nvPicPr>
                    <p:blipFill>
                      <a:blip r:embed="rId5"/>
                      <a:stretch>
                        <a:fillRect/>
                      </a:stretch>
                    </p:blipFill>
                    <p:spPr>
                      <a:xfrm>
                        <a:off x="4350363" y="1225376"/>
                        <a:ext cx="1079500" cy="679450"/>
                      </a:xfrm>
                      <a:prstGeom prst="rect">
                        <a:avLst/>
                      </a:prstGeom>
                      <a:solidFill>
                        <a:schemeClr val="bg1"/>
                      </a:solidFill>
                    </p:spPr>
                  </p:pic>
                </p:oleObj>
              </mc:Fallback>
            </mc:AlternateContent>
          </a:graphicData>
        </a:graphic>
      </p:graphicFrame>
      <p:sp>
        <p:nvSpPr>
          <p:cNvPr id="27" name="TextBox 26"/>
          <p:cNvSpPr txBox="1"/>
          <p:nvPr/>
        </p:nvSpPr>
        <p:spPr>
          <a:xfrm>
            <a:off x="2032567" y="1148568"/>
            <a:ext cx="1518414" cy="461665"/>
          </a:xfrm>
          <a:prstGeom prst="rect">
            <a:avLst/>
          </a:prstGeom>
          <a:noFill/>
        </p:spPr>
        <p:txBody>
          <a:bodyPr wrap="none" rtlCol="0">
            <a:spAutoFit/>
          </a:bodyPr>
          <a:lstStyle/>
          <a:p>
            <a:r>
              <a:rPr lang="en-US" dirty="0" smtClean="0">
                <a:latin typeface="Times New Roman"/>
                <a:cs typeface="Times New Roman"/>
              </a:rPr>
              <a:t>Right turn.</a:t>
            </a:r>
            <a:endParaRPr lang="en-US" dirty="0">
              <a:latin typeface="Times New Roman"/>
              <a:cs typeface="Times New Roman"/>
            </a:endParaRPr>
          </a:p>
        </p:txBody>
      </p:sp>
      <p:sp>
        <p:nvSpPr>
          <p:cNvPr id="32" name="Curved Left Arrow 31"/>
          <p:cNvSpPr/>
          <p:nvPr/>
        </p:nvSpPr>
        <p:spPr bwMode="auto">
          <a:xfrm rot="11112949">
            <a:off x="810604" y="981323"/>
            <a:ext cx="1208889" cy="818805"/>
          </a:xfrm>
          <a:prstGeom prst="curved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cxnSp>
        <p:nvCxnSpPr>
          <p:cNvPr id="34" name="Straight Arrow Connector 33"/>
          <p:cNvCxnSpPr/>
          <p:nvPr/>
        </p:nvCxnSpPr>
        <p:spPr bwMode="auto">
          <a:xfrm>
            <a:off x="3136900" y="2921000"/>
            <a:ext cx="948853" cy="7077"/>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8" name="Straight Arrow Connector 37"/>
          <p:cNvCxnSpPr/>
          <p:nvPr/>
        </p:nvCxnSpPr>
        <p:spPr bwMode="auto">
          <a:xfrm flipH="1" flipV="1">
            <a:off x="4606686" y="2311819"/>
            <a:ext cx="6810" cy="589021"/>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2" name="TextBox 41"/>
          <p:cNvSpPr txBox="1"/>
          <p:nvPr/>
        </p:nvSpPr>
        <p:spPr>
          <a:xfrm>
            <a:off x="5685752" y="1360268"/>
            <a:ext cx="3458248" cy="461665"/>
          </a:xfrm>
          <a:prstGeom prst="rect">
            <a:avLst/>
          </a:prstGeom>
          <a:noFill/>
        </p:spPr>
        <p:txBody>
          <a:bodyPr wrap="none" rtlCol="0">
            <a:spAutoFit/>
          </a:bodyPr>
          <a:lstStyle/>
          <a:p>
            <a:r>
              <a:rPr lang="en-US" dirty="0" smtClean="0">
                <a:latin typeface="Times New Roman"/>
                <a:cs typeface="Times New Roman"/>
              </a:rPr>
              <a:t>Rollover for higher speeds</a:t>
            </a:r>
            <a:endParaRPr lang="en-US" dirty="0">
              <a:latin typeface="Times New Roman"/>
              <a:cs typeface="Times New Roman"/>
            </a:endParaRPr>
          </a:p>
        </p:txBody>
      </p:sp>
      <p:graphicFrame>
        <p:nvGraphicFramePr>
          <p:cNvPr id="46" name="Object 45"/>
          <p:cNvGraphicFramePr>
            <a:graphicFrameLocks noChangeAspect="1"/>
          </p:cNvGraphicFramePr>
          <p:nvPr>
            <p:extLst>
              <p:ext uri="{D42A27DB-BD31-4B8C-83A1-F6EECF244321}">
                <p14:modId xmlns:p14="http://schemas.microsoft.com/office/powerpoint/2010/main" val="240196733"/>
              </p:ext>
            </p:extLst>
          </p:nvPr>
        </p:nvGraphicFramePr>
        <p:xfrm>
          <a:off x="4998225" y="2239060"/>
          <a:ext cx="1055688" cy="385762"/>
        </p:xfrm>
        <a:graphic>
          <a:graphicData uri="http://schemas.openxmlformats.org/presentationml/2006/ole">
            <mc:AlternateContent xmlns:mc="http://schemas.openxmlformats.org/markup-compatibility/2006">
              <mc:Choice xmlns:v="urn:schemas-microsoft-com:vml" Requires="v">
                <p:oleObj spid="_x0000_s1232965" name="Equation" r:id="rId6" imgW="1181100" imgH="431800" progId="Equation.3">
                  <p:embed/>
                </p:oleObj>
              </mc:Choice>
              <mc:Fallback>
                <p:oleObj name="Equation" r:id="rId6" imgW="1181100" imgH="431800" progId="Equation.3">
                  <p:embed/>
                  <p:pic>
                    <p:nvPicPr>
                      <p:cNvPr id="0" name=""/>
                      <p:cNvPicPr/>
                      <p:nvPr/>
                    </p:nvPicPr>
                    <p:blipFill>
                      <a:blip r:embed="rId7"/>
                      <a:stretch>
                        <a:fillRect/>
                      </a:stretch>
                    </p:blipFill>
                    <p:spPr>
                      <a:xfrm>
                        <a:off x="4998225" y="2239060"/>
                        <a:ext cx="1055688" cy="385762"/>
                      </a:xfrm>
                      <a:prstGeom prst="rect">
                        <a:avLst/>
                      </a:prstGeom>
                      <a:solidFill>
                        <a:schemeClr val="bg1"/>
                      </a:solidFill>
                    </p:spPr>
                  </p:pic>
                </p:oleObj>
              </mc:Fallback>
            </mc:AlternateContent>
          </a:graphicData>
        </a:graphic>
      </p:graphicFrame>
      <p:sp>
        <p:nvSpPr>
          <p:cNvPr id="47" name="TextBox 46"/>
          <p:cNvSpPr txBox="1"/>
          <p:nvPr/>
        </p:nvSpPr>
        <p:spPr>
          <a:xfrm>
            <a:off x="6057928" y="2211168"/>
            <a:ext cx="2945638" cy="461665"/>
          </a:xfrm>
          <a:prstGeom prst="rect">
            <a:avLst/>
          </a:prstGeom>
          <a:noFill/>
        </p:spPr>
        <p:txBody>
          <a:bodyPr wrap="none" rtlCol="0">
            <a:spAutoFit/>
          </a:bodyPr>
          <a:lstStyle/>
          <a:p>
            <a:r>
              <a:rPr lang="en-US" dirty="0" smtClean="0">
                <a:latin typeface="Times New Roman"/>
                <a:cs typeface="Times New Roman"/>
              </a:rPr>
              <a:t>Skid for higher speeds</a:t>
            </a:r>
            <a:endParaRPr lang="en-US" dirty="0">
              <a:latin typeface="Times New Roman"/>
              <a:cs typeface="Times New Roman"/>
            </a:endParaRPr>
          </a:p>
        </p:txBody>
      </p:sp>
      <p:graphicFrame>
        <p:nvGraphicFramePr>
          <p:cNvPr id="50" name="Object 49"/>
          <p:cNvGraphicFramePr>
            <a:graphicFrameLocks noChangeAspect="1"/>
          </p:cNvGraphicFramePr>
          <p:nvPr>
            <p:extLst>
              <p:ext uri="{D42A27DB-BD31-4B8C-83A1-F6EECF244321}">
                <p14:modId xmlns:p14="http://schemas.microsoft.com/office/powerpoint/2010/main" val="3664297239"/>
              </p:ext>
            </p:extLst>
          </p:nvPr>
        </p:nvGraphicFramePr>
        <p:xfrm>
          <a:off x="969963" y="3630613"/>
          <a:ext cx="1090612" cy="679450"/>
        </p:xfrm>
        <a:graphic>
          <a:graphicData uri="http://schemas.openxmlformats.org/presentationml/2006/ole">
            <mc:AlternateContent xmlns:mc="http://schemas.openxmlformats.org/markup-compatibility/2006">
              <mc:Choice xmlns:v="urn:schemas-microsoft-com:vml" Requires="v">
                <p:oleObj spid="_x0000_s1232966" name="Equation" r:id="rId8" imgW="1219200" imgH="762000" progId="Equation.3">
                  <p:embed/>
                </p:oleObj>
              </mc:Choice>
              <mc:Fallback>
                <p:oleObj name="Equation" r:id="rId8" imgW="1219200" imgH="762000" progId="Equation.3">
                  <p:embed/>
                  <p:pic>
                    <p:nvPicPr>
                      <p:cNvPr id="0" name=""/>
                      <p:cNvPicPr/>
                      <p:nvPr/>
                    </p:nvPicPr>
                    <p:blipFill>
                      <a:blip r:embed="rId9"/>
                      <a:stretch>
                        <a:fillRect/>
                      </a:stretch>
                    </p:blipFill>
                    <p:spPr>
                      <a:xfrm>
                        <a:off x="969963" y="3630613"/>
                        <a:ext cx="1090612" cy="679450"/>
                      </a:xfrm>
                      <a:prstGeom prst="rect">
                        <a:avLst/>
                      </a:prstGeom>
                      <a:solidFill>
                        <a:schemeClr val="bg1"/>
                      </a:solidFill>
                    </p:spPr>
                  </p:pic>
                </p:oleObj>
              </mc:Fallback>
            </mc:AlternateContent>
          </a:graphicData>
        </a:graphic>
      </p:graphicFrame>
      <p:graphicFrame>
        <p:nvGraphicFramePr>
          <p:cNvPr id="51" name="Object 50"/>
          <p:cNvGraphicFramePr>
            <a:graphicFrameLocks noChangeAspect="1"/>
          </p:cNvGraphicFramePr>
          <p:nvPr>
            <p:extLst>
              <p:ext uri="{D42A27DB-BD31-4B8C-83A1-F6EECF244321}">
                <p14:modId xmlns:p14="http://schemas.microsoft.com/office/powerpoint/2010/main" val="336062433"/>
              </p:ext>
            </p:extLst>
          </p:nvPr>
        </p:nvGraphicFramePr>
        <p:xfrm>
          <a:off x="6791174" y="3232013"/>
          <a:ext cx="784225" cy="679450"/>
        </p:xfrm>
        <a:graphic>
          <a:graphicData uri="http://schemas.openxmlformats.org/presentationml/2006/ole">
            <mc:AlternateContent xmlns:mc="http://schemas.openxmlformats.org/markup-compatibility/2006">
              <mc:Choice xmlns:v="urn:schemas-microsoft-com:vml" Requires="v">
                <p:oleObj spid="_x0000_s1232967" name="Equation" r:id="rId10" imgW="876300" imgH="762000" progId="Equation.3">
                  <p:embed/>
                </p:oleObj>
              </mc:Choice>
              <mc:Fallback>
                <p:oleObj name="Equation" r:id="rId10" imgW="876300" imgH="762000" progId="Equation.3">
                  <p:embed/>
                  <p:pic>
                    <p:nvPicPr>
                      <p:cNvPr id="0" name=""/>
                      <p:cNvPicPr/>
                      <p:nvPr/>
                    </p:nvPicPr>
                    <p:blipFill>
                      <a:blip r:embed="rId11"/>
                      <a:stretch>
                        <a:fillRect/>
                      </a:stretch>
                    </p:blipFill>
                    <p:spPr>
                      <a:xfrm>
                        <a:off x="6791174" y="3232013"/>
                        <a:ext cx="784225" cy="679450"/>
                      </a:xfrm>
                      <a:prstGeom prst="rect">
                        <a:avLst/>
                      </a:prstGeom>
                      <a:solidFill>
                        <a:schemeClr val="bg1"/>
                      </a:solidFill>
                    </p:spPr>
                  </p:pic>
                </p:oleObj>
              </mc:Fallback>
            </mc:AlternateContent>
          </a:graphicData>
        </a:graphic>
      </p:graphicFrame>
      <p:sp>
        <p:nvSpPr>
          <p:cNvPr id="53" name="TextBox 52"/>
          <p:cNvSpPr txBox="1"/>
          <p:nvPr/>
        </p:nvSpPr>
        <p:spPr>
          <a:xfrm>
            <a:off x="1571429" y="5152050"/>
            <a:ext cx="4574840" cy="461665"/>
          </a:xfrm>
          <a:prstGeom prst="rect">
            <a:avLst/>
          </a:prstGeom>
          <a:noFill/>
        </p:spPr>
        <p:txBody>
          <a:bodyPr wrap="none" rtlCol="0">
            <a:spAutoFit/>
          </a:bodyPr>
          <a:lstStyle/>
          <a:p>
            <a:r>
              <a:rPr lang="en-US" dirty="0" smtClean="0">
                <a:latin typeface="Times New Roman"/>
                <a:cs typeface="Times New Roman"/>
              </a:rPr>
              <a:t>dry road </a:t>
            </a:r>
            <a:r>
              <a:rPr lang="en-US" i="1" dirty="0" smtClean="0">
                <a:latin typeface="Symbol" charset="2"/>
                <a:cs typeface="Symbol" charset="2"/>
              </a:rPr>
              <a:t>m</a:t>
            </a:r>
            <a:r>
              <a:rPr lang="en-US" dirty="0" smtClean="0">
                <a:latin typeface="Times New Roman"/>
                <a:cs typeface="Times New Roman"/>
              </a:rPr>
              <a:t> = 0.7, wet road, </a:t>
            </a:r>
            <a:r>
              <a:rPr lang="en-US" i="1" dirty="0" smtClean="0">
                <a:latin typeface="Symbol" charset="2"/>
                <a:cs typeface="Symbol" charset="2"/>
              </a:rPr>
              <a:t>m</a:t>
            </a:r>
            <a:r>
              <a:rPr lang="en-US" dirty="0" smtClean="0">
                <a:latin typeface="Times New Roman"/>
                <a:cs typeface="Times New Roman"/>
              </a:rPr>
              <a:t> = 0.4</a:t>
            </a:r>
            <a:endParaRPr lang="en-US" dirty="0">
              <a:latin typeface="Times New Roman"/>
              <a:cs typeface="Times New Roman"/>
            </a:endParaRPr>
          </a:p>
        </p:txBody>
      </p:sp>
      <p:sp>
        <p:nvSpPr>
          <p:cNvPr id="39" name="TextBox 38"/>
          <p:cNvSpPr txBox="1"/>
          <p:nvPr/>
        </p:nvSpPr>
        <p:spPr>
          <a:xfrm>
            <a:off x="2233281" y="3748958"/>
            <a:ext cx="2928807" cy="461665"/>
          </a:xfrm>
          <a:prstGeom prst="rect">
            <a:avLst/>
          </a:prstGeom>
          <a:noFill/>
        </p:spPr>
        <p:txBody>
          <a:bodyPr wrap="none" rtlCol="0">
            <a:spAutoFit/>
          </a:bodyPr>
          <a:lstStyle/>
          <a:p>
            <a:r>
              <a:rPr lang="en-US" dirty="0" smtClean="0">
                <a:latin typeface="Times New Roman"/>
                <a:cs typeface="Times New Roman"/>
              </a:rPr>
              <a:t>Static Stability Factor. </a:t>
            </a:r>
            <a:endParaRPr lang="en-US" dirty="0">
              <a:latin typeface="Times New Roman"/>
              <a:cs typeface="Times New Roman"/>
            </a:endParaRPr>
          </a:p>
        </p:txBody>
      </p:sp>
      <p:sp>
        <p:nvSpPr>
          <p:cNvPr id="2" name="Rectangle 1"/>
          <p:cNvSpPr/>
          <p:nvPr/>
        </p:nvSpPr>
        <p:spPr>
          <a:xfrm>
            <a:off x="2296058" y="4237210"/>
            <a:ext cx="2576096" cy="461665"/>
          </a:xfrm>
          <a:prstGeom prst="rect">
            <a:avLst/>
          </a:prstGeom>
        </p:spPr>
        <p:txBody>
          <a:bodyPr wrap="none">
            <a:spAutoFit/>
          </a:bodyPr>
          <a:lstStyle/>
          <a:p>
            <a:r>
              <a:rPr lang="en-US" dirty="0">
                <a:latin typeface="Times New Roman"/>
                <a:cs typeface="Times New Roman"/>
              </a:rPr>
              <a:t>SSF = </a:t>
            </a:r>
            <a:r>
              <a:rPr lang="en-US" dirty="0" smtClean="0">
                <a:latin typeface="Times New Roman"/>
                <a:cs typeface="Times New Roman"/>
              </a:rPr>
              <a:t>1.0 </a:t>
            </a:r>
            <a:r>
              <a:rPr lang="en-US" dirty="0">
                <a:latin typeface="Times New Roman"/>
                <a:cs typeface="Times New Roman"/>
              </a:rPr>
              <a:t>for SUV.</a:t>
            </a:r>
            <a:endParaRPr lang="en-US" dirty="0">
              <a:latin typeface="Times New Roman"/>
              <a:cs typeface="Times New Roman"/>
            </a:endParaRPr>
          </a:p>
        </p:txBody>
      </p:sp>
      <p:sp>
        <p:nvSpPr>
          <p:cNvPr id="41" name="Rectangle 40"/>
          <p:cNvSpPr/>
          <p:nvPr/>
        </p:nvSpPr>
        <p:spPr>
          <a:xfrm>
            <a:off x="2281678" y="4607680"/>
            <a:ext cx="2700829" cy="461665"/>
          </a:xfrm>
          <a:prstGeom prst="rect">
            <a:avLst/>
          </a:prstGeom>
        </p:spPr>
        <p:txBody>
          <a:bodyPr wrap="none">
            <a:spAutoFit/>
          </a:bodyPr>
          <a:lstStyle/>
          <a:p>
            <a:r>
              <a:rPr lang="en-US" dirty="0">
                <a:latin typeface="Times New Roman"/>
                <a:cs typeface="Times New Roman"/>
              </a:rPr>
              <a:t>SSF = </a:t>
            </a:r>
            <a:r>
              <a:rPr lang="en-US" dirty="0" smtClean="0">
                <a:latin typeface="Times New Roman"/>
                <a:cs typeface="Times New Roman"/>
              </a:rPr>
              <a:t>1.5 </a:t>
            </a:r>
            <a:r>
              <a:rPr lang="en-US" dirty="0">
                <a:latin typeface="Times New Roman"/>
                <a:cs typeface="Times New Roman"/>
              </a:rPr>
              <a:t>for </a:t>
            </a:r>
            <a:r>
              <a:rPr lang="en-US" dirty="0" smtClean="0">
                <a:latin typeface="Times New Roman"/>
                <a:cs typeface="Times New Roman"/>
              </a:rPr>
              <a:t>sedan.</a:t>
            </a:r>
            <a:endParaRPr lang="en-US" dirty="0">
              <a:latin typeface="Times New Roman"/>
              <a:cs typeface="Times New Roman"/>
            </a:endParaRPr>
          </a:p>
        </p:txBody>
      </p:sp>
      <p:sp>
        <p:nvSpPr>
          <p:cNvPr id="3" name="Rectangle 2"/>
          <p:cNvSpPr/>
          <p:nvPr/>
        </p:nvSpPr>
        <p:spPr>
          <a:xfrm>
            <a:off x="5651416" y="3993484"/>
            <a:ext cx="3110916" cy="830997"/>
          </a:xfrm>
          <a:prstGeom prst="rect">
            <a:avLst/>
          </a:prstGeom>
        </p:spPr>
        <p:txBody>
          <a:bodyPr wrap="square">
            <a:spAutoFit/>
          </a:bodyPr>
          <a:lstStyle/>
          <a:p>
            <a:pPr algn="ctr"/>
            <a:r>
              <a:rPr lang="en-US" dirty="0" smtClean="0">
                <a:latin typeface="Times New Roman"/>
                <a:cs typeface="Times New Roman"/>
              </a:rPr>
              <a:t>SSF &gt; </a:t>
            </a:r>
            <a:r>
              <a:rPr lang="en-US" i="1" dirty="0" smtClean="0">
                <a:latin typeface="Symbol" charset="2"/>
                <a:cs typeface="Symbol" charset="2"/>
              </a:rPr>
              <a:t>m</a:t>
            </a:r>
            <a:r>
              <a:rPr lang="en-US" i="1" dirty="0" smtClean="0">
                <a:latin typeface="Times New Roman"/>
                <a:cs typeface="Times New Roman"/>
              </a:rPr>
              <a:t> </a:t>
            </a:r>
            <a:br>
              <a:rPr lang="en-US" i="1" dirty="0" smtClean="0">
                <a:latin typeface="Times New Roman"/>
                <a:cs typeface="Times New Roman"/>
              </a:rPr>
            </a:br>
            <a:r>
              <a:rPr lang="en-US" dirty="0" smtClean="0">
                <a:solidFill>
                  <a:srgbClr val="FF0000"/>
                </a:solidFill>
                <a:latin typeface="Times New Roman"/>
                <a:cs typeface="Times New Roman"/>
              </a:rPr>
              <a:t>so skid instead of roll!</a:t>
            </a:r>
            <a:endParaRPr lang="en-US" dirty="0">
              <a:solidFill>
                <a:srgbClr val="FF0000"/>
              </a:solidFill>
              <a:latin typeface="Times New Roman"/>
              <a:cs typeface="Times New Roman"/>
            </a:endParaRPr>
          </a:p>
        </p:txBody>
      </p:sp>
    </p:spTree>
    <p:extLst>
      <p:ext uri="{BB962C8B-B14F-4D97-AF65-F5344CB8AC3E}">
        <p14:creationId xmlns:p14="http://schemas.microsoft.com/office/powerpoint/2010/main" val="3836594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0"/>
          </p:nvPr>
        </p:nvSpPr>
        <p:spPr/>
        <p:txBody>
          <a:bodyPr/>
          <a:lstStyle/>
          <a:p>
            <a:r>
              <a:rPr lang="en-GB" dirty="0" smtClean="0"/>
              <a:t>© 2015 Pearson Education, Inc.</a:t>
            </a:r>
            <a:endParaRPr lang="en-GB" dirty="0"/>
          </a:p>
        </p:txBody>
      </p:sp>
      <p:sp>
        <p:nvSpPr>
          <p:cNvPr id="16" name="Text Placeholder 15"/>
          <p:cNvSpPr>
            <a:spLocks noGrp="1"/>
          </p:cNvSpPr>
          <p:nvPr>
            <p:ph type="body" sz="quarter" idx="11"/>
          </p:nvPr>
        </p:nvSpPr>
        <p:spPr/>
        <p:txBody>
          <a:bodyPr/>
          <a:lstStyle/>
          <a:p>
            <a:r>
              <a:rPr lang="en-US" dirty="0" smtClean="0"/>
              <a:t>Rollover</a:t>
            </a:r>
            <a:endParaRPr lang="en-US" dirty="0"/>
          </a:p>
        </p:txBody>
      </p:sp>
      <p:sp>
        <p:nvSpPr>
          <p:cNvPr id="12"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79</a:t>
            </a:fld>
            <a:endParaRPr lang="en-US" dirty="0"/>
          </a:p>
        </p:txBody>
      </p:sp>
      <p:pic>
        <p:nvPicPr>
          <p:cNvPr id="8" name="Picture 7" descr="Screen Shot 2015-11-17 at 3.4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2548" y="-256599"/>
            <a:ext cx="2925426" cy="1423985"/>
          </a:xfrm>
          <a:prstGeom prst="rect">
            <a:avLst/>
          </a:prstGeom>
        </p:spPr>
      </p:pic>
      <p:pic>
        <p:nvPicPr>
          <p:cNvPr id="9" name="Picture 8" descr="Screen Shot 2015-11-17 at 3.43.44 PM.png"/>
          <p:cNvPicPr>
            <a:picLocks noChangeAspect="1"/>
          </p:cNvPicPr>
          <p:nvPr/>
        </p:nvPicPr>
        <p:blipFill rotWithShape="1">
          <a:blip r:embed="rId4">
            <a:extLst>
              <a:ext uri="{28A0092B-C50C-407E-A947-70E740481C1C}">
                <a14:useLocalDpi xmlns:a14="http://schemas.microsoft.com/office/drawing/2010/main" val="0"/>
              </a:ext>
            </a:extLst>
          </a:blip>
          <a:srcRect l="34764" t="41832" r="7744" b="24032"/>
          <a:stretch/>
        </p:blipFill>
        <p:spPr>
          <a:xfrm>
            <a:off x="385994" y="3481287"/>
            <a:ext cx="4380389" cy="1603364"/>
          </a:xfrm>
          <a:prstGeom prst="rect">
            <a:avLst/>
          </a:prstGeom>
        </p:spPr>
      </p:pic>
      <p:pic>
        <p:nvPicPr>
          <p:cNvPr id="2" name="Picture 1" descr="Screen Shot 2015-11-17 at 3.53.0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66246"/>
            <a:ext cx="9144000" cy="2301082"/>
          </a:xfrm>
          <a:prstGeom prst="rect">
            <a:avLst/>
          </a:prstGeom>
        </p:spPr>
      </p:pic>
      <p:graphicFrame>
        <p:nvGraphicFramePr>
          <p:cNvPr id="10" name="Object 9"/>
          <p:cNvGraphicFramePr>
            <a:graphicFrameLocks noChangeAspect="1"/>
          </p:cNvGraphicFramePr>
          <p:nvPr>
            <p:extLst>
              <p:ext uri="{D42A27DB-BD31-4B8C-83A1-F6EECF244321}">
                <p14:modId xmlns:p14="http://schemas.microsoft.com/office/powerpoint/2010/main" val="1083958866"/>
              </p:ext>
            </p:extLst>
          </p:nvPr>
        </p:nvGraphicFramePr>
        <p:xfrm>
          <a:off x="4784733" y="3609048"/>
          <a:ext cx="3708400" cy="546100"/>
        </p:xfrm>
        <a:graphic>
          <a:graphicData uri="http://schemas.openxmlformats.org/presentationml/2006/ole">
            <mc:AlternateContent xmlns:mc="http://schemas.openxmlformats.org/markup-compatibility/2006">
              <mc:Choice xmlns:v="urn:schemas-microsoft-com:vml" Requires="v">
                <p:oleObj spid="_x0000_s1230867" name="Equation" r:id="rId6" imgW="3708400" imgH="546100" progId="Equation.3">
                  <p:embed/>
                </p:oleObj>
              </mc:Choice>
              <mc:Fallback>
                <p:oleObj name="Equation" r:id="rId6" imgW="3708400" imgH="546100" progId="Equation.3">
                  <p:embed/>
                  <p:pic>
                    <p:nvPicPr>
                      <p:cNvPr id="0" name=""/>
                      <p:cNvPicPr/>
                      <p:nvPr/>
                    </p:nvPicPr>
                    <p:blipFill>
                      <a:blip r:embed="rId7"/>
                      <a:stretch>
                        <a:fillRect/>
                      </a:stretch>
                    </p:blipFill>
                    <p:spPr>
                      <a:xfrm>
                        <a:off x="4784733" y="3609048"/>
                        <a:ext cx="3708400" cy="546100"/>
                      </a:xfrm>
                      <a:prstGeom prst="rect">
                        <a:avLst/>
                      </a:prstGeom>
                    </p:spPr>
                  </p:pic>
                </p:oleObj>
              </mc:Fallback>
            </mc:AlternateContent>
          </a:graphicData>
        </a:graphic>
      </p:graphicFrame>
    </p:spTree>
    <p:extLst>
      <p:ext uri="{BB962C8B-B14F-4D97-AF65-F5344CB8AC3E}">
        <p14:creationId xmlns:p14="http://schemas.microsoft.com/office/powerpoint/2010/main" val="36067436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gure_S_12_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3566" y="2063850"/>
            <a:ext cx="1600600" cy="3532358"/>
          </a:xfrm>
          <a:prstGeom prst="rect">
            <a:avLst/>
          </a:prstGeom>
        </p:spPr>
      </p:pic>
      <p:pic>
        <p:nvPicPr>
          <p:cNvPr id="11" name="Picture 10" descr="12_04_Figure.jpg"/>
          <p:cNvPicPr>
            <a:picLocks noChangeAspect="1"/>
          </p:cNvPicPr>
          <p:nvPr/>
        </p:nvPicPr>
        <p:blipFill rotWithShape="1">
          <a:blip r:embed="rId3">
            <a:extLst>
              <a:ext uri="{28A0092B-C50C-407E-A947-70E740481C1C}">
                <a14:useLocalDpi xmlns:a14="http://schemas.microsoft.com/office/drawing/2010/main" val="0"/>
              </a:ext>
            </a:extLst>
          </a:blip>
          <a:srcRect t="-682" b="2863"/>
          <a:stretch/>
        </p:blipFill>
        <p:spPr>
          <a:xfrm>
            <a:off x="720230" y="3294222"/>
            <a:ext cx="4243655" cy="3171449"/>
          </a:xfrm>
          <a:prstGeom prst="rect">
            <a:avLst/>
          </a:prstGeom>
        </p:spPr>
      </p:pic>
      <p:sp>
        <p:nvSpPr>
          <p:cNvPr id="8" name="Content Placeholder 7"/>
          <p:cNvSpPr>
            <a:spLocks noGrp="1"/>
          </p:cNvSpPr>
          <p:nvPr>
            <p:ph idx="1"/>
          </p:nvPr>
        </p:nvSpPr>
        <p:spPr>
          <a:xfrm>
            <a:off x="582040" y="1271717"/>
            <a:ext cx="6137889" cy="3120578"/>
          </a:xfrm>
        </p:spPr>
        <p:txBody>
          <a:bodyPr/>
          <a:lstStyle/>
          <a:p>
            <a:r>
              <a:rPr lang="en-US" dirty="0" smtClean="0"/>
              <a:t>	(</a:t>
            </a:r>
            <a:r>
              <a:rPr lang="en-US" i="1" dirty="0" smtClean="0"/>
              <a:t>a</a:t>
            </a:r>
            <a:r>
              <a:rPr lang="en-US" dirty="0" smtClean="0"/>
              <a:t>) Draw a free-body diagram for the rod of the figure below. Let the inertia of the rod be negligible compared to </a:t>
            </a:r>
            <a:r>
              <a:rPr lang="en-US" i="1" dirty="0" smtClean="0"/>
              <a:t>m</a:t>
            </a:r>
            <a:r>
              <a:rPr lang="en-US" baseline="-25000" dirty="0" smtClean="0"/>
              <a:t>1</a:t>
            </a:r>
            <a:r>
              <a:rPr lang="en-US" dirty="0" smtClean="0"/>
              <a:t> and </a:t>
            </a:r>
            <a:r>
              <a:rPr lang="en-US" i="1" dirty="0" smtClean="0"/>
              <a:t>m</a:t>
            </a:r>
            <a:r>
              <a:rPr lang="en-US" baseline="-25000" dirty="0" smtClean="0"/>
              <a:t>2</a:t>
            </a:r>
            <a:r>
              <a:rPr lang="en-US" dirty="0" smtClean="0"/>
              <a:t>. </a:t>
            </a:r>
          </a:p>
          <a:p>
            <a:r>
              <a:rPr lang="en-US" dirty="0" smtClean="0"/>
              <a:t>(</a:t>
            </a:r>
            <a:r>
              <a:rPr lang="en-US" i="1" dirty="0" smtClean="0"/>
              <a:t>b</a:t>
            </a:r>
            <a:r>
              <a:rPr lang="en-US" dirty="0" smtClean="0"/>
              <a:t>) Would the free-body diagram change if you slide object 2 to the left?</a:t>
            </a:r>
          </a:p>
        </p:txBody>
      </p:sp>
      <p:sp>
        <p:nvSpPr>
          <p:cNvPr id="2" name="Footer Placeholder 1"/>
          <p:cNvSpPr>
            <a:spLocks noGrp="1"/>
          </p:cNvSpPr>
          <p:nvPr>
            <p:ph type="ftr" sz="quarter" idx="10"/>
          </p:nvPr>
        </p:nvSpPr>
        <p:spPr/>
        <p:txBody>
          <a:bodyPr/>
          <a:lstStyle/>
          <a:p>
            <a:r>
              <a:rPr lang="en-GB" smtClean="0"/>
              <a:t>© 2015 Pearson Education, Inc.</a:t>
            </a:r>
            <a:endParaRPr lang="en-GB" dirty="0"/>
          </a:p>
        </p:txBody>
      </p:sp>
      <p:sp>
        <p:nvSpPr>
          <p:cNvPr id="9" name="Text Placeholder 8"/>
          <p:cNvSpPr>
            <a:spLocks noGrp="1"/>
          </p:cNvSpPr>
          <p:nvPr>
            <p:ph type="body" sz="quarter" idx="11"/>
          </p:nvPr>
        </p:nvSpPr>
        <p:spPr/>
        <p:txBody>
          <a:bodyPr/>
          <a:lstStyle/>
          <a:p>
            <a:r>
              <a:rPr lang="en-US" smtClean="0"/>
              <a:t>Checkpoint 12.1</a:t>
            </a:r>
            <a:endParaRPr lang="en-US" dirty="0"/>
          </a:p>
        </p:txBody>
      </p:sp>
      <p:sp>
        <p:nvSpPr>
          <p:cNvPr id="5" name="Text Placeholder 4"/>
          <p:cNvSpPr>
            <a:spLocks noGrp="1"/>
          </p:cNvSpPr>
          <p:nvPr>
            <p:ph type="body" sz="quarter" idx="12"/>
          </p:nvPr>
        </p:nvSpPr>
        <p:spPr>
          <a:xfrm>
            <a:off x="727552" y="1311375"/>
            <a:ext cx="835699" cy="400110"/>
          </a:xfrm>
          <a:noFill/>
        </p:spPr>
        <p:txBody>
          <a:bodyPr/>
          <a:lstStyle/>
          <a:p>
            <a:r>
              <a:rPr lang="en-US" dirty="0" smtClean="0"/>
              <a:t>12.1</a:t>
            </a:r>
            <a:endParaRPr lang="en-US" dirty="0"/>
          </a:p>
        </p:txBody>
      </p:sp>
      <p:sp>
        <p:nvSpPr>
          <p:cNvPr id="10"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8</a:t>
            </a:fld>
            <a:endParaRPr lang="en-US" dirty="0"/>
          </a:p>
        </p:txBody>
      </p:sp>
    </p:spTree>
    <p:extLst>
      <p:ext uri="{BB962C8B-B14F-4D97-AF65-F5344CB8AC3E}">
        <p14:creationId xmlns:p14="http://schemas.microsoft.com/office/powerpoint/2010/main" val="7565894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 person spins a tennis ball on a string in a horizontal circle (so that the axis of rotation is vertical). At the point indicated below, the ball is given a sharp blow in the forward direction.</a:t>
            </a:r>
            <a:r>
              <a:rPr lang="en-US" i="1" dirty="0"/>
              <a:t> </a:t>
            </a:r>
            <a:r>
              <a:rPr lang="en-US" dirty="0"/>
              <a:t>This causes a change in angular momentum      in </a:t>
            </a:r>
            <a:r>
              <a:rPr lang="en-US" dirty="0" smtClean="0"/>
              <a:t>the</a:t>
            </a:r>
          </a:p>
          <a:p>
            <a:pPr marL="786384" indent="-576072"/>
            <a:r>
              <a:rPr lang="en-US" dirty="0"/>
              <a:t>1.	</a:t>
            </a:r>
            <a:r>
              <a:rPr lang="en-US" i="1" dirty="0"/>
              <a:t>x</a:t>
            </a:r>
            <a:r>
              <a:rPr lang="en-US" dirty="0"/>
              <a:t> direction.</a:t>
            </a:r>
          </a:p>
          <a:p>
            <a:pPr marL="786384" indent="-576072"/>
            <a:r>
              <a:rPr lang="en-US" dirty="0"/>
              <a:t>2.	</a:t>
            </a:r>
            <a:r>
              <a:rPr lang="en-US" i="1" dirty="0"/>
              <a:t>y</a:t>
            </a:r>
            <a:r>
              <a:rPr lang="en-US" dirty="0"/>
              <a:t> direction.</a:t>
            </a:r>
          </a:p>
          <a:p>
            <a:pPr marL="786384" indent="-576072"/>
            <a:r>
              <a:rPr lang="en-US" dirty="0"/>
              <a:t>3.	</a:t>
            </a:r>
            <a:r>
              <a:rPr lang="en-US" i="1" dirty="0"/>
              <a:t>z</a:t>
            </a:r>
            <a:r>
              <a:rPr lang="en-US" dirty="0"/>
              <a:t> direction.</a:t>
            </a:r>
          </a:p>
          <a:p>
            <a:pPr marL="786384" indent="-576072"/>
            <a:endParaRPr lang="en-US" dirty="0"/>
          </a:p>
        </p:txBody>
      </p:sp>
      <p:sp>
        <p:nvSpPr>
          <p:cNvPr id="17" name="Footer Placeholder 16"/>
          <p:cNvSpPr>
            <a:spLocks noGrp="1"/>
          </p:cNvSpPr>
          <p:nvPr>
            <p:ph type="ftr" sz="quarter" idx="10"/>
          </p:nvPr>
        </p:nvSpPr>
        <p:spPr/>
        <p:txBody>
          <a:bodyPr/>
          <a:lstStyle/>
          <a:p>
            <a:r>
              <a:rPr lang="en-GB" dirty="0" smtClean="0"/>
              <a:t>© 2015 Pearson Education, Inc.</a:t>
            </a:r>
            <a:endParaRPr lang="en-GB" dirty="0"/>
          </a:p>
        </p:txBody>
      </p:sp>
      <p:sp>
        <p:nvSpPr>
          <p:cNvPr id="16" name="Text Placeholder 15"/>
          <p:cNvSpPr>
            <a:spLocks noGrp="1"/>
          </p:cNvSpPr>
          <p:nvPr>
            <p:ph type="body" sz="quarter" idx="11"/>
          </p:nvPr>
        </p:nvSpPr>
        <p:spPr/>
        <p:txBody>
          <a:bodyPr/>
          <a:lstStyle/>
          <a:p>
            <a:r>
              <a:rPr lang="en-US" dirty="0"/>
              <a:t>Section </a:t>
            </a:r>
            <a:r>
              <a:rPr lang="en-US" dirty="0" smtClean="0"/>
              <a:t>12.8</a:t>
            </a:r>
          </a:p>
          <a:p>
            <a:r>
              <a:rPr lang="en-US" dirty="0" smtClean="0"/>
              <a:t>Clicker </a:t>
            </a:r>
            <a:r>
              <a:rPr lang="en-US" dirty="0"/>
              <a:t>Question </a:t>
            </a:r>
            <a:r>
              <a:rPr lang="en-US" dirty="0" smtClean="0"/>
              <a:t>10</a:t>
            </a:r>
            <a:endParaRPr lang="en-US" dirty="0"/>
          </a:p>
        </p:txBody>
      </p:sp>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80</a:t>
            </a:fld>
            <a:endParaRPr lang="en-US" dirty="0"/>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2774" y="3442277"/>
            <a:ext cx="3200400" cy="283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equ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7480" y="2908237"/>
            <a:ext cx="441960" cy="390144"/>
          </a:xfrm>
          <a:prstGeom prst="rect">
            <a:avLst/>
          </a:prstGeom>
        </p:spPr>
      </p:pic>
    </p:spTree>
    <p:extLst>
      <p:ext uri="{BB962C8B-B14F-4D97-AF65-F5344CB8AC3E}">
        <p14:creationId xmlns:p14="http://schemas.microsoft.com/office/powerpoint/2010/main" val="3231149434"/>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 person spins a tennis ball on a string in a horizontal circle (so that the axis of rotation is vertical). At the point indicated below, the ball is given a sharp blow in the forward direction.</a:t>
            </a:r>
            <a:r>
              <a:rPr lang="en-US" i="1" dirty="0"/>
              <a:t> </a:t>
            </a:r>
            <a:r>
              <a:rPr lang="en-US" dirty="0"/>
              <a:t>This causes a change in angular momentum      in </a:t>
            </a:r>
            <a:r>
              <a:rPr lang="en-US" dirty="0" smtClean="0"/>
              <a:t>the</a:t>
            </a:r>
          </a:p>
          <a:p>
            <a:pPr marL="786384" indent="-576072"/>
            <a:r>
              <a:rPr lang="en-US" dirty="0"/>
              <a:t>1.	</a:t>
            </a:r>
            <a:r>
              <a:rPr lang="en-US" i="1" dirty="0"/>
              <a:t>x</a:t>
            </a:r>
            <a:r>
              <a:rPr lang="en-US" dirty="0"/>
              <a:t> direction.</a:t>
            </a:r>
          </a:p>
          <a:p>
            <a:pPr marL="786384" indent="-576072"/>
            <a:r>
              <a:rPr lang="en-US" dirty="0"/>
              <a:t>2.	</a:t>
            </a:r>
            <a:r>
              <a:rPr lang="en-US" i="1" dirty="0"/>
              <a:t>y</a:t>
            </a:r>
            <a:r>
              <a:rPr lang="en-US" dirty="0"/>
              <a:t> direction.</a:t>
            </a:r>
          </a:p>
          <a:p>
            <a:pPr marL="786384" indent="-576072"/>
            <a:r>
              <a:rPr lang="en-US" dirty="0">
                <a:solidFill>
                  <a:srgbClr val="FF0000"/>
                </a:solidFill>
              </a:rPr>
              <a:t>3.	</a:t>
            </a:r>
            <a:r>
              <a:rPr lang="en-US" i="1" dirty="0">
                <a:solidFill>
                  <a:srgbClr val="FF0000"/>
                </a:solidFill>
              </a:rPr>
              <a:t>z</a:t>
            </a:r>
            <a:r>
              <a:rPr lang="en-US" dirty="0">
                <a:solidFill>
                  <a:srgbClr val="FF0000"/>
                </a:solidFill>
              </a:rPr>
              <a:t> direction.</a:t>
            </a:r>
          </a:p>
          <a:p>
            <a:pPr marL="786384" indent="-576072"/>
            <a:endParaRPr lang="en-US" dirty="0"/>
          </a:p>
        </p:txBody>
      </p:sp>
      <p:sp>
        <p:nvSpPr>
          <p:cNvPr id="17" name="Footer Placeholder 16"/>
          <p:cNvSpPr>
            <a:spLocks noGrp="1"/>
          </p:cNvSpPr>
          <p:nvPr>
            <p:ph type="ftr" sz="quarter" idx="10"/>
          </p:nvPr>
        </p:nvSpPr>
        <p:spPr/>
        <p:txBody>
          <a:bodyPr/>
          <a:lstStyle/>
          <a:p>
            <a:r>
              <a:rPr lang="en-GB" dirty="0" smtClean="0"/>
              <a:t>© 2015 Pearson Education, Inc.</a:t>
            </a:r>
            <a:endParaRPr lang="en-GB" dirty="0"/>
          </a:p>
        </p:txBody>
      </p:sp>
      <p:sp>
        <p:nvSpPr>
          <p:cNvPr id="16" name="Text Placeholder 15"/>
          <p:cNvSpPr>
            <a:spLocks noGrp="1"/>
          </p:cNvSpPr>
          <p:nvPr>
            <p:ph type="body" sz="quarter" idx="11"/>
          </p:nvPr>
        </p:nvSpPr>
        <p:spPr/>
        <p:txBody>
          <a:bodyPr/>
          <a:lstStyle/>
          <a:p>
            <a:r>
              <a:rPr lang="en-US" dirty="0"/>
              <a:t>Section </a:t>
            </a:r>
            <a:r>
              <a:rPr lang="en-US" dirty="0" smtClean="0"/>
              <a:t>12.8</a:t>
            </a:r>
          </a:p>
          <a:p>
            <a:r>
              <a:rPr lang="en-US" dirty="0" smtClean="0"/>
              <a:t>Clicker </a:t>
            </a:r>
            <a:r>
              <a:rPr lang="en-US" dirty="0"/>
              <a:t>Question </a:t>
            </a:r>
            <a:r>
              <a:rPr lang="en-US" dirty="0" smtClean="0"/>
              <a:t>10</a:t>
            </a:r>
            <a:endParaRPr lang="en-US" dirty="0"/>
          </a:p>
        </p:txBody>
      </p:sp>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81</a:t>
            </a:fld>
            <a:endParaRPr lang="en-US" dirty="0"/>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2774" y="3442277"/>
            <a:ext cx="3200400" cy="283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Red_Tick Mark_28p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94567"/>
            <a:ext cx="621751" cy="713184"/>
          </a:xfrm>
          <a:prstGeom prst="rect">
            <a:avLst/>
          </a:prstGeom>
        </p:spPr>
      </p:pic>
      <p:pic>
        <p:nvPicPr>
          <p:cNvPr id="10" name="Picture 9" descr="equ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7480" y="2908237"/>
            <a:ext cx="441960" cy="390144"/>
          </a:xfrm>
          <a:prstGeom prst="rect">
            <a:avLst/>
          </a:prstGeom>
        </p:spPr>
      </p:pic>
    </p:spTree>
    <p:extLst>
      <p:ext uri="{BB962C8B-B14F-4D97-AF65-F5344CB8AC3E}">
        <p14:creationId xmlns:p14="http://schemas.microsoft.com/office/powerpoint/2010/main" val="3249358016"/>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5124" y="1170432"/>
            <a:ext cx="8462921" cy="5422392"/>
          </a:xfrm>
        </p:spPr>
        <p:txBody>
          <a:bodyPr/>
          <a:lstStyle/>
          <a:p>
            <a:r>
              <a:rPr lang="en-US" sz="2400" dirty="0"/>
              <a:t>A person spins a tennis ball on a string in a horizontal circle (so that the axis of rotation is vertical). At the point indicated below, the ball is given a sharp blow vertically downward. In which direction does the axis of rotation tilt </a:t>
            </a:r>
            <a:r>
              <a:rPr lang="en-US" sz="2400" dirty="0" smtClean="0"/>
              <a:t>towards after </a:t>
            </a:r>
            <a:r>
              <a:rPr lang="en-US" sz="2400" dirty="0"/>
              <a:t>the blow</a:t>
            </a:r>
            <a:r>
              <a:rPr lang="en-US" sz="2400" dirty="0" smtClean="0"/>
              <a:t>?</a:t>
            </a:r>
          </a:p>
          <a:p>
            <a:pPr lvl="1"/>
            <a:r>
              <a:rPr lang="en-US" sz="2400" dirty="0"/>
              <a:t>+</a:t>
            </a:r>
            <a:r>
              <a:rPr lang="en-US" sz="2400" i="1" dirty="0"/>
              <a:t>x</a:t>
            </a:r>
            <a:r>
              <a:rPr lang="en-US" sz="2400" dirty="0"/>
              <a:t> direction</a:t>
            </a:r>
          </a:p>
          <a:p>
            <a:pPr lvl="1"/>
            <a:r>
              <a:rPr lang="en-US" sz="2400" dirty="0"/>
              <a:t>–</a:t>
            </a:r>
            <a:r>
              <a:rPr lang="en-US" sz="2400" i="1" dirty="0"/>
              <a:t>x</a:t>
            </a:r>
            <a:r>
              <a:rPr lang="en-US" sz="2400" dirty="0"/>
              <a:t> direction</a:t>
            </a:r>
          </a:p>
          <a:p>
            <a:pPr lvl="1"/>
            <a:r>
              <a:rPr lang="en-US" sz="2400" dirty="0" smtClean="0"/>
              <a:t>+</a:t>
            </a:r>
            <a:r>
              <a:rPr lang="en-US" sz="2400" i="1" dirty="0"/>
              <a:t>y</a:t>
            </a:r>
            <a:r>
              <a:rPr lang="en-US" sz="2400" dirty="0"/>
              <a:t> direction</a:t>
            </a:r>
          </a:p>
          <a:p>
            <a:pPr lvl="1"/>
            <a:r>
              <a:rPr lang="en-US" sz="2400" dirty="0"/>
              <a:t>–</a:t>
            </a:r>
            <a:r>
              <a:rPr lang="en-US" sz="2400" i="1" dirty="0"/>
              <a:t>y</a:t>
            </a:r>
            <a:r>
              <a:rPr lang="en-US" sz="2400" dirty="0"/>
              <a:t> direction</a:t>
            </a:r>
          </a:p>
          <a:p>
            <a:pPr lvl="1"/>
            <a:r>
              <a:rPr lang="en-US" sz="2400" dirty="0"/>
              <a:t>It stays the same (but the magnitude </a:t>
            </a:r>
            <a:r>
              <a:rPr lang="en-US" sz="2400" dirty="0" smtClean="0"/>
              <a:t/>
            </a:r>
            <a:br>
              <a:rPr lang="en-US" sz="2400" dirty="0" smtClean="0"/>
            </a:br>
            <a:r>
              <a:rPr lang="en-US" sz="2400" dirty="0" smtClean="0"/>
              <a:t>of </a:t>
            </a:r>
            <a:r>
              <a:rPr lang="en-US" sz="2400" dirty="0"/>
              <a:t>the angular momentum changes).</a:t>
            </a:r>
          </a:p>
          <a:p>
            <a:pPr lvl="1"/>
            <a:r>
              <a:rPr lang="en-US" sz="2400" dirty="0"/>
              <a:t>The ball starts wobbling in all </a:t>
            </a:r>
            <a:r>
              <a:rPr lang="en-US" sz="2400" dirty="0" smtClean="0"/>
              <a:t/>
            </a:r>
            <a:br>
              <a:rPr lang="en-US" sz="2400" dirty="0" smtClean="0"/>
            </a:br>
            <a:r>
              <a:rPr lang="en-US" sz="2400" dirty="0" smtClean="0"/>
              <a:t>directions</a:t>
            </a:r>
            <a:r>
              <a:rPr lang="en-US" sz="2400" dirty="0"/>
              <a:t>.</a:t>
            </a:r>
          </a:p>
          <a:p>
            <a:endParaRPr lang="en-US" sz="2400" dirty="0"/>
          </a:p>
        </p:txBody>
      </p:sp>
      <p:sp>
        <p:nvSpPr>
          <p:cNvPr id="17" name="Footer Placeholder 16"/>
          <p:cNvSpPr>
            <a:spLocks noGrp="1"/>
          </p:cNvSpPr>
          <p:nvPr>
            <p:ph type="ftr" sz="quarter" idx="10"/>
          </p:nvPr>
        </p:nvSpPr>
        <p:spPr/>
        <p:txBody>
          <a:bodyPr/>
          <a:lstStyle/>
          <a:p>
            <a:r>
              <a:rPr lang="en-GB" dirty="0" smtClean="0"/>
              <a:t>© 2015 Pearson Education, Inc.</a:t>
            </a:r>
            <a:endParaRPr lang="en-GB" dirty="0"/>
          </a:p>
        </p:txBody>
      </p:sp>
      <p:sp>
        <p:nvSpPr>
          <p:cNvPr id="16" name="Text Placeholder 15"/>
          <p:cNvSpPr>
            <a:spLocks noGrp="1"/>
          </p:cNvSpPr>
          <p:nvPr>
            <p:ph type="body" sz="quarter" idx="11"/>
          </p:nvPr>
        </p:nvSpPr>
        <p:spPr/>
        <p:txBody>
          <a:bodyPr/>
          <a:lstStyle/>
          <a:p>
            <a:r>
              <a:rPr lang="en-US" dirty="0"/>
              <a:t>Section </a:t>
            </a:r>
            <a:r>
              <a:rPr lang="en-US" dirty="0" smtClean="0"/>
              <a:t>12.8</a:t>
            </a:r>
          </a:p>
          <a:p>
            <a:r>
              <a:rPr lang="en-US" dirty="0" smtClean="0"/>
              <a:t>Clicker </a:t>
            </a:r>
            <a:r>
              <a:rPr lang="en-US" dirty="0"/>
              <a:t>Question </a:t>
            </a:r>
            <a:r>
              <a:rPr lang="en-US" dirty="0" smtClean="0"/>
              <a:t>11</a:t>
            </a:r>
            <a:endParaRPr lang="en-US" dirty="0"/>
          </a:p>
        </p:txBody>
      </p:sp>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82</a:t>
            </a:fld>
            <a:endParaRPr lang="en-US" dirty="0"/>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175" y="3098006"/>
            <a:ext cx="3108960" cy="2923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461099"/>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5124" y="1170432"/>
            <a:ext cx="8587435" cy="5422392"/>
          </a:xfrm>
        </p:spPr>
        <p:txBody>
          <a:bodyPr/>
          <a:lstStyle/>
          <a:p>
            <a:r>
              <a:rPr lang="en-US" sz="2400" dirty="0"/>
              <a:t>A person spins a tennis ball on a string in a horizontal circle (so that the axis of rotation is vertical). At the point indicated below, the ball is given a sharp blow vertically downward. In which direction does the axis of rotation tilt </a:t>
            </a:r>
            <a:r>
              <a:rPr lang="en-US" sz="2400" dirty="0" smtClean="0"/>
              <a:t>towards after </a:t>
            </a:r>
            <a:r>
              <a:rPr lang="en-US" sz="2400" dirty="0"/>
              <a:t>the blow</a:t>
            </a:r>
            <a:r>
              <a:rPr lang="en-US" sz="2400" dirty="0" smtClean="0"/>
              <a:t>?</a:t>
            </a:r>
          </a:p>
          <a:p>
            <a:pPr lvl="1"/>
            <a:r>
              <a:rPr lang="en-US" sz="2400" dirty="0">
                <a:solidFill>
                  <a:srgbClr val="FF0000"/>
                </a:solidFill>
              </a:rPr>
              <a:t>+</a:t>
            </a:r>
            <a:r>
              <a:rPr lang="en-US" sz="2400" i="1" dirty="0">
                <a:solidFill>
                  <a:srgbClr val="FF0000"/>
                </a:solidFill>
              </a:rPr>
              <a:t>x</a:t>
            </a:r>
            <a:r>
              <a:rPr lang="en-US" sz="2400" dirty="0">
                <a:solidFill>
                  <a:srgbClr val="FF0000"/>
                </a:solidFill>
              </a:rPr>
              <a:t> direction</a:t>
            </a:r>
          </a:p>
          <a:p>
            <a:pPr lvl="1"/>
            <a:r>
              <a:rPr lang="en-US" sz="2400" dirty="0"/>
              <a:t>–</a:t>
            </a:r>
            <a:r>
              <a:rPr lang="en-US" sz="2400" i="1" dirty="0"/>
              <a:t>x</a:t>
            </a:r>
            <a:r>
              <a:rPr lang="en-US" sz="2400" dirty="0"/>
              <a:t> direction</a:t>
            </a:r>
          </a:p>
          <a:p>
            <a:pPr lvl="1"/>
            <a:r>
              <a:rPr lang="en-US" sz="2400" dirty="0" smtClean="0"/>
              <a:t>+</a:t>
            </a:r>
            <a:r>
              <a:rPr lang="en-US" sz="2400" i="1" dirty="0"/>
              <a:t>y</a:t>
            </a:r>
            <a:r>
              <a:rPr lang="en-US" sz="2400" dirty="0"/>
              <a:t> direction</a:t>
            </a:r>
          </a:p>
          <a:p>
            <a:pPr lvl="1"/>
            <a:r>
              <a:rPr lang="en-US" sz="2400" dirty="0"/>
              <a:t>–</a:t>
            </a:r>
            <a:r>
              <a:rPr lang="en-US" sz="2400" i="1" dirty="0"/>
              <a:t>y</a:t>
            </a:r>
            <a:r>
              <a:rPr lang="en-US" sz="2400" dirty="0"/>
              <a:t> direction</a:t>
            </a:r>
          </a:p>
          <a:p>
            <a:pPr lvl="1"/>
            <a:r>
              <a:rPr lang="en-US" sz="2400" dirty="0"/>
              <a:t>It stays the same (but the magnitude </a:t>
            </a:r>
            <a:r>
              <a:rPr lang="en-US" sz="2400" dirty="0" smtClean="0"/>
              <a:t/>
            </a:r>
            <a:br>
              <a:rPr lang="en-US" sz="2400" dirty="0" smtClean="0"/>
            </a:br>
            <a:r>
              <a:rPr lang="en-US" sz="2400" dirty="0" smtClean="0"/>
              <a:t>of </a:t>
            </a:r>
            <a:r>
              <a:rPr lang="en-US" sz="2400" dirty="0"/>
              <a:t>the angular momentum changes).</a:t>
            </a:r>
          </a:p>
          <a:p>
            <a:pPr lvl="1"/>
            <a:r>
              <a:rPr lang="en-US" sz="2400" dirty="0"/>
              <a:t>The ball starts wobbling in all </a:t>
            </a:r>
            <a:r>
              <a:rPr lang="en-US" sz="2400" dirty="0" smtClean="0"/>
              <a:t/>
            </a:r>
            <a:br>
              <a:rPr lang="en-US" sz="2400" dirty="0" smtClean="0"/>
            </a:br>
            <a:r>
              <a:rPr lang="en-US" sz="2400" dirty="0" smtClean="0"/>
              <a:t>directions</a:t>
            </a:r>
            <a:r>
              <a:rPr lang="en-US" sz="2400" dirty="0"/>
              <a:t>.</a:t>
            </a:r>
          </a:p>
          <a:p>
            <a:endParaRPr lang="en-US" sz="2400" dirty="0"/>
          </a:p>
        </p:txBody>
      </p:sp>
      <p:sp>
        <p:nvSpPr>
          <p:cNvPr id="17" name="Footer Placeholder 16"/>
          <p:cNvSpPr>
            <a:spLocks noGrp="1"/>
          </p:cNvSpPr>
          <p:nvPr>
            <p:ph type="ftr" sz="quarter" idx="10"/>
          </p:nvPr>
        </p:nvSpPr>
        <p:spPr/>
        <p:txBody>
          <a:bodyPr/>
          <a:lstStyle/>
          <a:p>
            <a:r>
              <a:rPr lang="en-GB" dirty="0" smtClean="0"/>
              <a:t>© 2015 Pearson Education, Inc.</a:t>
            </a:r>
            <a:endParaRPr lang="en-GB" dirty="0"/>
          </a:p>
        </p:txBody>
      </p:sp>
      <p:sp>
        <p:nvSpPr>
          <p:cNvPr id="16" name="Text Placeholder 15"/>
          <p:cNvSpPr>
            <a:spLocks noGrp="1"/>
          </p:cNvSpPr>
          <p:nvPr>
            <p:ph type="body" sz="quarter" idx="11"/>
          </p:nvPr>
        </p:nvSpPr>
        <p:spPr/>
        <p:txBody>
          <a:bodyPr/>
          <a:lstStyle/>
          <a:p>
            <a:r>
              <a:rPr lang="en-US" dirty="0"/>
              <a:t>Section </a:t>
            </a:r>
            <a:r>
              <a:rPr lang="en-US" dirty="0" smtClean="0"/>
              <a:t>12.8</a:t>
            </a:r>
          </a:p>
          <a:p>
            <a:r>
              <a:rPr lang="en-US" dirty="0" smtClean="0"/>
              <a:t>Clicker </a:t>
            </a:r>
            <a:r>
              <a:rPr lang="en-US" dirty="0"/>
              <a:t>Question </a:t>
            </a:r>
            <a:r>
              <a:rPr lang="en-US" dirty="0" smtClean="0"/>
              <a:t>11</a:t>
            </a:r>
            <a:endParaRPr lang="en-US" dirty="0"/>
          </a:p>
        </p:txBody>
      </p:sp>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83</a:t>
            </a:fld>
            <a:endParaRPr lang="en-US" dirty="0"/>
          </a:p>
        </p:txBody>
      </p:sp>
      <p:pic>
        <p:nvPicPr>
          <p:cNvPr id="7" name="Picture 6" descr="Red_Tick Mark_28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2594481"/>
            <a:ext cx="621751" cy="713184"/>
          </a:xfrm>
          <a:prstGeom prst="rect">
            <a:avLst/>
          </a:prstGeom>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175" y="3098006"/>
            <a:ext cx="3108960" cy="2923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291793"/>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p:cNvSpPr>
            <a:spLocks noGrp="1"/>
          </p:cNvSpPr>
          <p:nvPr>
            <p:ph idx="1"/>
          </p:nvPr>
        </p:nvSpPr>
        <p:spPr>
          <a:xfrm>
            <a:off x="113789" y="1170432"/>
            <a:ext cx="5905046" cy="5422392"/>
          </a:xfrm>
        </p:spPr>
        <p:txBody>
          <a:bodyPr/>
          <a:lstStyle/>
          <a:p>
            <a:r>
              <a:rPr lang="en-US" sz="2400" dirty="0" smtClean="0"/>
              <a:t>Torques causes objects to accelerate rotationally and thus cause a change in their rotational kinetic energy.</a:t>
            </a:r>
          </a:p>
          <a:p>
            <a:endParaRPr lang="en-US" sz="2400" dirty="0"/>
          </a:p>
          <a:p>
            <a:endParaRPr lang="en-US" sz="1000" dirty="0" smtClean="0"/>
          </a:p>
          <a:p>
            <a:r>
              <a:rPr lang="en-US" sz="2400" dirty="0" smtClean="0"/>
              <a:t>Consider </a:t>
            </a:r>
            <a:r>
              <a:rPr lang="en-US" sz="2400" dirty="0"/>
              <a:t>the object in the figure. A force    </a:t>
            </a:r>
            <a:r>
              <a:rPr lang="en-US" sz="2400" dirty="0" smtClean="0"/>
              <a:t> is </a:t>
            </a:r>
            <a:r>
              <a:rPr lang="en-US" sz="2400" dirty="0"/>
              <a:t>exerted at point P on the object. Using Eq. 12.10 we can </a:t>
            </a:r>
            <a:r>
              <a:rPr lang="en-US" sz="2400" dirty="0" smtClean="0"/>
              <a:t>write</a:t>
            </a:r>
            <a:endParaRPr lang="en-US" sz="2400"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12.7: Torque and energy</a:t>
            </a:r>
            <a:endParaRPr lang="en-US" dirty="0"/>
          </a:p>
        </p:txBody>
      </p:sp>
      <p:pic>
        <p:nvPicPr>
          <p:cNvPr id="8" name="Picture 7" descr="12_41_Figure.jpg"/>
          <p:cNvPicPr>
            <a:picLocks noChangeAspect="1"/>
          </p:cNvPicPr>
          <p:nvPr/>
        </p:nvPicPr>
        <p:blipFill rotWithShape="1">
          <a:blip r:embed="rId3">
            <a:extLst>
              <a:ext uri="{28A0092B-C50C-407E-A947-70E740481C1C}">
                <a14:useLocalDpi xmlns:a14="http://schemas.microsoft.com/office/drawing/2010/main" val="0"/>
              </a:ext>
            </a:extLst>
          </a:blip>
          <a:srcRect b="2804"/>
          <a:stretch/>
        </p:blipFill>
        <p:spPr>
          <a:xfrm>
            <a:off x="6228833" y="1514446"/>
            <a:ext cx="2743200" cy="2452184"/>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3229575051"/>
              </p:ext>
            </p:extLst>
          </p:nvPr>
        </p:nvGraphicFramePr>
        <p:xfrm>
          <a:off x="5604230" y="2975848"/>
          <a:ext cx="304800" cy="381000"/>
        </p:xfrm>
        <a:graphic>
          <a:graphicData uri="http://schemas.openxmlformats.org/presentationml/2006/ole">
            <mc:AlternateContent xmlns:mc="http://schemas.openxmlformats.org/markup-compatibility/2006">
              <mc:Choice xmlns:v="urn:schemas-microsoft-com:vml" Requires="v">
                <p:oleObj spid="_x0000_s759528" name="Equation" r:id="rId4" imgW="304800" imgH="381000" progId="Equation.3">
                  <p:embed/>
                </p:oleObj>
              </mc:Choice>
              <mc:Fallback>
                <p:oleObj name="Equation" r:id="rId4" imgW="304800" imgH="381000" progId="Equation.3">
                  <p:embed/>
                  <p:pic>
                    <p:nvPicPr>
                      <p:cNvPr id="0" name=""/>
                      <p:cNvPicPr>
                        <a:picLocks noChangeAspect="1" noChangeArrowheads="1"/>
                      </p:cNvPicPr>
                      <p:nvPr/>
                    </p:nvPicPr>
                    <p:blipFill>
                      <a:blip r:embed="rId5"/>
                      <a:srcRect/>
                      <a:stretch>
                        <a:fillRect/>
                      </a:stretch>
                    </p:blipFill>
                    <p:spPr bwMode="auto">
                      <a:xfrm>
                        <a:off x="5604230" y="2975848"/>
                        <a:ext cx="304800" cy="381000"/>
                      </a:xfrm>
                      <a:prstGeom prst="rect">
                        <a:avLst/>
                      </a:prstGeom>
                      <a:noFill/>
                      <a:ln>
                        <a:noFill/>
                      </a:ln>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407531439"/>
              </p:ext>
            </p:extLst>
          </p:nvPr>
        </p:nvGraphicFramePr>
        <p:xfrm>
          <a:off x="331360" y="4233342"/>
          <a:ext cx="5676900" cy="787400"/>
        </p:xfrm>
        <a:graphic>
          <a:graphicData uri="http://schemas.openxmlformats.org/presentationml/2006/ole">
            <mc:AlternateContent xmlns:mc="http://schemas.openxmlformats.org/markup-compatibility/2006">
              <mc:Choice xmlns:v="urn:schemas-microsoft-com:vml" Requires="v">
                <p:oleObj spid="_x0000_s759529" name="Equation" r:id="rId6" imgW="5676900" imgH="787400" progId="Equation.DSMT4">
                  <p:embed/>
                </p:oleObj>
              </mc:Choice>
              <mc:Fallback>
                <p:oleObj name="Equation" r:id="rId6" imgW="5676900" imgH="787400" progId="Equation.DSMT4">
                  <p:embed/>
                  <p:pic>
                    <p:nvPicPr>
                      <p:cNvPr id="0" name=""/>
                      <p:cNvPicPr/>
                      <p:nvPr/>
                    </p:nvPicPr>
                    <p:blipFill>
                      <a:blip r:embed="rId7"/>
                      <a:stretch>
                        <a:fillRect/>
                      </a:stretch>
                    </p:blipFill>
                    <p:spPr>
                      <a:xfrm>
                        <a:off x="331360" y="4233342"/>
                        <a:ext cx="5676900" cy="787400"/>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583538917"/>
              </p:ext>
            </p:extLst>
          </p:nvPr>
        </p:nvGraphicFramePr>
        <p:xfrm>
          <a:off x="788629" y="5168321"/>
          <a:ext cx="2857500" cy="546100"/>
        </p:xfrm>
        <a:graphic>
          <a:graphicData uri="http://schemas.openxmlformats.org/presentationml/2006/ole">
            <mc:AlternateContent xmlns:mc="http://schemas.openxmlformats.org/markup-compatibility/2006">
              <mc:Choice xmlns:v="urn:schemas-microsoft-com:vml" Requires="v">
                <p:oleObj spid="_x0000_s759530" name="Equation" r:id="rId8" imgW="2857500" imgH="546100" progId="Equation.DSMT4">
                  <p:embed/>
                </p:oleObj>
              </mc:Choice>
              <mc:Fallback>
                <p:oleObj name="Equation" r:id="rId8" imgW="2857500" imgH="546100" progId="Equation.DSMT4">
                  <p:embed/>
                  <p:pic>
                    <p:nvPicPr>
                      <p:cNvPr id="0" name=""/>
                      <p:cNvPicPr/>
                      <p:nvPr/>
                    </p:nvPicPr>
                    <p:blipFill>
                      <a:blip r:embed="rId9"/>
                      <a:stretch>
                        <a:fillRect/>
                      </a:stretch>
                    </p:blipFill>
                    <p:spPr>
                      <a:xfrm>
                        <a:off x="788629" y="5168321"/>
                        <a:ext cx="2857500" cy="546100"/>
                      </a:xfrm>
                      <a:prstGeom prst="rect">
                        <a:avLst/>
                      </a:prstGeom>
                    </p:spPr>
                  </p:pic>
                </p:oleObj>
              </mc:Fallback>
            </mc:AlternateContent>
          </a:graphicData>
        </a:graphic>
      </p:graphicFrame>
      <p:sp>
        <p:nvSpPr>
          <p:cNvPr id="10"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84</a:t>
            </a:fld>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115753977"/>
              </p:ext>
            </p:extLst>
          </p:nvPr>
        </p:nvGraphicFramePr>
        <p:xfrm>
          <a:off x="1363095" y="5868988"/>
          <a:ext cx="4406900" cy="558800"/>
        </p:xfrm>
        <a:graphic>
          <a:graphicData uri="http://schemas.openxmlformats.org/presentationml/2006/ole">
            <mc:AlternateContent xmlns:mc="http://schemas.openxmlformats.org/markup-compatibility/2006">
              <mc:Choice xmlns:v="urn:schemas-microsoft-com:vml" Requires="v">
                <p:oleObj spid="_x0000_s759531" name="Equation" r:id="rId10" imgW="4406900" imgH="558800" progId="Equation.3">
                  <p:embed/>
                </p:oleObj>
              </mc:Choice>
              <mc:Fallback>
                <p:oleObj name="Equation" r:id="rId10" imgW="4406900" imgH="558800" progId="Equation.3">
                  <p:embed/>
                  <p:pic>
                    <p:nvPicPr>
                      <p:cNvPr id="0" name=""/>
                      <p:cNvPicPr/>
                      <p:nvPr/>
                    </p:nvPicPr>
                    <p:blipFill>
                      <a:blip r:embed="rId11"/>
                      <a:stretch>
                        <a:fillRect/>
                      </a:stretch>
                    </p:blipFill>
                    <p:spPr>
                      <a:xfrm>
                        <a:off x="1363095" y="5868988"/>
                        <a:ext cx="4406900" cy="558800"/>
                      </a:xfrm>
                      <a:prstGeom prst="rect">
                        <a:avLst/>
                      </a:prstGeom>
                    </p:spPr>
                  </p:pic>
                </p:oleObj>
              </mc:Fallback>
            </mc:AlternateContent>
          </a:graphicData>
        </a:graphic>
      </p:graphicFrame>
      <p:sp>
        <p:nvSpPr>
          <p:cNvPr id="5" name="Rectangle 4"/>
          <p:cNvSpPr/>
          <p:nvPr/>
        </p:nvSpPr>
        <p:spPr>
          <a:xfrm>
            <a:off x="3794015" y="5156731"/>
            <a:ext cx="4572000" cy="523220"/>
          </a:xfrm>
          <a:prstGeom prst="rect">
            <a:avLst/>
          </a:prstGeom>
        </p:spPr>
        <p:txBody>
          <a:bodyPr>
            <a:spAutoFit/>
          </a:bodyPr>
          <a:lstStyle/>
          <a:p>
            <a:r>
              <a:rPr lang="en-US" sz="2800" kern="0" dirty="0">
                <a:solidFill>
                  <a:srgbClr val="000000"/>
                </a:solidFill>
                <a:latin typeface="Times New Roman"/>
                <a:ea typeface="ＭＳ Ｐゴシック"/>
                <a:cs typeface="Times New Roman"/>
              </a:rPr>
              <a:t>Integrating </a:t>
            </a:r>
            <a:r>
              <a:rPr lang="en-US" sz="2800" kern="0" dirty="0" smtClean="0">
                <a:solidFill>
                  <a:srgbClr val="000000"/>
                </a:solidFill>
                <a:latin typeface="Times New Roman"/>
                <a:ea typeface="ＭＳ Ｐゴシック"/>
                <a:cs typeface="Times New Roman"/>
              </a:rPr>
              <a:t>both sides:</a:t>
            </a:r>
            <a:endParaRPr lang="en-US" dirty="0"/>
          </a:p>
        </p:txBody>
      </p:sp>
    </p:spTree>
    <p:extLst>
      <p:ext uri="{BB962C8B-B14F-4D97-AF65-F5344CB8AC3E}">
        <p14:creationId xmlns:p14="http://schemas.microsoft.com/office/powerpoint/2010/main" val="2556513078"/>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smtClean="0"/>
              <a:t>Section 12.7: Torque and energy</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1396721469"/>
              </p:ext>
            </p:extLst>
          </p:nvPr>
        </p:nvGraphicFramePr>
        <p:xfrm>
          <a:off x="679473" y="1489336"/>
          <a:ext cx="7150100" cy="533400"/>
        </p:xfrm>
        <a:graphic>
          <a:graphicData uri="http://schemas.openxmlformats.org/presentationml/2006/ole">
            <mc:AlternateContent xmlns:mc="http://schemas.openxmlformats.org/markup-compatibility/2006">
              <mc:Choice xmlns:v="urn:schemas-microsoft-com:vml" Requires="v">
                <p:oleObj spid="_x0000_s232116" name="Equation" r:id="rId3" imgW="7150100" imgH="533400" progId="Equation.3">
                  <p:embed/>
                </p:oleObj>
              </mc:Choice>
              <mc:Fallback>
                <p:oleObj name="Equation" r:id="rId3" imgW="7150100" imgH="533400" progId="Equation.3">
                  <p:embed/>
                  <p:pic>
                    <p:nvPicPr>
                      <p:cNvPr id="0" name=""/>
                      <p:cNvPicPr/>
                      <p:nvPr/>
                    </p:nvPicPr>
                    <p:blipFill>
                      <a:blip r:embed="rId4"/>
                      <a:stretch>
                        <a:fillRect/>
                      </a:stretch>
                    </p:blipFill>
                    <p:spPr>
                      <a:xfrm>
                        <a:off x="679473" y="1489336"/>
                        <a:ext cx="7150100" cy="533400"/>
                      </a:xfrm>
                      <a:prstGeom prst="rect">
                        <a:avLst/>
                      </a:prstGeom>
                    </p:spPr>
                  </p:pic>
                </p:oleObj>
              </mc:Fallback>
            </mc:AlternateContent>
          </a:graphicData>
        </a:graphic>
      </p:graphicFrame>
      <p:sp>
        <p:nvSpPr>
          <p:cNvPr id="7"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85</a:t>
            </a:fld>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2343258510"/>
              </p:ext>
            </p:extLst>
          </p:nvPr>
        </p:nvGraphicFramePr>
        <p:xfrm>
          <a:off x="666750" y="2263775"/>
          <a:ext cx="7188200" cy="533400"/>
        </p:xfrm>
        <a:graphic>
          <a:graphicData uri="http://schemas.openxmlformats.org/presentationml/2006/ole">
            <mc:AlternateContent xmlns:mc="http://schemas.openxmlformats.org/markup-compatibility/2006">
              <mc:Choice xmlns:v="urn:schemas-microsoft-com:vml" Requires="v">
                <p:oleObj spid="_x0000_s232117" name="Equation" r:id="rId5" imgW="7188200" imgH="533400" progId="Equation.3">
                  <p:embed/>
                </p:oleObj>
              </mc:Choice>
              <mc:Fallback>
                <p:oleObj name="Equation" r:id="rId5" imgW="7188200" imgH="533400" progId="Equation.3">
                  <p:embed/>
                  <p:pic>
                    <p:nvPicPr>
                      <p:cNvPr id="0" name=""/>
                      <p:cNvPicPr/>
                      <p:nvPr/>
                    </p:nvPicPr>
                    <p:blipFill>
                      <a:blip r:embed="rId6"/>
                      <a:stretch>
                        <a:fillRect/>
                      </a:stretch>
                    </p:blipFill>
                    <p:spPr>
                      <a:xfrm>
                        <a:off x="666750" y="2263775"/>
                        <a:ext cx="7188200" cy="533400"/>
                      </a:xfrm>
                      <a:prstGeom prst="rect">
                        <a:avLst/>
                      </a:prstGeom>
                    </p:spPr>
                  </p:pic>
                </p:oleObj>
              </mc:Fallback>
            </mc:AlternateContent>
          </a:graphicData>
        </a:graphic>
      </p:graphicFrame>
      <p:sp>
        <p:nvSpPr>
          <p:cNvPr id="10" name="Content Placeholder 16"/>
          <p:cNvSpPr txBox="1">
            <a:spLocks/>
          </p:cNvSpPr>
          <p:nvPr/>
        </p:nvSpPr>
        <p:spPr bwMode="auto">
          <a:xfrm>
            <a:off x="418038" y="3075524"/>
            <a:ext cx="8229600" cy="3512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AF2A42"/>
              </a:buClr>
              <a:buFont typeface="Arial"/>
              <a:buChar char="•"/>
              <a:defRPr sz="2800">
                <a:solidFill>
                  <a:srgbClr val="000000"/>
                </a:solidFill>
                <a:latin typeface="Times New Roman"/>
                <a:ea typeface="+mn-ea"/>
                <a:cs typeface="Times New Roman"/>
              </a:defRPr>
            </a:lvl1pPr>
            <a:lvl2pPr marL="800100" indent="-342900" algn="l" rtl="0" fontAlgn="base">
              <a:spcBef>
                <a:spcPct val="20000"/>
              </a:spcBef>
              <a:spcAft>
                <a:spcPct val="0"/>
              </a:spcAft>
              <a:buClr>
                <a:srgbClr val="AF2A42"/>
              </a:buClr>
              <a:buFont typeface="Arial"/>
              <a:buChar char="•"/>
              <a:tabLst/>
              <a:defRPr sz="2800">
                <a:solidFill>
                  <a:srgbClr val="000000"/>
                </a:solidFill>
                <a:latin typeface="Times New Roman"/>
                <a:ea typeface="+mn-ea"/>
                <a:cs typeface="Times New Roman"/>
              </a:defRPr>
            </a:lvl2pPr>
            <a:lvl3pPr marL="1143000" indent="-228600" algn="l" rtl="0" fontAlgn="base">
              <a:spcBef>
                <a:spcPct val="20000"/>
              </a:spcBef>
              <a:spcAft>
                <a:spcPct val="0"/>
              </a:spcAft>
              <a:buClr>
                <a:srgbClr val="AF2A42"/>
              </a:buClr>
              <a:buFont typeface="Arial"/>
              <a:buChar char="•"/>
              <a:defRPr sz="2400">
                <a:solidFill>
                  <a:srgbClr val="000000"/>
                </a:solidFill>
                <a:latin typeface="Times New Roman"/>
                <a:ea typeface="+mn-ea"/>
                <a:cs typeface="Times New Roman"/>
              </a:defRPr>
            </a:lvl3pPr>
            <a:lvl4pPr marL="1600200" indent="-228600" algn="l" rtl="0" fontAlgn="base">
              <a:spcBef>
                <a:spcPct val="20000"/>
              </a:spcBef>
              <a:spcAft>
                <a:spcPct val="0"/>
              </a:spcAft>
              <a:buClr>
                <a:srgbClr val="AF2A42"/>
              </a:buClr>
              <a:buFont typeface="Arial"/>
              <a:buChar char="•"/>
              <a:defRPr sz="2000">
                <a:solidFill>
                  <a:srgbClr val="000000"/>
                </a:solidFill>
                <a:latin typeface="Times New Roman"/>
                <a:ea typeface="+mn-ea"/>
                <a:cs typeface="Times New Roman"/>
              </a:defRPr>
            </a:lvl4pPr>
            <a:lvl5pPr marL="2057400" indent="-228600" algn="l" rtl="0" fontAlgn="base">
              <a:spcBef>
                <a:spcPct val="20000"/>
              </a:spcBef>
              <a:spcAft>
                <a:spcPct val="0"/>
              </a:spcAft>
              <a:buClr>
                <a:srgbClr val="AF2A42"/>
              </a:buClr>
              <a:buFont typeface="Arial"/>
              <a:buChar char="•"/>
              <a:defRPr sz="2000">
                <a:solidFill>
                  <a:srgbClr val="000000"/>
                </a:solidFill>
                <a:latin typeface="Times New Roman"/>
                <a:ea typeface="+mn-ea"/>
                <a:cs typeface="Times New Roman"/>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dirty="0" smtClean="0"/>
              <a:t>Now, if the object is in both translational and rotational motion, then its kinetic energy is given by</a:t>
            </a:r>
          </a:p>
          <a:p>
            <a:endParaRPr lang="en-US" dirty="0" smtClean="0"/>
          </a:p>
          <a:p>
            <a:endParaRPr lang="en-US" dirty="0" smtClean="0"/>
          </a:p>
          <a:p>
            <a:r>
              <a:rPr lang="en-US" dirty="0" smtClean="0"/>
              <a:t>And the change in kinetic energy is given by</a:t>
            </a:r>
          </a:p>
          <a:p>
            <a:pPr marL="0" indent="0" algn="ctr">
              <a:buFont typeface="Arial"/>
              <a:buNone/>
            </a:pPr>
            <a:r>
              <a:rPr lang="en-US" dirty="0" smtClean="0"/>
              <a:t>∆</a:t>
            </a:r>
            <a:r>
              <a:rPr lang="en-US" i="1" dirty="0" smtClean="0"/>
              <a:t>K</a:t>
            </a:r>
            <a:r>
              <a:rPr lang="en-US" dirty="0" smtClean="0">
                <a:sym typeface="Symbol"/>
              </a:rPr>
              <a:t> = </a:t>
            </a:r>
            <a:r>
              <a:rPr lang="en-US" dirty="0" smtClean="0"/>
              <a:t>∆</a:t>
            </a:r>
            <a:r>
              <a:rPr lang="en-US" i="1" dirty="0" err="1" smtClean="0"/>
              <a:t>K</a:t>
            </a:r>
            <a:r>
              <a:rPr lang="en-US" baseline="-25000" dirty="0" err="1" smtClean="0"/>
              <a:t>cm</a:t>
            </a:r>
            <a:r>
              <a:rPr lang="en-US" dirty="0" smtClean="0"/>
              <a:t> </a:t>
            </a:r>
            <a:r>
              <a:rPr lang="en-US" i="1" dirty="0" smtClean="0"/>
              <a:t>+</a:t>
            </a:r>
            <a:r>
              <a:rPr lang="en-US" dirty="0" smtClean="0"/>
              <a:t> ∆</a:t>
            </a:r>
            <a:r>
              <a:rPr lang="en-US" i="1" dirty="0" err="1" smtClean="0"/>
              <a:t>K</a:t>
            </a:r>
            <a:r>
              <a:rPr lang="en-US" baseline="-25000" dirty="0" err="1" smtClean="0"/>
              <a:t>rot</a:t>
            </a:r>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1108444251"/>
              </p:ext>
            </p:extLst>
          </p:nvPr>
        </p:nvGraphicFramePr>
        <p:xfrm>
          <a:off x="2217746" y="4218898"/>
          <a:ext cx="4470400" cy="520700"/>
        </p:xfrm>
        <a:graphic>
          <a:graphicData uri="http://schemas.openxmlformats.org/presentationml/2006/ole">
            <mc:AlternateContent xmlns:mc="http://schemas.openxmlformats.org/markup-compatibility/2006">
              <mc:Choice xmlns:v="urn:schemas-microsoft-com:vml" Requires="v">
                <p:oleObj spid="_x0000_s232118" name="Equation" r:id="rId7" imgW="4470400" imgH="520700" progId="Equation.3">
                  <p:embed/>
                </p:oleObj>
              </mc:Choice>
              <mc:Fallback>
                <p:oleObj name="Equation" r:id="rId7" imgW="4470400" imgH="520700" progId="Equation.3">
                  <p:embed/>
                  <p:pic>
                    <p:nvPicPr>
                      <p:cNvPr id="0" name=""/>
                      <p:cNvPicPr/>
                      <p:nvPr/>
                    </p:nvPicPr>
                    <p:blipFill>
                      <a:blip r:embed="rId8"/>
                      <a:stretch>
                        <a:fillRect/>
                      </a:stretch>
                    </p:blipFill>
                    <p:spPr>
                      <a:xfrm>
                        <a:off x="2217746" y="4218898"/>
                        <a:ext cx="4470400" cy="520700"/>
                      </a:xfrm>
                      <a:prstGeom prst="rect">
                        <a:avLst/>
                      </a:prstGeom>
                    </p:spPr>
                  </p:pic>
                </p:oleObj>
              </mc:Fallback>
            </mc:AlternateContent>
          </a:graphicData>
        </a:graphic>
      </p:graphicFrame>
    </p:spTree>
    <p:extLst>
      <p:ext uri="{BB962C8B-B14F-4D97-AF65-F5344CB8AC3E}">
        <p14:creationId xmlns:p14="http://schemas.microsoft.com/office/powerpoint/2010/main" val="161217969"/>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smtClean="0"/>
              <a:t>Section Goals</a:t>
            </a:r>
            <a:endParaRPr lang="en-US" dirty="0"/>
          </a:p>
        </p:txBody>
      </p:sp>
      <p:sp>
        <p:nvSpPr>
          <p:cNvPr id="15" name="Content Placeholder 14"/>
          <p:cNvSpPr>
            <a:spLocks noGrp="1"/>
          </p:cNvSpPr>
          <p:nvPr>
            <p:ph idx="1"/>
          </p:nvPr>
        </p:nvSpPr>
        <p:spPr/>
        <p:txBody>
          <a:bodyPr/>
          <a:lstStyle/>
          <a:p>
            <a:pPr marL="0" indent="0">
              <a:buNone/>
            </a:pPr>
            <a:r>
              <a:rPr lang="en-US" dirty="0" smtClean="0"/>
              <a:t>You will learn to</a:t>
            </a:r>
          </a:p>
          <a:p>
            <a:r>
              <a:rPr lang="en-US" dirty="0" smtClean="0"/>
              <a:t>Use a generalization of the concept of multiplication to calculate how to combine two vectors into a third vector using the operation of the vector product.</a:t>
            </a:r>
          </a:p>
          <a:p>
            <a:r>
              <a:rPr lang="en-US" dirty="0" smtClean="0"/>
              <a:t>Visualize the vector nature of torque and angular momentum using the vector product.</a:t>
            </a:r>
          </a:p>
          <a:p>
            <a:r>
              <a:rPr lang="en-US" dirty="0" smtClean="0"/>
              <a:t>Interpret the significance and application of some mathematical identities concerning the vector product.</a:t>
            </a:r>
            <a:endParaRPr lang="en-US" dirty="0"/>
          </a:p>
        </p:txBody>
      </p:sp>
      <p:sp>
        <p:nvSpPr>
          <p:cNvPr id="17" name="Footer Placeholder 16"/>
          <p:cNvSpPr>
            <a:spLocks noGrp="1"/>
          </p:cNvSpPr>
          <p:nvPr>
            <p:ph type="ftr" sz="quarter" idx="10"/>
          </p:nvPr>
        </p:nvSpPr>
        <p:spPr/>
        <p:txBody>
          <a:bodyPr/>
          <a:lstStyle/>
          <a:p>
            <a:r>
              <a:rPr lang="en-GB" dirty="0" smtClean="0"/>
              <a:t>© 2015 Pearson Education, Inc.</a:t>
            </a:r>
            <a:endParaRPr lang="en-GB" dirty="0"/>
          </a:p>
        </p:txBody>
      </p:sp>
      <p:sp>
        <p:nvSpPr>
          <p:cNvPr id="16" name="Text Placeholder 15"/>
          <p:cNvSpPr>
            <a:spLocks noGrp="1"/>
          </p:cNvSpPr>
          <p:nvPr>
            <p:ph type="body" sz="quarter" idx="11"/>
          </p:nvPr>
        </p:nvSpPr>
        <p:spPr/>
        <p:txBody>
          <a:bodyPr/>
          <a:lstStyle/>
          <a:p>
            <a:r>
              <a:rPr lang="en-US" dirty="0" smtClean="0"/>
              <a:t>Section 12.8: The vector product</a:t>
            </a:r>
            <a:endParaRPr lang="en-US" dirty="0"/>
          </a:p>
        </p:txBody>
      </p:sp>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86</a:t>
            </a:fld>
            <a:endParaRPr lang="en-US" dirty="0"/>
          </a:p>
        </p:txBody>
      </p:sp>
    </p:spTree>
    <p:extLst>
      <p:ext uri="{BB962C8B-B14F-4D97-AF65-F5344CB8AC3E}">
        <p14:creationId xmlns:p14="http://schemas.microsoft.com/office/powerpoint/2010/main" val="4151877930"/>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nvPr>
        </p:nvSpPr>
        <p:spPr/>
        <p:txBody>
          <a:bodyPr/>
          <a:lstStyle/>
          <a:p>
            <a:r>
              <a:rPr lang="en-US" dirty="0" smtClean="0"/>
              <a:t>This figure shows that the rotational velocity, rotational acceleration, and torque vectors all point along the rotational axis.</a:t>
            </a:r>
            <a:endParaRPr lang="en-US" dirty="0"/>
          </a:p>
        </p:txBody>
      </p:sp>
      <p:sp>
        <p:nvSpPr>
          <p:cNvPr id="17" name="Footer Placeholder 16"/>
          <p:cNvSpPr>
            <a:spLocks noGrp="1"/>
          </p:cNvSpPr>
          <p:nvPr>
            <p:ph type="ftr" sz="quarter" idx="10"/>
          </p:nvPr>
        </p:nvSpPr>
        <p:spPr/>
        <p:txBody>
          <a:bodyPr/>
          <a:lstStyle/>
          <a:p>
            <a:r>
              <a:rPr lang="en-GB" dirty="0" smtClean="0"/>
              <a:t>© 2015 Pearson Education, Inc.</a:t>
            </a:r>
            <a:endParaRPr lang="en-GB" dirty="0"/>
          </a:p>
        </p:txBody>
      </p:sp>
      <p:sp>
        <p:nvSpPr>
          <p:cNvPr id="16" name="Text Placeholder 15"/>
          <p:cNvSpPr>
            <a:spLocks noGrp="1"/>
          </p:cNvSpPr>
          <p:nvPr>
            <p:ph type="body" sz="quarter" idx="11"/>
          </p:nvPr>
        </p:nvSpPr>
        <p:spPr/>
        <p:txBody>
          <a:bodyPr/>
          <a:lstStyle/>
          <a:p>
            <a:r>
              <a:rPr lang="en-US" dirty="0" smtClean="0"/>
              <a:t>Section 12.8: The vector product</a:t>
            </a:r>
            <a:endParaRPr lang="en-US" dirty="0"/>
          </a:p>
        </p:txBody>
      </p:sp>
      <p:pic>
        <p:nvPicPr>
          <p:cNvPr id="5" name="Picture 4" descr="12_43_Figure.jpg"/>
          <p:cNvPicPr>
            <a:picLocks noChangeAspect="1"/>
          </p:cNvPicPr>
          <p:nvPr/>
        </p:nvPicPr>
        <p:blipFill rotWithShape="1">
          <a:blip r:embed="rId2">
            <a:extLst>
              <a:ext uri="{28A0092B-C50C-407E-A947-70E740481C1C}">
                <a14:useLocalDpi xmlns:a14="http://schemas.microsoft.com/office/drawing/2010/main" val="0"/>
              </a:ext>
            </a:extLst>
          </a:blip>
          <a:srcRect b="2745"/>
          <a:stretch/>
        </p:blipFill>
        <p:spPr>
          <a:xfrm>
            <a:off x="2863307" y="2511682"/>
            <a:ext cx="3417387" cy="4224387"/>
          </a:xfrm>
          <a:prstGeom prst="rect">
            <a:avLst/>
          </a:prstGeom>
        </p:spPr>
      </p:pic>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87</a:t>
            </a:fld>
            <a:endParaRPr lang="en-US" dirty="0"/>
          </a:p>
        </p:txBody>
      </p:sp>
    </p:spTree>
    <p:extLst>
      <p:ext uri="{BB962C8B-B14F-4D97-AF65-F5344CB8AC3E}">
        <p14:creationId xmlns:p14="http://schemas.microsoft.com/office/powerpoint/2010/main" val="951951231"/>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nvPr>
        </p:nvSpPr>
        <p:spPr/>
        <p:txBody>
          <a:bodyPr/>
          <a:lstStyle/>
          <a:p>
            <a:r>
              <a:rPr lang="en-US" dirty="0"/>
              <a:t>This figure shows geometry of the vector </a:t>
            </a:r>
            <a:r>
              <a:rPr lang="en-US" dirty="0" smtClean="0"/>
              <a:t>product between </a:t>
            </a:r>
            <a:r>
              <a:rPr lang="en-US" dirty="0"/>
              <a:t>two </a:t>
            </a:r>
            <a:r>
              <a:rPr lang="en-US" dirty="0" smtClean="0"/>
              <a:t>vectors     and    . The </a:t>
            </a:r>
            <a:r>
              <a:rPr lang="en-US" dirty="0"/>
              <a:t>vector product is a mathematical operation that combines two vectors to obtain a third vector.</a:t>
            </a:r>
          </a:p>
        </p:txBody>
      </p:sp>
      <p:sp>
        <p:nvSpPr>
          <p:cNvPr id="17" name="Footer Placeholder 16"/>
          <p:cNvSpPr>
            <a:spLocks noGrp="1"/>
          </p:cNvSpPr>
          <p:nvPr>
            <p:ph type="ftr" sz="quarter" idx="10"/>
          </p:nvPr>
        </p:nvSpPr>
        <p:spPr/>
        <p:txBody>
          <a:bodyPr/>
          <a:lstStyle/>
          <a:p>
            <a:r>
              <a:rPr lang="en-GB" dirty="0" smtClean="0"/>
              <a:t>© 2015 Pearson Education, Inc.</a:t>
            </a:r>
            <a:endParaRPr lang="en-GB" dirty="0"/>
          </a:p>
        </p:txBody>
      </p:sp>
      <p:sp>
        <p:nvSpPr>
          <p:cNvPr id="16" name="Text Placeholder 15"/>
          <p:cNvSpPr>
            <a:spLocks noGrp="1"/>
          </p:cNvSpPr>
          <p:nvPr>
            <p:ph type="body" sz="quarter" idx="11"/>
          </p:nvPr>
        </p:nvSpPr>
        <p:spPr/>
        <p:txBody>
          <a:bodyPr/>
          <a:lstStyle/>
          <a:p>
            <a:r>
              <a:rPr lang="en-US" dirty="0" smtClean="0"/>
              <a:t>Section 12.8: The vector product</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751319029"/>
              </p:ext>
            </p:extLst>
          </p:nvPr>
        </p:nvGraphicFramePr>
        <p:xfrm>
          <a:off x="3804317" y="1635348"/>
          <a:ext cx="266700" cy="381000"/>
        </p:xfrm>
        <a:graphic>
          <a:graphicData uri="http://schemas.openxmlformats.org/presentationml/2006/ole">
            <mc:AlternateContent xmlns:mc="http://schemas.openxmlformats.org/markup-compatibility/2006">
              <mc:Choice xmlns:v="urn:schemas-microsoft-com:vml" Requires="v">
                <p:oleObj spid="_x0000_s765378" name="Equation" r:id="rId3" imgW="266700" imgH="381000" progId="Equation.3">
                  <p:embed/>
                </p:oleObj>
              </mc:Choice>
              <mc:Fallback>
                <p:oleObj name="Equation" r:id="rId3" imgW="266700" imgH="381000" progId="Equation.3">
                  <p:embed/>
                  <p:pic>
                    <p:nvPicPr>
                      <p:cNvPr id="0" name=""/>
                      <p:cNvPicPr/>
                      <p:nvPr/>
                    </p:nvPicPr>
                    <p:blipFill>
                      <a:blip r:embed="rId4"/>
                      <a:stretch>
                        <a:fillRect/>
                      </a:stretch>
                    </p:blipFill>
                    <p:spPr>
                      <a:xfrm>
                        <a:off x="3804317" y="1635348"/>
                        <a:ext cx="266700" cy="3810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645466313"/>
              </p:ext>
            </p:extLst>
          </p:nvPr>
        </p:nvGraphicFramePr>
        <p:xfrm>
          <a:off x="4757385" y="1636147"/>
          <a:ext cx="279400" cy="381000"/>
        </p:xfrm>
        <a:graphic>
          <a:graphicData uri="http://schemas.openxmlformats.org/presentationml/2006/ole">
            <mc:AlternateContent xmlns:mc="http://schemas.openxmlformats.org/markup-compatibility/2006">
              <mc:Choice xmlns:v="urn:schemas-microsoft-com:vml" Requires="v">
                <p:oleObj spid="_x0000_s765379" name="Equation" r:id="rId5" imgW="279400" imgH="381000" progId="Equation.3">
                  <p:embed/>
                </p:oleObj>
              </mc:Choice>
              <mc:Fallback>
                <p:oleObj name="Equation" r:id="rId5" imgW="279400" imgH="381000" progId="Equation.3">
                  <p:embed/>
                  <p:pic>
                    <p:nvPicPr>
                      <p:cNvPr id="0" name=""/>
                      <p:cNvPicPr/>
                      <p:nvPr/>
                    </p:nvPicPr>
                    <p:blipFill>
                      <a:blip r:embed="rId6"/>
                      <a:stretch>
                        <a:fillRect/>
                      </a:stretch>
                    </p:blipFill>
                    <p:spPr>
                      <a:xfrm>
                        <a:off x="4757385" y="1636147"/>
                        <a:ext cx="279400" cy="381000"/>
                      </a:xfrm>
                      <a:prstGeom prst="rect">
                        <a:avLst/>
                      </a:prstGeom>
                    </p:spPr>
                  </p:pic>
                </p:oleObj>
              </mc:Fallback>
            </mc:AlternateContent>
          </a:graphicData>
        </a:graphic>
      </p:graphicFrame>
      <p:pic>
        <p:nvPicPr>
          <p:cNvPr id="2" name="Picture 1" descr="12_44_Figure.jpg"/>
          <p:cNvPicPr>
            <a:picLocks noChangeAspect="1"/>
          </p:cNvPicPr>
          <p:nvPr/>
        </p:nvPicPr>
        <p:blipFill rotWithShape="1">
          <a:blip r:embed="rId7">
            <a:extLst>
              <a:ext uri="{28A0092B-C50C-407E-A947-70E740481C1C}">
                <a14:useLocalDpi xmlns:a14="http://schemas.microsoft.com/office/drawing/2010/main" val="0"/>
              </a:ext>
            </a:extLst>
          </a:blip>
          <a:srcRect b="6311"/>
          <a:stretch/>
        </p:blipFill>
        <p:spPr>
          <a:xfrm>
            <a:off x="150327" y="3420250"/>
            <a:ext cx="8843346" cy="2624736"/>
          </a:xfrm>
          <a:prstGeom prst="rect">
            <a:avLst/>
          </a:prstGeom>
        </p:spPr>
      </p:pic>
      <p:sp>
        <p:nvSpPr>
          <p:cNvPr id="8"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88</a:t>
            </a:fld>
            <a:endParaRPr lang="en-US" dirty="0"/>
          </a:p>
        </p:txBody>
      </p:sp>
    </p:spTree>
    <p:extLst>
      <p:ext uri="{BB962C8B-B14F-4D97-AF65-F5344CB8AC3E}">
        <p14:creationId xmlns:p14="http://schemas.microsoft.com/office/powerpoint/2010/main" val="64520807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nvPr>
        </p:nvSpPr>
        <p:spPr/>
        <p:txBody>
          <a:bodyPr/>
          <a:lstStyle/>
          <a:p>
            <a:r>
              <a:rPr lang="en-US" dirty="0"/>
              <a:t>The magnitude of the resultant of the vector product is given by the </a:t>
            </a:r>
            <a:r>
              <a:rPr lang="en-US" dirty="0" smtClean="0"/>
              <a:t>expression</a:t>
            </a:r>
          </a:p>
          <a:p>
            <a:endParaRPr lang="en-US" dirty="0"/>
          </a:p>
          <a:p>
            <a:endParaRPr lang="en-US" dirty="0" smtClean="0"/>
          </a:p>
          <a:p>
            <a:r>
              <a:rPr lang="en-US" dirty="0">
                <a:solidFill>
                  <a:schemeClr val="tx1"/>
                </a:solidFill>
              </a:rPr>
              <a:t>This magnitude is the area of the parallelogram formed by the vectors </a:t>
            </a:r>
            <a:r>
              <a:rPr lang="en-US" b="1" dirty="0"/>
              <a:t>   </a:t>
            </a:r>
            <a:r>
              <a:rPr lang="en-US" dirty="0"/>
              <a:t> and   </a:t>
            </a:r>
            <a:r>
              <a:rPr lang="en-US" dirty="0" smtClean="0"/>
              <a:t> .</a:t>
            </a:r>
            <a:endParaRPr lang="en-US" dirty="0">
              <a:solidFill>
                <a:schemeClr val="tx1"/>
              </a:solidFill>
            </a:endParaRPr>
          </a:p>
        </p:txBody>
      </p:sp>
      <p:sp>
        <p:nvSpPr>
          <p:cNvPr id="17" name="Footer Placeholder 16"/>
          <p:cNvSpPr>
            <a:spLocks noGrp="1"/>
          </p:cNvSpPr>
          <p:nvPr>
            <p:ph type="ftr" sz="quarter" idx="10"/>
          </p:nvPr>
        </p:nvSpPr>
        <p:spPr/>
        <p:txBody>
          <a:bodyPr/>
          <a:lstStyle/>
          <a:p>
            <a:r>
              <a:rPr lang="en-GB" dirty="0" smtClean="0"/>
              <a:t>© 2015 Pearson Education, Inc.</a:t>
            </a:r>
            <a:endParaRPr lang="en-GB" dirty="0"/>
          </a:p>
        </p:txBody>
      </p:sp>
      <p:sp>
        <p:nvSpPr>
          <p:cNvPr id="16" name="Text Placeholder 15"/>
          <p:cNvSpPr>
            <a:spLocks noGrp="1"/>
          </p:cNvSpPr>
          <p:nvPr>
            <p:ph type="body" sz="quarter" idx="11"/>
          </p:nvPr>
        </p:nvSpPr>
        <p:spPr/>
        <p:txBody>
          <a:bodyPr/>
          <a:lstStyle/>
          <a:p>
            <a:r>
              <a:rPr lang="en-US" dirty="0" smtClean="0"/>
              <a:t>Section 12.8: The vector product (cont.)</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1551526423"/>
              </p:ext>
            </p:extLst>
          </p:nvPr>
        </p:nvGraphicFramePr>
        <p:xfrm>
          <a:off x="3321050" y="2368722"/>
          <a:ext cx="2501900" cy="596900"/>
        </p:xfrm>
        <a:graphic>
          <a:graphicData uri="http://schemas.openxmlformats.org/presentationml/2006/ole">
            <mc:AlternateContent xmlns:mc="http://schemas.openxmlformats.org/markup-compatibility/2006">
              <mc:Choice xmlns:v="urn:schemas-microsoft-com:vml" Requires="v">
                <p:oleObj spid="_x0000_s1176695" name="Equation" r:id="rId3" imgW="2501900" imgH="596900" progId="Equation.3">
                  <p:embed/>
                </p:oleObj>
              </mc:Choice>
              <mc:Fallback>
                <p:oleObj name="Equation" r:id="rId3" imgW="2501900" imgH="596900" progId="Equation.3">
                  <p:embed/>
                  <p:pic>
                    <p:nvPicPr>
                      <p:cNvPr id="0" name=""/>
                      <p:cNvPicPr/>
                      <p:nvPr/>
                    </p:nvPicPr>
                    <p:blipFill>
                      <a:blip r:embed="rId4"/>
                      <a:stretch>
                        <a:fillRect/>
                      </a:stretch>
                    </p:blipFill>
                    <p:spPr>
                      <a:xfrm>
                        <a:off x="3321050" y="2368722"/>
                        <a:ext cx="2501900" cy="5969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508198927"/>
              </p:ext>
            </p:extLst>
          </p:nvPr>
        </p:nvGraphicFramePr>
        <p:xfrm>
          <a:off x="3987330" y="3606690"/>
          <a:ext cx="266700" cy="381000"/>
        </p:xfrm>
        <a:graphic>
          <a:graphicData uri="http://schemas.openxmlformats.org/presentationml/2006/ole">
            <mc:AlternateContent xmlns:mc="http://schemas.openxmlformats.org/markup-compatibility/2006">
              <mc:Choice xmlns:v="urn:schemas-microsoft-com:vml" Requires="v">
                <p:oleObj spid="_x0000_s1176696" name="Equation" r:id="rId5" imgW="266700" imgH="381000" progId="Equation.3">
                  <p:embed/>
                </p:oleObj>
              </mc:Choice>
              <mc:Fallback>
                <p:oleObj name="Equation" r:id="rId5" imgW="266700" imgH="381000" progId="Equation.3">
                  <p:embed/>
                  <p:pic>
                    <p:nvPicPr>
                      <p:cNvPr id="0" name=""/>
                      <p:cNvPicPr/>
                      <p:nvPr/>
                    </p:nvPicPr>
                    <p:blipFill>
                      <a:blip r:embed="rId6"/>
                      <a:stretch>
                        <a:fillRect/>
                      </a:stretch>
                    </p:blipFill>
                    <p:spPr>
                      <a:xfrm>
                        <a:off x="3987330" y="3606690"/>
                        <a:ext cx="266700" cy="3810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470344317"/>
              </p:ext>
            </p:extLst>
          </p:nvPr>
        </p:nvGraphicFramePr>
        <p:xfrm>
          <a:off x="4930641" y="3603838"/>
          <a:ext cx="279400" cy="381000"/>
        </p:xfrm>
        <a:graphic>
          <a:graphicData uri="http://schemas.openxmlformats.org/presentationml/2006/ole">
            <mc:AlternateContent xmlns:mc="http://schemas.openxmlformats.org/markup-compatibility/2006">
              <mc:Choice xmlns:v="urn:schemas-microsoft-com:vml" Requires="v">
                <p:oleObj spid="_x0000_s1176697" name="Equation" r:id="rId7" imgW="279400" imgH="381000" progId="Equation.3">
                  <p:embed/>
                </p:oleObj>
              </mc:Choice>
              <mc:Fallback>
                <p:oleObj name="Equation" r:id="rId7" imgW="279400" imgH="381000" progId="Equation.3">
                  <p:embed/>
                  <p:pic>
                    <p:nvPicPr>
                      <p:cNvPr id="0" name=""/>
                      <p:cNvPicPr/>
                      <p:nvPr/>
                    </p:nvPicPr>
                    <p:blipFill>
                      <a:blip r:embed="rId8"/>
                      <a:stretch>
                        <a:fillRect/>
                      </a:stretch>
                    </p:blipFill>
                    <p:spPr>
                      <a:xfrm>
                        <a:off x="4930641" y="3603838"/>
                        <a:ext cx="279400" cy="381000"/>
                      </a:xfrm>
                      <a:prstGeom prst="rect">
                        <a:avLst/>
                      </a:prstGeom>
                    </p:spPr>
                  </p:pic>
                </p:oleObj>
              </mc:Fallback>
            </mc:AlternateContent>
          </a:graphicData>
        </a:graphic>
      </p:graphicFrame>
      <p:sp>
        <p:nvSpPr>
          <p:cNvPr id="11"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89</a:t>
            </a:fld>
            <a:endParaRPr lang="en-US" dirty="0"/>
          </a:p>
        </p:txBody>
      </p:sp>
    </p:spTree>
    <p:extLst>
      <p:ext uri="{BB962C8B-B14F-4D97-AF65-F5344CB8AC3E}">
        <p14:creationId xmlns:p14="http://schemas.microsoft.com/office/powerpoint/2010/main" val="134358276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65125" y="1311407"/>
            <a:ext cx="4335004" cy="1043498"/>
          </a:xfrm>
        </p:spPr>
        <p:txBody>
          <a:bodyPr/>
          <a:lstStyle/>
          <a:p>
            <a:r>
              <a:rPr lang="en-US" dirty="0" smtClean="0"/>
              <a:t>	 (</a:t>
            </a:r>
            <a:r>
              <a:rPr lang="en-US" i="1" dirty="0" smtClean="0"/>
              <a:t>c</a:t>
            </a:r>
            <a:r>
              <a:rPr lang="en-US" dirty="0" smtClean="0"/>
              <a:t>) When balanced, how is </a:t>
            </a:r>
            <a:r>
              <a:rPr lang="en-US" i="1" dirty="0" smtClean="0"/>
              <a:t>r</a:t>
            </a:r>
            <a:r>
              <a:rPr lang="en-US" baseline="-25000" dirty="0" smtClean="0"/>
              <a:t>1</a:t>
            </a:r>
            <a:r>
              <a:rPr lang="en-US" dirty="0" smtClean="0"/>
              <a:t>/</a:t>
            </a:r>
            <a:r>
              <a:rPr lang="en-US" i="1" dirty="0" smtClean="0"/>
              <a:t>r</a:t>
            </a:r>
            <a:r>
              <a:rPr lang="en-US" baseline="-25000" dirty="0" smtClean="0"/>
              <a:t>2</a:t>
            </a:r>
            <a:r>
              <a:rPr lang="en-US" dirty="0" smtClean="0"/>
              <a:t> related the ratio </a:t>
            </a:r>
            <a:r>
              <a:rPr lang="en-US" i="1" dirty="0" smtClean="0"/>
              <a:t>m</a:t>
            </a:r>
            <a:r>
              <a:rPr lang="en-US" baseline="-25000" dirty="0" smtClean="0"/>
              <a:t>1</a:t>
            </a:r>
            <a:r>
              <a:rPr lang="en-US" dirty="0" smtClean="0"/>
              <a:t>/</a:t>
            </a:r>
            <a:r>
              <a:rPr lang="en-US" i="1" dirty="0" smtClean="0"/>
              <a:t>m</a:t>
            </a:r>
            <a:r>
              <a:rPr lang="en-US" baseline="-25000" dirty="0" smtClean="0"/>
              <a:t>2</a:t>
            </a:r>
            <a:r>
              <a:rPr lang="en-US" dirty="0" smtClean="0"/>
              <a:t>? </a:t>
            </a:r>
            <a:endParaRPr lang="en-US" dirty="0"/>
          </a:p>
        </p:txBody>
      </p:sp>
      <p:sp>
        <p:nvSpPr>
          <p:cNvPr id="2" name="Footer Placeholder 1"/>
          <p:cNvSpPr>
            <a:spLocks noGrp="1"/>
          </p:cNvSpPr>
          <p:nvPr>
            <p:ph type="ftr" sz="quarter" idx="10"/>
          </p:nvPr>
        </p:nvSpPr>
        <p:spPr/>
        <p:txBody>
          <a:bodyPr/>
          <a:lstStyle/>
          <a:p>
            <a:r>
              <a:rPr lang="en-GB" smtClean="0"/>
              <a:t>© 2015 Pearson Education, Inc.</a:t>
            </a:r>
            <a:endParaRPr lang="en-GB" dirty="0"/>
          </a:p>
        </p:txBody>
      </p:sp>
      <p:sp>
        <p:nvSpPr>
          <p:cNvPr id="9" name="Text Placeholder 8"/>
          <p:cNvSpPr>
            <a:spLocks noGrp="1"/>
          </p:cNvSpPr>
          <p:nvPr>
            <p:ph type="body" sz="quarter" idx="11"/>
          </p:nvPr>
        </p:nvSpPr>
        <p:spPr/>
        <p:txBody>
          <a:bodyPr/>
          <a:lstStyle/>
          <a:p>
            <a:r>
              <a:rPr lang="en-US" smtClean="0"/>
              <a:t>Checkpoint 12.1</a:t>
            </a:r>
            <a:endParaRPr lang="en-US" dirty="0"/>
          </a:p>
        </p:txBody>
      </p:sp>
      <p:sp>
        <p:nvSpPr>
          <p:cNvPr id="5" name="Text Placeholder 4"/>
          <p:cNvSpPr>
            <a:spLocks noGrp="1"/>
          </p:cNvSpPr>
          <p:nvPr>
            <p:ph type="body" sz="quarter" idx="12"/>
          </p:nvPr>
        </p:nvSpPr>
        <p:spPr/>
        <p:txBody>
          <a:bodyPr/>
          <a:lstStyle/>
          <a:p>
            <a:r>
              <a:rPr lang="en-US" smtClean="0"/>
              <a:t>12.1</a:t>
            </a:r>
            <a:endParaRPr lang="en-US" dirty="0"/>
          </a:p>
        </p:txBody>
      </p:sp>
      <p:sp>
        <p:nvSpPr>
          <p:cNvPr id="10"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9</a:t>
            </a:fld>
            <a:endParaRPr lang="en-US" dirty="0"/>
          </a:p>
        </p:txBody>
      </p:sp>
      <p:pic>
        <p:nvPicPr>
          <p:cNvPr id="11" name="Picture 10" descr="12_04_Figure.jpg"/>
          <p:cNvPicPr>
            <a:picLocks noChangeAspect="1"/>
          </p:cNvPicPr>
          <p:nvPr/>
        </p:nvPicPr>
        <p:blipFill rotWithShape="1">
          <a:blip r:embed="rId3">
            <a:extLst>
              <a:ext uri="{28A0092B-C50C-407E-A947-70E740481C1C}">
                <a14:useLocalDpi xmlns:a14="http://schemas.microsoft.com/office/drawing/2010/main" val="0"/>
              </a:ext>
            </a:extLst>
          </a:blip>
          <a:srcRect b="2863"/>
          <a:stretch/>
        </p:blipFill>
        <p:spPr>
          <a:xfrm>
            <a:off x="4701925" y="1199586"/>
            <a:ext cx="4243655" cy="3149316"/>
          </a:xfrm>
          <a:prstGeom prst="rect">
            <a:avLst/>
          </a:prstGeom>
        </p:spPr>
      </p:pic>
      <p:pic>
        <p:nvPicPr>
          <p:cNvPr id="7" name="Picture 6" descr="Figure_S_12_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4793" y="1045155"/>
            <a:ext cx="1600600" cy="3532358"/>
          </a:xfrm>
          <a:prstGeom prst="rect">
            <a:avLst/>
          </a:prstGeom>
        </p:spPr>
      </p:pic>
      <p:graphicFrame>
        <p:nvGraphicFramePr>
          <p:cNvPr id="12" name="Object 11"/>
          <p:cNvGraphicFramePr>
            <a:graphicFrameLocks noChangeAspect="1"/>
          </p:cNvGraphicFramePr>
          <p:nvPr>
            <p:extLst>
              <p:ext uri="{D42A27DB-BD31-4B8C-83A1-F6EECF244321}">
                <p14:modId xmlns:p14="http://schemas.microsoft.com/office/powerpoint/2010/main" val="117878574"/>
              </p:ext>
            </p:extLst>
          </p:nvPr>
        </p:nvGraphicFramePr>
        <p:xfrm>
          <a:off x="931863" y="2619375"/>
          <a:ext cx="1384300" cy="495300"/>
        </p:xfrm>
        <a:graphic>
          <a:graphicData uri="http://schemas.openxmlformats.org/presentationml/2006/ole">
            <mc:AlternateContent xmlns:mc="http://schemas.openxmlformats.org/markup-compatibility/2006">
              <mc:Choice xmlns:v="urn:schemas-microsoft-com:vml" Requires="v">
                <p:oleObj spid="_x0000_s1102781" name="Equation" r:id="rId5" imgW="1384300" imgH="495300" progId="Equation.3">
                  <p:embed/>
                </p:oleObj>
              </mc:Choice>
              <mc:Fallback>
                <p:oleObj name="Equation" r:id="rId5" imgW="1384300" imgH="495300" progId="Equation.3">
                  <p:embed/>
                  <p:pic>
                    <p:nvPicPr>
                      <p:cNvPr id="0" name=""/>
                      <p:cNvPicPr>
                        <a:picLocks noChangeAspect="1" noChangeArrowheads="1"/>
                      </p:cNvPicPr>
                      <p:nvPr/>
                    </p:nvPicPr>
                    <p:blipFill>
                      <a:blip r:embed="rId6"/>
                      <a:srcRect/>
                      <a:stretch>
                        <a:fillRect/>
                      </a:stretch>
                    </p:blipFill>
                    <p:spPr bwMode="auto">
                      <a:xfrm>
                        <a:off x="931863" y="2619375"/>
                        <a:ext cx="1384300" cy="495300"/>
                      </a:xfrm>
                      <a:prstGeom prst="rect">
                        <a:avLst/>
                      </a:prstGeom>
                      <a:noFill/>
                      <a:ln>
                        <a:noFill/>
                      </a:ln>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340566672"/>
              </p:ext>
            </p:extLst>
          </p:nvPr>
        </p:nvGraphicFramePr>
        <p:xfrm>
          <a:off x="924988" y="3235304"/>
          <a:ext cx="1358900" cy="495300"/>
        </p:xfrm>
        <a:graphic>
          <a:graphicData uri="http://schemas.openxmlformats.org/presentationml/2006/ole">
            <mc:AlternateContent xmlns:mc="http://schemas.openxmlformats.org/markup-compatibility/2006">
              <mc:Choice xmlns:v="urn:schemas-microsoft-com:vml" Requires="v">
                <p:oleObj spid="_x0000_s1102782" name="Equation" r:id="rId7" imgW="1358900" imgH="495300" progId="Equation.3">
                  <p:embed/>
                </p:oleObj>
              </mc:Choice>
              <mc:Fallback>
                <p:oleObj name="Equation" r:id="rId7" imgW="1358900" imgH="495300" progId="Equation.3">
                  <p:embed/>
                  <p:pic>
                    <p:nvPicPr>
                      <p:cNvPr id="0" name=""/>
                      <p:cNvPicPr>
                        <a:picLocks noChangeAspect="1" noChangeArrowheads="1"/>
                      </p:cNvPicPr>
                      <p:nvPr/>
                    </p:nvPicPr>
                    <p:blipFill>
                      <a:blip r:embed="rId8"/>
                      <a:srcRect/>
                      <a:stretch>
                        <a:fillRect/>
                      </a:stretch>
                    </p:blipFill>
                    <p:spPr bwMode="auto">
                      <a:xfrm>
                        <a:off x="924988" y="3235304"/>
                        <a:ext cx="1358900" cy="495300"/>
                      </a:xfrm>
                      <a:prstGeom prst="rect">
                        <a:avLst/>
                      </a:prstGeom>
                      <a:noFill/>
                      <a:ln>
                        <a:solidFill>
                          <a:srgbClr val="FFFFFF"/>
                        </a:solidFill>
                      </a:ln>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794630608"/>
              </p:ext>
            </p:extLst>
          </p:nvPr>
        </p:nvGraphicFramePr>
        <p:xfrm>
          <a:off x="628650" y="3948113"/>
          <a:ext cx="1854200" cy="495300"/>
        </p:xfrm>
        <a:graphic>
          <a:graphicData uri="http://schemas.openxmlformats.org/presentationml/2006/ole">
            <mc:AlternateContent xmlns:mc="http://schemas.openxmlformats.org/markup-compatibility/2006">
              <mc:Choice xmlns:v="urn:schemas-microsoft-com:vml" Requires="v">
                <p:oleObj spid="_x0000_s1102783" name="Equation" r:id="rId9" imgW="1854200" imgH="495300" progId="Equation.3">
                  <p:embed/>
                </p:oleObj>
              </mc:Choice>
              <mc:Fallback>
                <p:oleObj name="Equation" r:id="rId9" imgW="1854200" imgH="495300" progId="Equation.3">
                  <p:embed/>
                  <p:pic>
                    <p:nvPicPr>
                      <p:cNvPr id="0" name=""/>
                      <p:cNvPicPr/>
                      <p:nvPr/>
                    </p:nvPicPr>
                    <p:blipFill>
                      <a:blip r:embed="rId10"/>
                      <a:stretch>
                        <a:fillRect/>
                      </a:stretch>
                    </p:blipFill>
                    <p:spPr>
                      <a:xfrm>
                        <a:off x="628650" y="3948113"/>
                        <a:ext cx="1854200" cy="4953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124029002"/>
              </p:ext>
            </p:extLst>
          </p:nvPr>
        </p:nvGraphicFramePr>
        <p:xfrm>
          <a:off x="2650488" y="4620692"/>
          <a:ext cx="1104900" cy="1016000"/>
        </p:xfrm>
        <a:graphic>
          <a:graphicData uri="http://schemas.openxmlformats.org/presentationml/2006/ole">
            <mc:AlternateContent xmlns:mc="http://schemas.openxmlformats.org/markup-compatibility/2006">
              <mc:Choice xmlns:v="urn:schemas-microsoft-com:vml" Requires="v">
                <p:oleObj spid="_x0000_s1102784" name="Equation" r:id="rId11" imgW="1104900" imgH="1016000" progId="Equation.3">
                  <p:embed/>
                </p:oleObj>
              </mc:Choice>
              <mc:Fallback>
                <p:oleObj name="Equation" r:id="rId11" imgW="1104900" imgH="1016000" progId="Equation.3">
                  <p:embed/>
                  <p:pic>
                    <p:nvPicPr>
                      <p:cNvPr id="0" name=""/>
                      <p:cNvPicPr/>
                      <p:nvPr/>
                    </p:nvPicPr>
                    <p:blipFill>
                      <a:blip r:embed="rId12"/>
                      <a:stretch>
                        <a:fillRect/>
                      </a:stretch>
                    </p:blipFill>
                    <p:spPr>
                      <a:xfrm>
                        <a:off x="2650488" y="4620692"/>
                        <a:ext cx="1104900" cy="10160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619504651"/>
              </p:ext>
            </p:extLst>
          </p:nvPr>
        </p:nvGraphicFramePr>
        <p:xfrm>
          <a:off x="6354131" y="4684188"/>
          <a:ext cx="939800" cy="495300"/>
        </p:xfrm>
        <a:graphic>
          <a:graphicData uri="http://schemas.openxmlformats.org/presentationml/2006/ole">
            <mc:AlternateContent xmlns:mc="http://schemas.openxmlformats.org/markup-compatibility/2006">
              <mc:Choice xmlns:v="urn:schemas-microsoft-com:vml" Requires="v">
                <p:oleObj spid="_x0000_s1102785" name="Equation" r:id="rId13" imgW="939800" imgH="495300" progId="Equation.3">
                  <p:embed/>
                </p:oleObj>
              </mc:Choice>
              <mc:Fallback>
                <p:oleObj name="Equation" r:id="rId13" imgW="939800" imgH="495300" progId="Equation.3">
                  <p:embed/>
                  <p:pic>
                    <p:nvPicPr>
                      <p:cNvPr id="0" name=""/>
                      <p:cNvPicPr>
                        <a:picLocks noChangeAspect="1" noChangeArrowheads="1"/>
                      </p:cNvPicPr>
                      <p:nvPr/>
                    </p:nvPicPr>
                    <p:blipFill>
                      <a:blip r:embed="rId14"/>
                      <a:srcRect/>
                      <a:stretch>
                        <a:fillRect/>
                      </a:stretch>
                    </p:blipFill>
                    <p:spPr bwMode="auto">
                      <a:xfrm>
                        <a:off x="6354131" y="4684188"/>
                        <a:ext cx="939800" cy="495300"/>
                      </a:xfrm>
                      <a:prstGeom prst="rect">
                        <a:avLst/>
                      </a:prstGeom>
                      <a:noFill/>
                      <a:ln>
                        <a:solidFill>
                          <a:srgbClr val="FFFFFF"/>
                        </a:solidFill>
                      </a:ln>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011097154"/>
              </p:ext>
            </p:extLst>
          </p:nvPr>
        </p:nvGraphicFramePr>
        <p:xfrm>
          <a:off x="6346710" y="5405443"/>
          <a:ext cx="1231900" cy="495300"/>
        </p:xfrm>
        <a:graphic>
          <a:graphicData uri="http://schemas.openxmlformats.org/presentationml/2006/ole">
            <mc:AlternateContent xmlns:mc="http://schemas.openxmlformats.org/markup-compatibility/2006">
              <mc:Choice xmlns:v="urn:schemas-microsoft-com:vml" Requires="v">
                <p:oleObj spid="_x0000_s1102786" name="Equation" r:id="rId15" imgW="1231900" imgH="495300" progId="Equation.3">
                  <p:embed/>
                </p:oleObj>
              </mc:Choice>
              <mc:Fallback>
                <p:oleObj name="Equation" r:id="rId15" imgW="1231900" imgH="495300" progId="Equation.3">
                  <p:embed/>
                  <p:pic>
                    <p:nvPicPr>
                      <p:cNvPr id="0" name=""/>
                      <p:cNvPicPr>
                        <a:picLocks noChangeAspect="1" noChangeArrowheads="1"/>
                      </p:cNvPicPr>
                      <p:nvPr/>
                    </p:nvPicPr>
                    <p:blipFill>
                      <a:blip r:embed="rId16"/>
                      <a:srcRect/>
                      <a:stretch>
                        <a:fillRect/>
                      </a:stretch>
                    </p:blipFill>
                    <p:spPr bwMode="auto">
                      <a:xfrm>
                        <a:off x="6346710" y="5405443"/>
                        <a:ext cx="1231900" cy="495300"/>
                      </a:xfrm>
                      <a:prstGeom prst="rect">
                        <a:avLst/>
                      </a:prstGeom>
                      <a:noFill/>
                      <a:ln>
                        <a:solidFill>
                          <a:srgbClr val="FFFFFF"/>
                        </a:solidFill>
                      </a:ln>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885847975"/>
              </p:ext>
            </p:extLst>
          </p:nvPr>
        </p:nvGraphicFramePr>
        <p:xfrm>
          <a:off x="4758969" y="4444977"/>
          <a:ext cx="774700" cy="495300"/>
        </p:xfrm>
        <a:graphic>
          <a:graphicData uri="http://schemas.openxmlformats.org/presentationml/2006/ole">
            <mc:AlternateContent xmlns:mc="http://schemas.openxmlformats.org/markup-compatibility/2006">
              <mc:Choice xmlns:v="urn:schemas-microsoft-com:vml" Requires="v">
                <p:oleObj spid="_x0000_s1102787" name="Equation" r:id="rId17" imgW="774700" imgH="495300" progId="Equation.3">
                  <p:embed/>
                </p:oleObj>
              </mc:Choice>
              <mc:Fallback>
                <p:oleObj name="Equation" r:id="rId17" imgW="774700" imgH="495300" progId="Equation.3">
                  <p:embed/>
                  <p:pic>
                    <p:nvPicPr>
                      <p:cNvPr id="0" name=""/>
                      <p:cNvPicPr/>
                      <p:nvPr/>
                    </p:nvPicPr>
                    <p:blipFill>
                      <a:blip r:embed="rId18"/>
                      <a:stretch>
                        <a:fillRect/>
                      </a:stretch>
                    </p:blipFill>
                    <p:spPr>
                      <a:xfrm>
                        <a:off x="4758969" y="4444977"/>
                        <a:ext cx="774700" cy="49530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096251598"/>
              </p:ext>
            </p:extLst>
          </p:nvPr>
        </p:nvGraphicFramePr>
        <p:xfrm>
          <a:off x="406400" y="4855108"/>
          <a:ext cx="1993900" cy="495300"/>
        </p:xfrm>
        <a:graphic>
          <a:graphicData uri="http://schemas.openxmlformats.org/presentationml/2006/ole">
            <mc:AlternateContent xmlns:mc="http://schemas.openxmlformats.org/markup-compatibility/2006">
              <mc:Choice xmlns:v="urn:schemas-microsoft-com:vml" Requires="v">
                <p:oleObj spid="_x0000_s1102788" name="Equation" r:id="rId19" imgW="1993900" imgH="495300" progId="Equation.3">
                  <p:embed/>
                </p:oleObj>
              </mc:Choice>
              <mc:Fallback>
                <p:oleObj name="Equation" r:id="rId19" imgW="1993900" imgH="495300" progId="Equation.3">
                  <p:embed/>
                  <p:pic>
                    <p:nvPicPr>
                      <p:cNvPr id="0" name=""/>
                      <p:cNvPicPr/>
                      <p:nvPr/>
                    </p:nvPicPr>
                    <p:blipFill>
                      <a:blip r:embed="rId20"/>
                      <a:stretch>
                        <a:fillRect/>
                      </a:stretch>
                    </p:blipFill>
                    <p:spPr>
                      <a:xfrm>
                        <a:off x="406400" y="4855108"/>
                        <a:ext cx="1993900" cy="49530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709799078"/>
              </p:ext>
            </p:extLst>
          </p:nvPr>
        </p:nvGraphicFramePr>
        <p:xfrm>
          <a:off x="8353425" y="3976153"/>
          <a:ext cx="609600" cy="495300"/>
        </p:xfrm>
        <a:graphic>
          <a:graphicData uri="http://schemas.openxmlformats.org/presentationml/2006/ole">
            <mc:AlternateContent xmlns:mc="http://schemas.openxmlformats.org/markup-compatibility/2006">
              <mc:Choice xmlns:v="urn:schemas-microsoft-com:vml" Requires="v">
                <p:oleObj spid="_x0000_s1102789" name="Equation" r:id="rId21" imgW="609600" imgH="495300" progId="Equation.3">
                  <p:embed/>
                </p:oleObj>
              </mc:Choice>
              <mc:Fallback>
                <p:oleObj name="Equation" r:id="rId21" imgW="609600" imgH="495300" progId="Equation.3">
                  <p:embed/>
                  <p:pic>
                    <p:nvPicPr>
                      <p:cNvPr id="0" name=""/>
                      <p:cNvPicPr/>
                      <p:nvPr/>
                    </p:nvPicPr>
                    <p:blipFill>
                      <a:blip r:embed="rId22"/>
                      <a:stretch>
                        <a:fillRect/>
                      </a:stretch>
                    </p:blipFill>
                    <p:spPr>
                      <a:xfrm>
                        <a:off x="8353425" y="3976153"/>
                        <a:ext cx="609600" cy="495300"/>
                      </a:xfrm>
                      <a:prstGeom prst="rect">
                        <a:avLst/>
                      </a:prstGeom>
                    </p:spPr>
                  </p:pic>
                </p:oleObj>
              </mc:Fallback>
            </mc:AlternateContent>
          </a:graphicData>
        </a:graphic>
      </p:graphicFrame>
    </p:spTree>
    <p:extLst>
      <p:ext uri="{BB962C8B-B14F-4D97-AF65-F5344CB8AC3E}">
        <p14:creationId xmlns:p14="http://schemas.microsoft.com/office/powerpoint/2010/main" val="18772211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nvPr>
        </p:nvSpPr>
        <p:spPr>
          <a:xfrm>
            <a:off x="365125" y="1170432"/>
            <a:ext cx="8455116" cy="5422392"/>
          </a:xfrm>
        </p:spPr>
        <p:txBody>
          <a:bodyPr/>
          <a:lstStyle/>
          <a:p>
            <a:r>
              <a:rPr lang="en-US" dirty="0"/>
              <a:t>The direction of the resultant of the vector product is in a direction perpendicular to the vectors     and   </a:t>
            </a:r>
            <a:r>
              <a:rPr lang="en-US" dirty="0" smtClean="0"/>
              <a:t> .</a:t>
            </a:r>
            <a:endParaRPr lang="en-US" dirty="0"/>
          </a:p>
        </p:txBody>
      </p:sp>
      <p:sp>
        <p:nvSpPr>
          <p:cNvPr id="17" name="Footer Placeholder 16"/>
          <p:cNvSpPr>
            <a:spLocks noGrp="1"/>
          </p:cNvSpPr>
          <p:nvPr>
            <p:ph type="ftr" sz="quarter" idx="10"/>
          </p:nvPr>
        </p:nvSpPr>
        <p:spPr/>
        <p:txBody>
          <a:bodyPr/>
          <a:lstStyle/>
          <a:p>
            <a:r>
              <a:rPr lang="en-GB" dirty="0" smtClean="0"/>
              <a:t>© 2015 Pearson Education, Inc.</a:t>
            </a:r>
            <a:endParaRPr lang="en-GB" dirty="0"/>
          </a:p>
        </p:txBody>
      </p:sp>
      <p:sp>
        <p:nvSpPr>
          <p:cNvPr id="16" name="Text Placeholder 15"/>
          <p:cNvSpPr>
            <a:spLocks noGrp="1"/>
          </p:cNvSpPr>
          <p:nvPr>
            <p:ph type="body" sz="quarter" idx="11"/>
          </p:nvPr>
        </p:nvSpPr>
        <p:spPr/>
        <p:txBody>
          <a:bodyPr/>
          <a:lstStyle/>
          <a:p>
            <a:r>
              <a:rPr lang="en-US" dirty="0" smtClean="0"/>
              <a:t>Section 12.8: The vector product</a:t>
            </a:r>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2735974502"/>
              </p:ext>
            </p:extLst>
          </p:nvPr>
        </p:nvGraphicFramePr>
        <p:xfrm>
          <a:off x="6447425" y="1641983"/>
          <a:ext cx="266700" cy="381000"/>
        </p:xfrm>
        <a:graphic>
          <a:graphicData uri="http://schemas.openxmlformats.org/presentationml/2006/ole">
            <mc:AlternateContent xmlns:mc="http://schemas.openxmlformats.org/markup-compatibility/2006">
              <mc:Choice xmlns:v="urn:schemas-microsoft-com:vml" Requires="v">
                <p:oleObj spid="_x0000_s767414" name="Equation" r:id="rId3" imgW="266700" imgH="381000" progId="Equation.3">
                  <p:embed/>
                </p:oleObj>
              </mc:Choice>
              <mc:Fallback>
                <p:oleObj name="Equation" r:id="rId3" imgW="266700" imgH="381000" progId="Equation.3">
                  <p:embed/>
                  <p:pic>
                    <p:nvPicPr>
                      <p:cNvPr id="0" name=""/>
                      <p:cNvPicPr/>
                      <p:nvPr/>
                    </p:nvPicPr>
                    <p:blipFill>
                      <a:blip r:embed="rId4"/>
                      <a:stretch>
                        <a:fillRect/>
                      </a:stretch>
                    </p:blipFill>
                    <p:spPr>
                      <a:xfrm>
                        <a:off x="6447425" y="1641983"/>
                        <a:ext cx="266700" cy="3810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835726647"/>
              </p:ext>
            </p:extLst>
          </p:nvPr>
        </p:nvGraphicFramePr>
        <p:xfrm>
          <a:off x="7383668" y="1641354"/>
          <a:ext cx="279400" cy="381000"/>
        </p:xfrm>
        <a:graphic>
          <a:graphicData uri="http://schemas.openxmlformats.org/presentationml/2006/ole">
            <mc:AlternateContent xmlns:mc="http://schemas.openxmlformats.org/markup-compatibility/2006">
              <mc:Choice xmlns:v="urn:schemas-microsoft-com:vml" Requires="v">
                <p:oleObj spid="_x0000_s767415" name="Equation" r:id="rId5" imgW="279400" imgH="381000" progId="Equation.3">
                  <p:embed/>
                </p:oleObj>
              </mc:Choice>
              <mc:Fallback>
                <p:oleObj name="Equation" r:id="rId5" imgW="279400" imgH="381000" progId="Equation.3">
                  <p:embed/>
                  <p:pic>
                    <p:nvPicPr>
                      <p:cNvPr id="0" name=""/>
                      <p:cNvPicPr/>
                      <p:nvPr/>
                    </p:nvPicPr>
                    <p:blipFill>
                      <a:blip r:embed="rId6"/>
                      <a:stretch>
                        <a:fillRect/>
                      </a:stretch>
                    </p:blipFill>
                    <p:spPr>
                      <a:xfrm>
                        <a:off x="7383668" y="1641354"/>
                        <a:ext cx="279400" cy="381000"/>
                      </a:xfrm>
                      <a:prstGeom prst="rect">
                        <a:avLst/>
                      </a:prstGeom>
                    </p:spPr>
                  </p:pic>
                </p:oleObj>
              </mc:Fallback>
            </mc:AlternateContent>
          </a:graphicData>
        </a:graphic>
      </p:graphicFrame>
      <p:pic>
        <p:nvPicPr>
          <p:cNvPr id="5" name="Picture 4" descr="12_44_Figure.jpg"/>
          <p:cNvPicPr>
            <a:picLocks noChangeAspect="1"/>
          </p:cNvPicPr>
          <p:nvPr/>
        </p:nvPicPr>
        <p:blipFill rotWithShape="1">
          <a:blip r:embed="rId7">
            <a:extLst>
              <a:ext uri="{28A0092B-C50C-407E-A947-70E740481C1C}">
                <a14:useLocalDpi xmlns:a14="http://schemas.microsoft.com/office/drawing/2010/main" val="0"/>
              </a:ext>
            </a:extLst>
          </a:blip>
          <a:srcRect b="6649"/>
          <a:stretch/>
        </p:blipFill>
        <p:spPr>
          <a:xfrm>
            <a:off x="271272" y="2986830"/>
            <a:ext cx="8601456" cy="2543741"/>
          </a:xfrm>
          <a:prstGeom prst="rect">
            <a:avLst/>
          </a:prstGeom>
        </p:spPr>
      </p:pic>
      <p:sp>
        <p:nvSpPr>
          <p:cNvPr id="8"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90</a:t>
            </a:fld>
            <a:endParaRPr lang="en-US" dirty="0"/>
          </a:p>
        </p:txBody>
      </p:sp>
    </p:spTree>
    <p:extLst>
      <p:ext uri="{BB962C8B-B14F-4D97-AF65-F5344CB8AC3E}">
        <p14:creationId xmlns:p14="http://schemas.microsoft.com/office/powerpoint/2010/main" val="1238538209"/>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nvPr>
        </p:nvSpPr>
        <p:spPr/>
        <p:txBody>
          <a:bodyPr/>
          <a:lstStyle/>
          <a:p>
            <a:r>
              <a:rPr lang="en-US" dirty="0"/>
              <a:t>The relationships between translational dynamics and rotational dynamics is shown in this table.</a:t>
            </a:r>
          </a:p>
        </p:txBody>
      </p:sp>
      <p:sp>
        <p:nvSpPr>
          <p:cNvPr id="17" name="Footer Placeholder 16"/>
          <p:cNvSpPr>
            <a:spLocks noGrp="1"/>
          </p:cNvSpPr>
          <p:nvPr>
            <p:ph type="ftr" sz="quarter" idx="10"/>
          </p:nvPr>
        </p:nvSpPr>
        <p:spPr/>
        <p:txBody>
          <a:bodyPr/>
          <a:lstStyle/>
          <a:p>
            <a:r>
              <a:rPr lang="en-GB" dirty="0" smtClean="0"/>
              <a:t>© 2015 Pearson Education, Inc.</a:t>
            </a:r>
            <a:endParaRPr lang="en-GB" dirty="0"/>
          </a:p>
        </p:txBody>
      </p:sp>
      <p:sp>
        <p:nvSpPr>
          <p:cNvPr id="16" name="Text Placeholder 15"/>
          <p:cNvSpPr>
            <a:spLocks noGrp="1"/>
          </p:cNvSpPr>
          <p:nvPr>
            <p:ph type="body" sz="quarter" idx="11"/>
          </p:nvPr>
        </p:nvSpPr>
        <p:spPr/>
        <p:txBody>
          <a:bodyPr/>
          <a:lstStyle/>
          <a:p>
            <a:r>
              <a:rPr lang="en-US" dirty="0" smtClean="0"/>
              <a:t>Section 12.8: The vector product</a:t>
            </a:r>
            <a:endParaRPr lang="en-US" dirty="0"/>
          </a:p>
        </p:txBody>
      </p:sp>
      <p:pic>
        <p:nvPicPr>
          <p:cNvPr id="2" name="Picture 1" descr="12_01_Table.jpg"/>
          <p:cNvPicPr>
            <a:picLocks noChangeAspect="1"/>
          </p:cNvPicPr>
          <p:nvPr/>
        </p:nvPicPr>
        <p:blipFill rotWithShape="1">
          <a:blip r:embed="rId2">
            <a:extLst>
              <a:ext uri="{28A0092B-C50C-407E-A947-70E740481C1C}">
                <a14:useLocalDpi xmlns:a14="http://schemas.microsoft.com/office/drawing/2010/main" val="0"/>
              </a:ext>
            </a:extLst>
          </a:blip>
          <a:srcRect b="6659"/>
          <a:stretch/>
        </p:blipFill>
        <p:spPr>
          <a:xfrm>
            <a:off x="271272" y="2938894"/>
            <a:ext cx="8601456" cy="2702761"/>
          </a:xfrm>
          <a:prstGeom prst="rect">
            <a:avLst/>
          </a:prstGeom>
        </p:spPr>
      </p:pic>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91</a:t>
            </a:fld>
            <a:endParaRPr lang="en-US" dirty="0"/>
          </a:p>
        </p:txBody>
      </p:sp>
    </p:spTree>
    <p:extLst>
      <p:ext uri="{BB962C8B-B14F-4D97-AF65-F5344CB8AC3E}">
        <p14:creationId xmlns:p14="http://schemas.microsoft.com/office/powerpoint/2010/main" val="3090745002"/>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Concepts: Torque</a:t>
            </a:r>
            <a:endParaRPr lang="en-US" dirty="0"/>
          </a:p>
        </p:txBody>
      </p:sp>
      <p:sp>
        <p:nvSpPr>
          <p:cNvPr id="9" name="Content Placeholder 8"/>
          <p:cNvSpPr>
            <a:spLocks noGrp="1"/>
          </p:cNvSpPr>
          <p:nvPr>
            <p:ph idx="1"/>
          </p:nvPr>
        </p:nvSpPr>
        <p:spPr/>
        <p:txBody>
          <a:bodyPr/>
          <a:lstStyle/>
          <a:p>
            <a:r>
              <a:rPr lang="en-US" b="1" dirty="0"/>
              <a:t>Torque</a:t>
            </a:r>
            <a:r>
              <a:rPr lang="en-US" dirty="0"/>
              <a:t> is due to the tendency of a force applied to an object to give a rotational acceleration.</a:t>
            </a:r>
          </a:p>
          <a:p>
            <a:r>
              <a:rPr lang="en-US" dirty="0"/>
              <a:t>The SI units for torque </a:t>
            </a:r>
            <a:r>
              <a:rPr lang="en-US" dirty="0" smtClean="0"/>
              <a:t>are N </a:t>
            </a:r>
            <a:r>
              <a:rPr lang="en-US" sz="2000" dirty="0" smtClean="0">
                <a:solidFill>
                  <a:prstClr val="black"/>
                </a:solidFill>
                <a:latin typeface="TimesNewRomanMTStd"/>
              </a:rPr>
              <a:t>•</a:t>
            </a:r>
            <a:r>
              <a:rPr lang="en-US" sz="2000" dirty="0" smtClean="0">
                <a:solidFill>
                  <a:prstClr val="black"/>
                </a:solidFill>
              </a:rPr>
              <a:t> </a:t>
            </a:r>
            <a:r>
              <a:rPr lang="en-US" dirty="0" smtClean="0"/>
              <a:t>m</a:t>
            </a:r>
            <a:r>
              <a:rPr lang="en-US" i="1" dirty="0" smtClean="0"/>
              <a:t>.</a:t>
            </a:r>
            <a:endParaRPr lang="en-US" dirty="0"/>
          </a:p>
          <a:p>
            <a:r>
              <a:rPr lang="en-US" b="1" dirty="0"/>
              <a:t>Rotational equilibrium </a:t>
            </a:r>
            <a:r>
              <a:rPr lang="en-US" dirty="0"/>
              <a:t>requires the vector sum of the net external torque on an object equal zero.</a:t>
            </a:r>
          </a:p>
          <a:p>
            <a:r>
              <a:rPr lang="en-US" b="1" dirty="0"/>
              <a:t>Mechanical equilibrium </a:t>
            </a:r>
            <a:r>
              <a:rPr lang="en-US" dirty="0"/>
              <a:t>requires in addition that the vector sum of the net external force equal zero</a:t>
            </a:r>
            <a:r>
              <a:rPr lang="en-US" dirty="0" smtClean="0"/>
              <a:t>.</a:t>
            </a:r>
            <a:endParaRPr lang="en-US" dirty="0"/>
          </a:p>
        </p:txBody>
      </p:sp>
      <p:sp>
        <p:nvSpPr>
          <p:cNvPr id="17" name="Footer Placeholder 16"/>
          <p:cNvSpPr>
            <a:spLocks noGrp="1"/>
          </p:cNvSpPr>
          <p:nvPr>
            <p:ph type="ftr" sz="quarter" idx="10"/>
          </p:nvPr>
        </p:nvSpPr>
        <p:spPr/>
        <p:txBody>
          <a:bodyPr/>
          <a:lstStyle/>
          <a:p>
            <a:r>
              <a:rPr lang="en-GB" dirty="0" smtClean="0"/>
              <a:t>© 2015 Pearson Education, Inc.</a:t>
            </a:r>
            <a:endParaRPr lang="en-GB" dirty="0"/>
          </a:p>
        </p:txBody>
      </p:sp>
      <p:sp>
        <p:nvSpPr>
          <p:cNvPr id="16" name="Text Placeholder 15"/>
          <p:cNvSpPr>
            <a:spLocks noGrp="1"/>
          </p:cNvSpPr>
          <p:nvPr>
            <p:ph type="body" sz="quarter" idx="11"/>
          </p:nvPr>
        </p:nvSpPr>
        <p:spPr/>
        <p:txBody>
          <a:bodyPr/>
          <a:lstStyle/>
          <a:p>
            <a:r>
              <a:rPr lang="en-US" dirty="0" smtClean="0"/>
              <a:t>Chapter 12: Summary</a:t>
            </a:r>
            <a:endParaRPr lang="en-US" dirty="0"/>
          </a:p>
        </p:txBody>
      </p:sp>
      <p:sp>
        <p:nvSpPr>
          <p:cNvPr id="6"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92</a:t>
            </a:fld>
            <a:endParaRPr lang="en-US" dirty="0"/>
          </a:p>
        </p:txBody>
      </p:sp>
    </p:spTree>
    <p:extLst>
      <p:ext uri="{BB962C8B-B14F-4D97-AF65-F5344CB8AC3E}">
        <p14:creationId xmlns:p14="http://schemas.microsoft.com/office/powerpoint/2010/main" val="3595578415"/>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rgbClr val="AF2A42"/>
                </a:solidFill>
              </a:rPr>
              <a:t>Quantitative Tools: Torque</a:t>
            </a:r>
          </a:p>
        </p:txBody>
      </p:sp>
      <p:sp>
        <p:nvSpPr>
          <p:cNvPr id="6" name="Content Placeholder 5"/>
          <p:cNvSpPr>
            <a:spLocks noGrp="1"/>
          </p:cNvSpPr>
          <p:nvPr>
            <p:ph idx="1"/>
          </p:nvPr>
        </p:nvSpPr>
        <p:spPr/>
        <p:txBody>
          <a:bodyPr/>
          <a:lstStyle/>
          <a:p>
            <a:pPr>
              <a:buClr>
                <a:srgbClr val="AF2A42"/>
              </a:buClr>
            </a:pPr>
            <a:r>
              <a:rPr lang="en-US" dirty="0" smtClean="0"/>
              <a:t>If    is the position vector from a pivot to the location at which a force     is exerted on an object and </a:t>
            </a:r>
            <a:r>
              <a:rPr lang="en-US" i="1" dirty="0" smtClean="0"/>
              <a:t>θ</a:t>
            </a:r>
            <a:r>
              <a:rPr lang="en-US" dirty="0" smtClean="0"/>
              <a:t> is the angle between    and    , the torque </a:t>
            </a:r>
            <a:r>
              <a:rPr lang="en-US" i="1" dirty="0" err="1" smtClean="0"/>
              <a:t>τ</a:t>
            </a:r>
            <a:r>
              <a:rPr lang="en-US" dirty="0" smtClean="0"/>
              <a:t> produced by the force about the pivot is</a:t>
            </a:r>
          </a:p>
          <a:p>
            <a:endParaRPr lang="en-US" dirty="0" smtClean="0"/>
          </a:p>
          <a:p>
            <a:pPr marL="339725" indent="-339725">
              <a:buNone/>
            </a:pPr>
            <a:endParaRPr lang="en-US" dirty="0"/>
          </a:p>
          <a:p>
            <a:pPr marL="339725" indent="0">
              <a:buNone/>
            </a:pPr>
            <a:r>
              <a:rPr lang="en-US" dirty="0" smtClean="0"/>
              <a:t>where    is the component of    perpendicular to    and</a:t>
            </a:r>
            <a:br>
              <a:rPr lang="en-US" dirty="0" smtClean="0"/>
            </a:br>
            <a:r>
              <a:rPr lang="en-US" dirty="0" smtClean="0"/>
              <a:t>     is the component of     perpendicular to  .</a:t>
            </a:r>
            <a:endParaRPr lang="en-US" dirty="0"/>
          </a:p>
        </p:txBody>
      </p:sp>
      <p:sp>
        <p:nvSpPr>
          <p:cNvPr id="17" name="Footer Placeholder 16"/>
          <p:cNvSpPr>
            <a:spLocks noGrp="1"/>
          </p:cNvSpPr>
          <p:nvPr>
            <p:ph type="ftr" sz="quarter" idx="10"/>
          </p:nvPr>
        </p:nvSpPr>
        <p:spPr/>
        <p:txBody>
          <a:bodyPr/>
          <a:lstStyle/>
          <a:p>
            <a:r>
              <a:rPr lang="en-GB" smtClean="0"/>
              <a:t>© 2015 Pearson Education, Inc.</a:t>
            </a:r>
            <a:endParaRPr lang="en-GB" dirty="0"/>
          </a:p>
        </p:txBody>
      </p:sp>
      <p:sp>
        <p:nvSpPr>
          <p:cNvPr id="16" name="Text Placeholder 15"/>
          <p:cNvSpPr>
            <a:spLocks noGrp="1"/>
          </p:cNvSpPr>
          <p:nvPr>
            <p:ph type="body" sz="quarter" idx="11"/>
          </p:nvPr>
        </p:nvSpPr>
        <p:spPr/>
        <p:txBody>
          <a:bodyPr/>
          <a:lstStyle/>
          <a:p>
            <a:r>
              <a:rPr lang="en-US" smtClean="0"/>
              <a:t>Chapter 12: Summary</a:t>
            </a:r>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2134550569"/>
              </p:ext>
            </p:extLst>
          </p:nvPr>
        </p:nvGraphicFramePr>
        <p:xfrm>
          <a:off x="1136430" y="1998157"/>
          <a:ext cx="215900" cy="304800"/>
        </p:xfrm>
        <a:graphic>
          <a:graphicData uri="http://schemas.openxmlformats.org/presentationml/2006/ole">
            <mc:AlternateContent xmlns:mc="http://schemas.openxmlformats.org/markup-compatibility/2006">
              <mc:Choice xmlns:v="urn:schemas-microsoft-com:vml" Requires="v">
                <p:oleObj spid="_x0000_s1115863" name="Equation" r:id="rId3" imgW="215900" imgH="304800" progId="Equation.DSMT4">
                  <p:embed/>
                </p:oleObj>
              </mc:Choice>
              <mc:Fallback>
                <p:oleObj name="Equation" r:id="rId3" imgW="215900" imgH="304800" progId="Equation.DSMT4">
                  <p:embed/>
                  <p:pic>
                    <p:nvPicPr>
                      <p:cNvPr id="0" name=""/>
                      <p:cNvPicPr/>
                      <p:nvPr/>
                    </p:nvPicPr>
                    <p:blipFill>
                      <a:blip r:embed="rId4"/>
                      <a:stretch>
                        <a:fillRect/>
                      </a:stretch>
                    </p:blipFill>
                    <p:spPr>
                      <a:xfrm>
                        <a:off x="1136430" y="1998157"/>
                        <a:ext cx="215900" cy="3048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182380277"/>
              </p:ext>
            </p:extLst>
          </p:nvPr>
        </p:nvGraphicFramePr>
        <p:xfrm>
          <a:off x="3174629" y="2340032"/>
          <a:ext cx="304800" cy="381000"/>
        </p:xfrm>
        <a:graphic>
          <a:graphicData uri="http://schemas.openxmlformats.org/presentationml/2006/ole">
            <mc:AlternateContent xmlns:mc="http://schemas.openxmlformats.org/markup-compatibility/2006">
              <mc:Choice xmlns:v="urn:schemas-microsoft-com:vml" Requires="v">
                <p:oleObj spid="_x0000_s1115864" name="Equation" r:id="rId5" imgW="304800" imgH="381000" progId="Equation.3">
                  <p:embed/>
                </p:oleObj>
              </mc:Choice>
              <mc:Fallback>
                <p:oleObj name="Equation" r:id="rId5" imgW="304800" imgH="381000" progId="Equation.3">
                  <p:embed/>
                  <p:pic>
                    <p:nvPicPr>
                      <p:cNvPr id="0" name=""/>
                      <p:cNvPicPr/>
                      <p:nvPr/>
                    </p:nvPicPr>
                    <p:blipFill>
                      <a:blip r:embed="rId6"/>
                      <a:stretch>
                        <a:fillRect/>
                      </a:stretch>
                    </p:blipFill>
                    <p:spPr>
                      <a:xfrm>
                        <a:off x="3174629" y="2340032"/>
                        <a:ext cx="304800" cy="3810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4162063565"/>
              </p:ext>
            </p:extLst>
          </p:nvPr>
        </p:nvGraphicFramePr>
        <p:xfrm>
          <a:off x="2920899" y="2847953"/>
          <a:ext cx="215900" cy="304800"/>
        </p:xfrm>
        <a:graphic>
          <a:graphicData uri="http://schemas.openxmlformats.org/presentationml/2006/ole">
            <mc:AlternateContent xmlns:mc="http://schemas.openxmlformats.org/markup-compatibility/2006">
              <mc:Choice xmlns:v="urn:schemas-microsoft-com:vml" Requires="v">
                <p:oleObj spid="_x0000_s1115865" name="Equation" r:id="rId7" imgW="215900" imgH="304800" progId="Equation.3">
                  <p:embed/>
                </p:oleObj>
              </mc:Choice>
              <mc:Fallback>
                <p:oleObj name="Equation" r:id="rId7" imgW="215900" imgH="304800" progId="Equation.3">
                  <p:embed/>
                  <p:pic>
                    <p:nvPicPr>
                      <p:cNvPr id="0" name=""/>
                      <p:cNvPicPr/>
                      <p:nvPr/>
                    </p:nvPicPr>
                    <p:blipFill>
                      <a:blip r:embed="rId8"/>
                      <a:stretch>
                        <a:fillRect/>
                      </a:stretch>
                    </p:blipFill>
                    <p:spPr>
                      <a:xfrm>
                        <a:off x="2920899" y="2847953"/>
                        <a:ext cx="215900" cy="3048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606960516"/>
              </p:ext>
            </p:extLst>
          </p:nvPr>
        </p:nvGraphicFramePr>
        <p:xfrm>
          <a:off x="3801763" y="2771222"/>
          <a:ext cx="304800" cy="381000"/>
        </p:xfrm>
        <a:graphic>
          <a:graphicData uri="http://schemas.openxmlformats.org/presentationml/2006/ole">
            <mc:AlternateContent xmlns:mc="http://schemas.openxmlformats.org/markup-compatibility/2006">
              <mc:Choice xmlns:v="urn:schemas-microsoft-com:vml" Requires="v">
                <p:oleObj spid="_x0000_s1115866" name="Equation" r:id="rId9" imgW="304800" imgH="381000" progId="Equation.DSMT4">
                  <p:embed/>
                </p:oleObj>
              </mc:Choice>
              <mc:Fallback>
                <p:oleObj name="Equation" r:id="rId9" imgW="304800" imgH="381000" progId="Equation.DSMT4">
                  <p:embed/>
                  <p:pic>
                    <p:nvPicPr>
                      <p:cNvPr id="0" name=""/>
                      <p:cNvPicPr/>
                      <p:nvPr/>
                    </p:nvPicPr>
                    <p:blipFill>
                      <a:blip r:embed="rId10"/>
                      <a:stretch>
                        <a:fillRect/>
                      </a:stretch>
                    </p:blipFill>
                    <p:spPr>
                      <a:xfrm>
                        <a:off x="3801763" y="2771222"/>
                        <a:ext cx="304800" cy="3810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68179157"/>
              </p:ext>
            </p:extLst>
          </p:nvPr>
        </p:nvGraphicFramePr>
        <p:xfrm>
          <a:off x="2895600" y="3930675"/>
          <a:ext cx="3352800" cy="495300"/>
        </p:xfrm>
        <a:graphic>
          <a:graphicData uri="http://schemas.openxmlformats.org/presentationml/2006/ole">
            <mc:AlternateContent xmlns:mc="http://schemas.openxmlformats.org/markup-compatibility/2006">
              <mc:Choice xmlns:v="urn:schemas-microsoft-com:vml" Requires="v">
                <p:oleObj spid="_x0000_s1115867" name="Equation" r:id="rId11" imgW="3352800" imgH="495300" progId="Equation.DSMT4">
                  <p:embed/>
                </p:oleObj>
              </mc:Choice>
              <mc:Fallback>
                <p:oleObj name="Equation" r:id="rId11" imgW="3352800" imgH="495300" progId="Equation.DSMT4">
                  <p:embed/>
                  <p:pic>
                    <p:nvPicPr>
                      <p:cNvPr id="0" name=""/>
                      <p:cNvPicPr/>
                      <p:nvPr/>
                    </p:nvPicPr>
                    <p:blipFill>
                      <a:blip r:embed="rId12"/>
                      <a:stretch>
                        <a:fillRect/>
                      </a:stretch>
                    </p:blipFill>
                    <p:spPr>
                      <a:xfrm>
                        <a:off x="2895600" y="3930675"/>
                        <a:ext cx="3352800" cy="4953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295217666"/>
              </p:ext>
            </p:extLst>
          </p:nvPr>
        </p:nvGraphicFramePr>
        <p:xfrm>
          <a:off x="1694531" y="4752751"/>
          <a:ext cx="292100" cy="495300"/>
        </p:xfrm>
        <a:graphic>
          <a:graphicData uri="http://schemas.openxmlformats.org/presentationml/2006/ole">
            <mc:AlternateContent xmlns:mc="http://schemas.openxmlformats.org/markup-compatibility/2006">
              <mc:Choice xmlns:v="urn:schemas-microsoft-com:vml" Requires="v">
                <p:oleObj spid="_x0000_s1115868" name="Equation" r:id="rId13" imgW="292100" imgH="495300" progId="Equation.3">
                  <p:embed/>
                </p:oleObj>
              </mc:Choice>
              <mc:Fallback>
                <p:oleObj name="Equation" r:id="rId13" imgW="292100" imgH="495300" progId="Equation.3">
                  <p:embed/>
                  <p:pic>
                    <p:nvPicPr>
                      <p:cNvPr id="0" name=""/>
                      <p:cNvPicPr/>
                      <p:nvPr/>
                    </p:nvPicPr>
                    <p:blipFill>
                      <a:blip r:embed="rId14"/>
                      <a:stretch>
                        <a:fillRect/>
                      </a:stretch>
                    </p:blipFill>
                    <p:spPr>
                      <a:xfrm>
                        <a:off x="1694531" y="4752751"/>
                        <a:ext cx="292100" cy="49530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558884077"/>
              </p:ext>
            </p:extLst>
          </p:nvPr>
        </p:nvGraphicFramePr>
        <p:xfrm>
          <a:off x="4889601" y="4812041"/>
          <a:ext cx="215900" cy="304800"/>
        </p:xfrm>
        <a:graphic>
          <a:graphicData uri="http://schemas.openxmlformats.org/presentationml/2006/ole">
            <mc:AlternateContent xmlns:mc="http://schemas.openxmlformats.org/markup-compatibility/2006">
              <mc:Choice xmlns:v="urn:schemas-microsoft-com:vml" Requires="v">
                <p:oleObj spid="_x0000_s1115869" name="Equation" r:id="rId15" imgW="215900" imgH="304800" progId="Equation.3">
                  <p:embed/>
                </p:oleObj>
              </mc:Choice>
              <mc:Fallback>
                <p:oleObj name="Equation" r:id="rId15" imgW="215900" imgH="304800" progId="Equation.3">
                  <p:embed/>
                  <p:pic>
                    <p:nvPicPr>
                      <p:cNvPr id="0" name=""/>
                      <p:cNvPicPr/>
                      <p:nvPr/>
                    </p:nvPicPr>
                    <p:blipFill>
                      <a:blip r:embed="rId8"/>
                      <a:stretch>
                        <a:fillRect/>
                      </a:stretch>
                    </p:blipFill>
                    <p:spPr>
                      <a:xfrm>
                        <a:off x="4889601" y="4812041"/>
                        <a:ext cx="215900" cy="30480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18401880"/>
              </p:ext>
            </p:extLst>
          </p:nvPr>
        </p:nvGraphicFramePr>
        <p:xfrm>
          <a:off x="7532477" y="4739077"/>
          <a:ext cx="304800" cy="381000"/>
        </p:xfrm>
        <a:graphic>
          <a:graphicData uri="http://schemas.openxmlformats.org/presentationml/2006/ole">
            <mc:AlternateContent xmlns:mc="http://schemas.openxmlformats.org/markup-compatibility/2006">
              <mc:Choice xmlns:v="urn:schemas-microsoft-com:vml" Requires="v">
                <p:oleObj spid="_x0000_s1115870" name="Equation" r:id="rId16" imgW="304800" imgH="381000" progId="Equation.3">
                  <p:embed/>
                </p:oleObj>
              </mc:Choice>
              <mc:Fallback>
                <p:oleObj name="Equation" r:id="rId16" imgW="304800" imgH="381000" progId="Equation.3">
                  <p:embed/>
                  <p:pic>
                    <p:nvPicPr>
                      <p:cNvPr id="0" name=""/>
                      <p:cNvPicPr/>
                      <p:nvPr/>
                    </p:nvPicPr>
                    <p:blipFill>
                      <a:blip r:embed="rId6"/>
                      <a:stretch>
                        <a:fillRect/>
                      </a:stretch>
                    </p:blipFill>
                    <p:spPr>
                      <a:xfrm>
                        <a:off x="7532477" y="4739077"/>
                        <a:ext cx="304800" cy="381000"/>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430300859"/>
              </p:ext>
            </p:extLst>
          </p:nvPr>
        </p:nvGraphicFramePr>
        <p:xfrm>
          <a:off x="821005" y="5175140"/>
          <a:ext cx="381000" cy="495300"/>
        </p:xfrm>
        <a:graphic>
          <a:graphicData uri="http://schemas.openxmlformats.org/presentationml/2006/ole">
            <mc:AlternateContent xmlns:mc="http://schemas.openxmlformats.org/markup-compatibility/2006">
              <mc:Choice xmlns:v="urn:schemas-microsoft-com:vml" Requires="v">
                <p:oleObj spid="_x0000_s1115871" name="Equation" r:id="rId17" imgW="381000" imgH="495300" progId="Equation.3">
                  <p:embed/>
                </p:oleObj>
              </mc:Choice>
              <mc:Fallback>
                <p:oleObj name="Equation" r:id="rId17" imgW="381000" imgH="495300" progId="Equation.3">
                  <p:embed/>
                  <p:pic>
                    <p:nvPicPr>
                      <p:cNvPr id="0" name=""/>
                      <p:cNvPicPr/>
                      <p:nvPr/>
                    </p:nvPicPr>
                    <p:blipFill>
                      <a:blip r:embed="rId18"/>
                      <a:stretch>
                        <a:fillRect/>
                      </a:stretch>
                    </p:blipFill>
                    <p:spPr>
                      <a:xfrm>
                        <a:off x="821005" y="5175140"/>
                        <a:ext cx="381000" cy="49530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549252026"/>
              </p:ext>
            </p:extLst>
          </p:nvPr>
        </p:nvGraphicFramePr>
        <p:xfrm>
          <a:off x="4131437" y="5156831"/>
          <a:ext cx="304800" cy="381000"/>
        </p:xfrm>
        <a:graphic>
          <a:graphicData uri="http://schemas.openxmlformats.org/presentationml/2006/ole">
            <mc:AlternateContent xmlns:mc="http://schemas.openxmlformats.org/markup-compatibility/2006">
              <mc:Choice xmlns:v="urn:schemas-microsoft-com:vml" Requires="v">
                <p:oleObj spid="_x0000_s1115872" name="Equation" r:id="rId19" imgW="304800" imgH="381000" progId="Equation.3">
                  <p:embed/>
                </p:oleObj>
              </mc:Choice>
              <mc:Fallback>
                <p:oleObj name="Equation" r:id="rId19" imgW="304800" imgH="381000" progId="Equation.3">
                  <p:embed/>
                  <p:pic>
                    <p:nvPicPr>
                      <p:cNvPr id="0" name=""/>
                      <p:cNvPicPr/>
                      <p:nvPr/>
                    </p:nvPicPr>
                    <p:blipFill>
                      <a:blip r:embed="rId6"/>
                      <a:stretch>
                        <a:fillRect/>
                      </a:stretch>
                    </p:blipFill>
                    <p:spPr>
                      <a:xfrm>
                        <a:off x="4131437" y="5156831"/>
                        <a:ext cx="304800" cy="381000"/>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324155010"/>
              </p:ext>
            </p:extLst>
          </p:nvPr>
        </p:nvGraphicFramePr>
        <p:xfrm>
          <a:off x="6819951" y="5224869"/>
          <a:ext cx="215900" cy="304800"/>
        </p:xfrm>
        <a:graphic>
          <a:graphicData uri="http://schemas.openxmlformats.org/presentationml/2006/ole">
            <mc:AlternateContent xmlns:mc="http://schemas.openxmlformats.org/markup-compatibility/2006">
              <mc:Choice xmlns:v="urn:schemas-microsoft-com:vml" Requires="v">
                <p:oleObj spid="_x0000_s1115873" name="Equation" r:id="rId20" imgW="215900" imgH="304800" progId="Equation.3">
                  <p:embed/>
                </p:oleObj>
              </mc:Choice>
              <mc:Fallback>
                <p:oleObj name="Equation" r:id="rId20" imgW="215900" imgH="304800" progId="Equation.3">
                  <p:embed/>
                  <p:pic>
                    <p:nvPicPr>
                      <p:cNvPr id="0" name=""/>
                      <p:cNvPicPr/>
                      <p:nvPr/>
                    </p:nvPicPr>
                    <p:blipFill>
                      <a:blip r:embed="rId21"/>
                      <a:stretch>
                        <a:fillRect/>
                      </a:stretch>
                    </p:blipFill>
                    <p:spPr>
                      <a:xfrm>
                        <a:off x="6819951" y="5224869"/>
                        <a:ext cx="215900" cy="304800"/>
                      </a:xfrm>
                      <a:prstGeom prst="rect">
                        <a:avLst/>
                      </a:prstGeom>
                    </p:spPr>
                  </p:pic>
                </p:oleObj>
              </mc:Fallback>
            </mc:AlternateContent>
          </a:graphicData>
        </a:graphic>
      </p:graphicFrame>
      <p:sp>
        <p:nvSpPr>
          <p:cNvPr id="24"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93</a:t>
            </a:fld>
            <a:endParaRPr lang="en-US" dirty="0"/>
          </a:p>
        </p:txBody>
      </p:sp>
    </p:spTree>
    <p:extLst>
      <p:ext uri="{BB962C8B-B14F-4D97-AF65-F5344CB8AC3E}">
        <p14:creationId xmlns:p14="http://schemas.microsoft.com/office/powerpoint/2010/main" val="4070696385"/>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solidFill>
                  <a:srgbClr val="AF2A42"/>
                </a:solidFill>
              </a:rPr>
              <a:t>Quantitative Tools: Torque</a:t>
            </a:r>
            <a:endParaRPr lang="en-US" dirty="0">
              <a:solidFill>
                <a:srgbClr val="AF2A42"/>
              </a:solidFill>
            </a:endParaRPr>
          </a:p>
        </p:txBody>
      </p:sp>
      <p:sp>
        <p:nvSpPr>
          <p:cNvPr id="6" name="Content Placeholder 5"/>
          <p:cNvSpPr>
            <a:spLocks noGrp="1"/>
          </p:cNvSpPr>
          <p:nvPr>
            <p:ph idx="1"/>
          </p:nvPr>
        </p:nvSpPr>
        <p:spPr/>
        <p:txBody>
          <a:bodyPr/>
          <a:lstStyle/>
          <a:p>
            <a:pPr>
              <a:lnSpc>
                <a:spcPct val="120000"/>
              </a:lnSpc>
              <a:buClr>
                <a:srgbClr val="AF2A21"/>
              </a:buClr>
            </a:pPr>
            <a:r>
              <a:rPr lang="en-US" dirty="0" smtClean="0"/>
              <a:t>Translational equilibrium:</a:t>
            </a:r>
          </a:p>
          <a:p>
            <a:pPr>
              <a:lnSpc>
                <a:spcPct val="120000"/>
              </a:lnSpc>
              <a:buClr>
                <a:srgbClr val="AF2A21"/>
              </a:buClr>
            </a:pPr>
            <a:r>
              <a:rPr lang="en-US" dirty="0" smtClean="0"/>
              <a:t>Rotational equilibrium:</a:t>
            </a:r>
          </a:p>
          <a:p>
            <a:pPr>
              <a:lnSpc>
                <a:spcPct val="120000"/>
              </a:lnSpc>
              <a:buClr>
                <a:srgbClr val="AF2A21"/>
              </a:buClr>
            </a:pPr>
            <a:r>
              <a:rPr lang="en-US" b="1" dirty="0" smtClean="0"/>
              <a:t>Mechanical equilibrium:</a:t>
            </a:r>
            <a:endParaRPr lang="en-US" b="1" dirty="0"/>
          </a:p>
        </p:txBody>
      </p:sp>
      <p:sp>
        <p:nvSpPr>
          <p:cNvPr id="17" name="Footer Placeholder 16"/>
          <p:cNvSpPr>
            <a:spLocks noGrp="1"/>
          </p:cNvSpPr>
          <p:nvPr>
            <p:ph type="ftr" sz="quarter" idx="10"/>
          </p:nvPr>
        </p:nvSpPr>
        <p:spPr/>
        <p:txBody>
          <a:bodyPr/>
          <a:lstStyle/>
          <a:p>
            <a:r>
              <a:rPr lang="en-GB" smtClean="0"/>
              <a:t>© 2015 Pearson Education, Inc.</a:t>
            </a:r>
            <a:endParaRPr lang="en-GB" dirty="0"/>
          </a:p>
        </p:txBody>
      </p:sp>
      <p:sp>
        <p:nvSpPr>
          <p:cNvPr id="16" name="Text Placeholder 15"/>
          <p:cNvSpPr>
            <a:spLocks noGrp="1"/>
          </p:cNvSpPr>
          <p:nvPr>
            <p:ph type="body" sz="quarter" idx="11"/>
          </p:nvPr>
        </p:nvSpPr>
        <p:spPr/>
        <p:txBody>
          <a:bodyPr/>
          <a:lstStyle/>
          <a:p>
            <a:r>
              <a:rPr lang="en-US" smtClean="0"/>
              <a:t>Chapter 12: Summary</a:t>
            </a:r>
            <a:endParaRPr lang="en-US" dirty="0"/>
          </a:p>
        </p:txBody>
      </p:sp>
      <p:graphicFrame>
        <p:nvGraphicFramePr>
          <p:cNvPr id="24" name="Object 23"/>
          <p:cNvGraphicFramePr>
            <a:graphicFrameLocks noChangeAspect="1"/>
          </p:cNvGraphicFramePr>
          <p:nvPr>
            <p:extLst>
              <p:ext uri="{D42A27DB-BD31-4B8C-83A1-F6EECF244321}">
                <p14:modId xmlns:p14="http://schemas.microsoft.com/office/powerpoint/2010/main" val="3481967940"/>
              </p:ext>
            </p:extLst>
          </p:nvPr>
        </p:nvGraphicFramePr>
        <p:xfrm>
          <a:off x="4621800" y="2056940"/>
          <a:ext cx="1536700" cy="520700"/>
        </p:xfrm>
        <a:graphic>
          <a:graphicData uri="http://schemas.openxmlformats.org/presentationml/2006/ole">
            <mc:AlternateContent xmlns:mc="http://schemas.openxmlformats.org/markup-compatibility/2006">
              <mc:Choice xmlns:v="urn:schemas-microsoft-com:vml" Requires="v">
                <p:oleObj spid="_x0000_s1235998" name="Equation" r:id="rId3" imgW="1536700" imgH="520700" progId="Equation.DSMT4">
                  <p:embed/>
                </p:oleObj>
              </mc:Choice>
              <mc:Fallback>
                <p:oleObj name="Equation" r:id="rId3" imgW="1536700" imgH="520700" progId="Equation.DSMT4">
                  <p:embed/>
                  <p:pic>
                    <p:nvPicPr>
                      <p:cNvPr id="0" name=""/>
                      <p:cNvPicPr/>
                      <p:nvPr/>
                    </p:nvPicPr>
                    <p:blipFill>
                      <a:blip r:embed="rId4"/>
                      <a:stretch>
                        <a:fillRect/>
                      </a:stretch>
                    </p:blipFill>
                    <p:spPr>
                      <a:xfrm>
                        <a:off x="4621800" y="2056940"/>
                        <a:ext cx="1536700" cy="52070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99440086"/>
              </p:ext>
            </p:extLst>
          </p:nvPr>
        </p:nvGraphicFramePr>
        <p:xfrm>
          <a:off x="4207150" y="2612725"/>
          <a:ext cx="1676400" cy="546100"/>
        </p:xfrm>
        <a:graphic>
          <a:graphicData uri="http://schemas.openxmlformats.org/presentationml/2006/ole">
            <mc:AlternateContent xmlns:mc="http://schemas.openxmlformats.org/markup-compatibility/2006">
              <mc:Choice xmlns:v="urn:schemas-microsoft-com:vml" Requires="v">
                <p:oleObj spid="_x0000_s1235999" name="Equation" r:id="rId5" imgW="1676400" imgH="546100" progId="Equation.DSMT4">
                  <p:embed/>
                </p:oleObj>
              </mc:Choice>
              <mc:Fallback>
                <p:oleObj name="Equation" r:id="rId5" imgW="1676400" imgH="546100" progId="Equation.DSMT4">
                  <p:embed/>
                  <p:pic>
                    <p:nvPicPr>
                      <p:cNvPr id="0" name=""/>
                      <p:cNvPicPr/>
                      <p:nvPr/>
                    </p:nvPicPr>
                    <p:blipFill>
                      <a:blip r:embed="rId6"/>
                      <a:stretch>
                        <a:fillRect/>
                      </a:stretch>
                    </p:blipFill>
                    <p:spPr>
                      <a:xfrm>
                        <a:off x="4207150" y="2612725"/>
                        <a:ext cx="1676400" cy="546100"/>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410409756"/>
              </p:ext>
            </p:extLst>
          </p:nvPr>
        </p:nvGraphicFramePr>
        <p:xfrm>
          <a:off x="2717800" y="4119584"/>
          <a:ext cx="3708400" cy="546100"/>
        </p:xfrm>
        <a:graphic>
          <a:graphicData uri="http://schemas.openxmlformats.org/presentationml/2006/ole">
            <mc:AlternateContent xmlns:mc="http://schemas.openxmlformats.org/markup-compatibility/2006">
              <mc:Choice xmlns:v="urn:schemas-microsoft-com:vml" Requires="v">
                <p:oleObj spid="_x0000_s1236000" name="Equation" r:id="rId7" imgW="3708400" imgH="546100" progId="Equation.3">
                  <p:embed/>
                </p:oleObj>
              </mc:Choice>
              <mc:Fallback>
                <p:oleObj name="Equation" r:id="rId7" imgW="3708400" imgH="546100" progId="Equation.3">
                  <p:embed/>
                  <p:pic>
                    <p:nvPicPr>
                      <p:cNvPr id="0" name=""/>
                      <p:cNvPicPr/>
                      <p:nvPr/>
                    </p:nvPicPr>
                    <p:blipFill>
                      <a:blip r:embed="rId8"/>
                      <a:stretch>
                        <a:fillRect/>
                      </a:stretch>
                    </p:blipFill>
                    <p:spPr>
                      <a:xfrm>
                        <a:off x="2717800" y="4119584"/>
                        <a:ext cx="3708400" cy="546100"/>
                      </a:xfrm>
                      <a:prstGeom prst="rect">
                        <a:avLst/>
                      </a:prstGeom>
                    </p:spPr>
                  </p:pic>
                </p:oleObj>
              </mc:Fallback>
            </mc:AlternateContent>
          </a:graphicData>
        </a:graphic>
      </p:graphicFrame>
      <p:sp>
        <p:nvSpPr>
          <p:cNvPr id="9"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94</a:t>
            </a:fld>
            <a:endParaRPr lang="en-US" dirty="0"/>
          </a:p>
        </p:txBody>
      </p:sp>
    </p:spTree>
    <p:extLst>
      <p:ext uri="{BB962C8B-B14F-4D97-AF65-F5344CB8AC3E}">
        <p14:creationId xmlns:p14="http://schemas.microsoft.com/office/powerpoint/2010/main" val="1594552584"/>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Concepts: Rotation of a rigid object</a:t>
            </a:r>
            <a:endParaRPr lang="en-US" dirty="0"/>
          </a:p>
        </p:txBody>
      </p:sp>
      <p:sp>
        <p:nvSpPr>
          <p:cNvPr id="6" name="Content Placeholder 5"/>
          <p:cNvSpPr>
            <a:spLocks noGrp="1"/>
          </p:cNvSpPr>
          <p:nvPr>
            <p:ph idx="1"/>
          </p:nvPr>
        </p:nvSpPr>
        <p:spPr/>
        <p:txBody>
          <a:bodyPr/>
          <a:lstStyle/>
          <a:p>
            <a:r>
              <a:rPr lang="en-US" sz="2400" dirty="0" smtClean="0"/>
              <a:t>In </a:t>
            </a:r>
            <a:r>
              <a:rPr lang="en-US" sz="2400" b="1" dirty="0" smtClean="0"/>
              <a:t>free rotation </a:t>
            </a:r>
            <a:r>
              <a:rPr lang="en-US" sz="2400" dirty="0" smtClean="0"/>
              <a:t>an object rotates about its center of mass.</a:t>
            </a:r>
          </a:p>
          <a:p>
            <a:r>
              <a:rPr lang="en-US" sz="2400" dirty="0" smtClean="0"/>
              <a:t>In rotation about a </a:t>
            </a:r>
            <a:r>
              <a:rPr lang="en-US" sz="2400" b="1" dirty="0" smtClean="0"/>
              <a:t>fixed axis </a:t>
            </a:r>
            <a:r>
              <a:rPr lang="en-US" sz="2400" dirty="0" smtClean="0"/>
              <a:t>an object is constrained to rotate about a physical axis.</a:t>
            </a:r>
          </a:p>
          <a:p>
            <a:r>
              <a:rPr lang="en-US" sz="2400" dirty="0" smtClean="0"/>
              <a:t>In </a:t>
            </a:r>
            <a:r>
              <a:rPr lang="en-US" sz="2400" b="1" dirty="0" smtClean="0"/>
              <a:t>rolling motion without slipping</a:t>
            </a:r>
            <a:r>
              <a:rPr lang="en-US" sz="2400" dirty="0" smtClean="0"/>
              <a:t> there is no relative motion at the location where the object touches the surface.</a:t>
            </a:r>
          </a:p>
          <a:p>
            <a:r>
              <a:rPr lang="en-US" sz="2400" dirty="0" smtClean="0"/>
              <a:t>The external force on a rolling object changes the object’s center-of-mass kinetic energy.</a:t>
            </a:r>
          </a:p>
          <a:p>
            <a:r>
              <a:rPr lang="en-US" sz="2400" dirty="0" smtClean="0"/>
              <a:t>The external torque on a rolling object changes its rotational kinetic energy.</a:t>
            </a:r>
            <a:endParaRPr lang="en-US" sz="2400" dirty="0"/>
          </a:p>
        </p:txBody>
      </p:sp>
      <p:sp>
        <p:nvSpPr>
          <p:cNvPr id="17" name="Footer Placeholder 16"/>
          <p:cNvSpPr>
            <a:spLocks noGrp="1"/>
          </p:cNvSpPr>
          <p:nvPr>
            <p:ph type="ftr" sz="quarter" idx="10"/>
          </p:nvPr>
        </p:nvSpPr>
        <p:spPr/>
        <p:txBody>
          <a:bodyPr/>
          <a:lstStyle/>
          <a:p>
            <a:r>
              <a:rPr lang="en-GB" dirty="0" smtClean="0"/>
              <a:t>© 2015 Pearson Education, Inc.</a:t>
            </a:r>
            <a:endParaRPr lang="en-GB" dirty="0"/>
          </a:p>
        </p:txBody>
      </p:sp>
      <p:sp>
        <p:nvSpPr>
          <p:cNvPr id="16" name="Text Placeholder 15"/>
          <p:cNvSpPr>
            <a:spLocks noGrp="1"/>
          </p:cNvSpPr>
          <p:nvPr>
            <p:ph type="body" sz="quarter" idx="11"/>
          </p:nvPr>
        </p:nvSpPr>
        <p:spPr/>
        <p:txBody>
          <a:bodyPr/>
          <a:lstStyle/>
          <a:p>
            <a:r>
              <a:rPr lang="en-US" dirty="0" smtClean="0"/>
              <a:t>Chapter 12: Summary</a:t>
            </a:r>
            <a:endParaRPr lang="en-US" dirty="0"/>
          </a:p>
        </p:txBody>
      </p:sp>
      <p:sp>
        <p:nvSpPr>
          <p:cNvPr id="7"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95</a:t>
            </a:fld>
            <a:endParaRPr lang="en-US" dirty="0"/>
          </a:p>
        </p:txBody>
      </p:sp>
    </p:spTree>
    <p:extLst>
      <p:ext uri="{BB962C8B-B14F-4D97-AF65-F5344CB8AC3E}">
        <p14:creationId xmlns:p14="http://schemas.microsoft.com/office/powerpoint/2010/main" val="353614568"/>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solidFill>
                  <a:srgbClr val="AF2A42"/>
                </a:solidFill>
              </a:rPr>
              <a:t>Quantitative Tools: Rotation of a rigid object</a:t>
            </a:r>
            <a:endParaRPr lang="en-US" dirty="0">
              <a:solidFill>
                <a:srgbClr val="AF2A42"/>
              </a:solidFill>
            </a:endParaRPr>
          </a:p>
        </p:txBody>
      </p:sp>
      <p:sp>
        <p:nvSpPr>
          <p:cNvPr id="6" name="Content Placeholder 5"/>
          <p:cNvSpPr>
            <a:spLocks noGrp="1"/>
          </p:cNvSpPr>
          <p:nvPr>
            <p:ph idx="1"/>
          </p:nvPr>
        </p:nvSpPr>
        <p:spPr/>
        <p:txBody>
          <a:bodyPr/>
          <a:lstStyle/>
          <a:p>
            <a:pPr>
              <a:buClr>
                <a:srgbClr val="AF2A42"/>
              </a:buClr>
            </a:pPr>
            <a:r>
              <a:rPr lang="en-US" sz="2400" dirty="0" smtClean="0"/>
              <a:t>For both particles and extended bodies, the vector sum of the torques when rotation is about a fixed axis is</a:t>
            </a:r>
          </a:p>
          <a:p>
            <a:endParaRPr lang="en-US" sz="2400" dirty="0" smtClean="0"/>
          </a:p>
          <a:p>
            <a:endParaRPr lang="en-US" sz="2400" dirty="0" smtClean="0"/>
          </a:p>
          <a:p>
            <a:pPr>
              <a:buClr>
                <a:srgbClr val="AF2A42"/>
              </a:buClr>
            </a:pPr>
            <a:r>
              <a:rPr lang="en-US" sz="2400" dirty="0" smtClean="0"/>
              <a:t>For an object of radius </a:t>
            </a:r>
            <a:r>
              <a:rPr lang="en-US" sz="2400" i="1" dirty="0" smtClean="0"/>
              <a:t>R</a:t>
            </a:r>
            <a:r>
              <a:rPr lang="en-US" sz="2400" dirty="0" smtClean="0"/>
              <a:t> that is rolling without slipping, the motion of the center of mass is described by</a:t>
            </a:r>
            <a:endParaRPr lang="en-US" sz="2400" dirty="0"/>
          </a:p>
        </p:txBody>
      </p:sp>
      <p:sp>
        <p:nvSpPr>
          <p:cNvPr id="17" name="Footer Placeholder 16"/>
          <p:cNvSpPr>
            <a:spLocks noGrp="1"/>
          </p:cNvSpPr>
          <p:nvPr>
            <p:ph type="ftr" sz="quarter" idx="10"/>
          </p:nvPr>
        </p:nvSpPr>
        <p:spPr/>
        <p:txBody>
          <a:bodyPr/>
          <a:lstStyle/>
          <a:p>
            <a:r>
              <a:rPr lang="en-GB" smtClean="0"/>
              <a:t>© 2015 Pearson Education, Inc.</a:t>
            </a:r>
            <a:endParaRPr lang="en-GB" dirty="0"/>
          </a:p>
        </p:txBody>
      </p:sp>
      <p:sp>
        <p:nvSpPr>
          <p:cNvPr id="16" name="Text Placeholder 15"/>
          <p:cNvSpPr>
            <a:spLocks noGrp="1"/>
          </p:cNvSpPr>
          <p:nvPr>
            <p:ph type="body" sz="quarter" idx="11"/>
          </p:nvPr>
        </p:nvSpPr>
        <p:spPr/>
        <p:txBody>
          <a:bodyPr/>
          <a:lstStyle/>
          <a:p>
            <a:r>
              <a:rPr lang="en-US" smtClean="0"/>
              <a:t>Chapter 12: Summary</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2983304032"/>
              </p:ext>
            </p:extLst>
          </p:nvPr>
        </p:nvGraphicFramePr>
        <p:xfrm>
          <a:off x="3714750" y="2901158"/>
          <a:ext cx="1714500" cy="482600"/>
        </p:xfrm>
        <a:graphic>
          <a:graphicData uri="http://schemas.openxmlformats.org/presentationml/2006/ole">
            <mc:AlternateContent xmlns:mc="http://schemas.openxmlformats.org/markup-compatibility/2006">
              <mc:Choice xmlns:v="urn:schemas-microsoft-com:vml" Requires="v">
                <p:oleObj spid="_x0000_s904564" name="Equation" r:id="rId3" imgW="1714500" imgH="482600" progId="Equation.DSMT4">
                  <p:embed/>
                </p:oleObj>
              </mc:Choice>
              <mc:Fallback>
                <p:oleObj name="Equation" r:id="rId3" imgW="1714500" imgH="482600" progId="Equation.DSMT4">
                  <p:embed/>
                  <p:pic>
                    <p:nvPicPr>
                      <p:cNvPr id="0" name=""/>
                      <p:cNvPicPr/>
                      <p:nvPr/>
                    </p:nvPicPr>
                    <p:blipFill>
                      <a:blip r:embed="rId4"/>
                      <a:stretch>
                        <a:fillRect/>
                      </a:stretch>
                    </p:blipFill>
                    <p:spPr>
                      <a:xfrm>
                        <a:off x="3714750" y="2901158"/>
                        <a:ext cx="1714500" cy="4826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860122929"/>
              </p:ext>
            </p:extLst>
          </p:nvPr>
        </p:nvGraphicFramePr>
        <p:xfrm>
          <a:off x="3575050" y="4509136"/>
          <a:ext cx="1993900" cy="2070100"/>
        </p:xfrm>
        <a:graphic>
          <a:graphicData uri="http://schemas.openxmlformats.org/presentationml/2006/ole">
            <mc:AlternateContent xmlns:mc="http://schemas.openxmlformats.org/markup-compatibility/2006">
              <mc:Choice xmlns:v="urn:schemas-microsoft-com:vml" Requires="v">
                <p:oleObj spid="_x0000_s904565" name="Equation" r:id="rId5" imgW="1993900" imgH="2070100" progId="Equation.3">
                  <p:embed/>
                </p:oleObj>
              </mc:Choice>
              <mc:Fallback>
                <p:oleObj name="Equation" r:id="rId5" imgW="1993900" imgH="2070100" progId="Equation.3">
                  <p:embed/>
                  <p:pic>
                    <p:nvPicPr>
                      <p:cNvPr id="0" name=""/>
                      <p:cNvPicPr/>
                      <p:nvPr/>
                    </p:nvPicPr>
                    <p:blipFill>
                      <a:blip r:embed="rId6"/>
                      <a:stretch>
                        <a:fillRect/>
                      </a:stretch>
                    </p:blipFill>
                    <p:spPr>
                      <a:xfrm>
                        <a:off x="3575050" y="4509136"/>
                        <a:ext cx="1993900" cy="2070100"/>
                      </a:xfrm>
                      <a:prstGeom prst="rect">
                        <a:avLst/>
                      </a:prstGeom>
                    </p:spPr>
                  </p:pic>
                </p:oleObj>
              </mc:Fallback>
            </mc:AlternateContent>
          </a:graphicData>
        </a:graphic>
      </p:graphicFrame>
      <p:sp>
        <p:nvSpPr>
          <p:cNvPr id="9"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96</a:t>
            </a:fld>
            <a:endParaRPr lang="en-US" dirty="0"/>
          </a:p>
        </p:txBody>
      </p:sp>
    </p:spTree>
    <p:extLst>
      <p:ext uri="{BB962C8B-B14F-4D97-AF65-F5344CB8AC3E}">
        <p14:creationId xmlns:p14="http://schemas.microsoft.com/office/powerpoint/2010/main" val="2617642159"/>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solidFill>
                  <a:srgbClr val="AF2A42"/>
                </a:solidFill>
              </a:rPr>
              <a:t>Quantitative Tools: Rotation of a rigid object</a:t>
            </a:r>
            <a:endParaRPr lang="en-US" dirty="0">
              <a:solidFill>
                <a:srgbClr val="AF2A42"/>
              </a:solidFill>
            </a:endParaRPr>
          </a:p>
        </p:txBody>
      </p:sp>
      <p:sp>
        <p:nvSpPr>
          <p:cNvPr id="6" name="Content Placeholder 5"/>
          <p:cNvSpPr>
            <a:spLocks noGrp="1"/>
          </p:cNvSpPr>
          <p:nvPr>
            <p:ph idx="1"/>
          </p:nvPr>
        </p:nvSpPr>
        <p:spPr/>
        <p:txBody>
          <a:bodyPr/>
          <a:lstStyle/>
          <a:p>
            <a:pPr>
              <a:buClr>
                <a:srgbClr val="AF2A42"/>
              </a:buClr>
            </a:pPr>
            <a:r>
              <a:rPr lang="en-US" sz="2400" dirty="0" smtClean="0"/>
              <a:t>The change in an object’s rotational kinetic energy resulting from torques is</a:t>
            </a:r>
          </a:p>
          <a:p>
            <a:endParaRPr lang="en-US" sz="2400" dirty="0" smtClean="0"/>
          </a:p>
          <a:p>
            <a:endParaRPr lang="en-US" sz="2400" dirty="0" smtClean="0"/>
          </a:p>
          <a:p>
            <a:pPr>
              <a:buClr>
                <a:srgbClr val="AF2A42"/>
              </a:buClr>
            </a:pPr>
            <a:r>
              <a:rPr lang="en-US" sz="2400" dirty="0" smtClean="0"/>
              <a:t>The kinetic energy of a rolling object is</a:t>
            </a:r>
          </a:p>
          <a:p>
            <a:pPr>
              <a:buClr>
                <a:srgbClr val="AF2A42"/>
              </a:buClr>
            </a:pPr>
            <a:endParaRPr lang="en-US" sz="2400" dirty="0"/>
          </a:p>
          <a:p>
            <a:pPr>
              <a:buClr>
                <a:srgbClr val="AF2A42"/>
              </a:buClr>
            </a:pPr>
            <a:endParaRPr lang="en-US" sz="2400" dirty="0" smtClean="0"/>
          </a:p>
          <a:p>
            <a:pPr>
              <a:buClr>
                <a:srgbClr val="AF2A42"/>
              </a:buClr>
            </a:pPr>
            <a:r>
              <a:rPr lang="en-US" sz="2400" dirty="0" smtClean="0"/>
              <a:t>The change in the kinetic energy of a rolling object is</a:t>
            </a:r>
            <a:endParaRPr lang="en-US" sz="2400" dirty="0"/>
          </a:p>
        </p:txBody>
      </p:sp>
      <p:sp>
        <p:nvSpPr>
          <p:cNvPr id="17" name="Footer Placeholder 16"/>
          <p:cNvSpPr>
            <a:spLocks noGrp="1"/>
          </p:cNvSpPr>
          <p:nvPr>
            <p:ph type="ftr" sz="quarter" idx="10"/>
          </p:nvPr>
        </p:nvSpPr>
        <p:spPr/>
        <p:txBody>
          <a:bodyPr/>
          <a:lstStyle/>
          <a:p>
            <a:r>
              <a:rPr lang="en-GB" smtClean="0"/>
              <a:t>© 2015 Pearson Education, Inc.</a:t>
            </a:r>
            <a:endParaRPr lang="en-GB" dirty="0"/>
          </a:p>
        </p:txBody>
      </p:sp>
      <p:sp>
        <p:nvSpPr>
          <p:cNvPr id="16" name="Text Placeholder 15"/>
          <p:cNvSpPr>
            <a:spLocks noGrp="1"/>
          </p:cNvSpPr>
          <p:nvPr>
            <p:ph type="body" sz="quarter" idx="11"/>
          </p:nvPr>
        </p:nvSpPr>
        <p:spPr/>
        <p:txBody>
          <a:bodyPr/>
          <a:lstStyle/>
          <a:p>
            <a:r>
              <a:rPr lang="en-US" smtClean="0"/>
              <a:t>Chapter 12: Summary</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3921515147"/>
              </p:ext>
            </p:extLst>
          </p:nvPr>
        </p:nvGraphicFramePr>
        <p:xfrm>
          <a:off x="1350010" y="2862900"/>
          <a:ext cx="6464300" cy="546100"/>
        </p:xfrm>
        <a:graphic>
          <a:graphicData uri="http://schemas.openxmlformats.org/presentationml/2006/ole">
            <mc:AlternateContent xmlns:mc="http://schemas.openxmlformats.org/markup-compatibility/2006">
              <mc:Choice xmlns:v="urn:schemas-microsoft-com:vml" Requires="v">
                <p:oleObj spid="_x0000_s745453" name="Equation" r:id="rId3" imgW="6464300" imgH="546100" progId="Equation.DSMT4">
                  <p:embed/>
                </p:oleObj>
              </mc:Choice>
              <mc:Fallback>
                <p:oleObj name="Equation" r:id="rId3" imgW="6464300" imgH="546100" progId="Equation.DSMT4">
                  <p:embed/>
                  <p:pic>
                    <p:nvPicPr>
                      <p:cNvPr id="0" name=""/>
                      <p:cNvPicPr/>
                      <p:nvPr/>
                    </p:nvPicPr>
                    <p:blipFill>
                      <a:blip r:embed="rId4"/>
                      <a:stretch>
                        <a:fillRect/>
                      </a:stretch>
                    </p:blipFill>
                    <p:spPr>
                      <a:xfrm>
                        <a:off x="1350010" y="2862900"/>
                        <a:ext cx="6464300" cy="5461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209392305"/>
              </p:ext>
            </p:extLst>
          </p:nvPr>
        </p:nvGraphicFramePr>
        <p:xfrm>
          <a:off x="2537460" y="4098293"/>
          <a:ext cx="4089400" cy="762000"/>
        </p:xfrm>
        <a:graphic>
          <a:graphicData uri="http://schemas.openxmlformats.org/presentationml/2006/ole">
            <mc:AlternateContent xmlns:mc="http://schemas.openxmlformats.org/markup-compatibility/2006">
              <mc:Choice xmlns:v="urn:schemas-microsoft-com:vml" Requires="v">
                <p:oleObj spid="_x0000_s745454" name="Equation" r:id="rId5" imgW="4089400" imgH="762000" progId="Equation.DSMT4">
                  <p:embed/>
                </p:oleObj>
              </mc:Choice>
              <mc:Fallback>
                <p:oleObj name="Equation" r:id="rId5" imgW="4089400" imgH="762000" progId="Equation.DSMT4">
                  <p:embed/>
                  <p:pic>
                    <p:nvPicPr>
                      <p:cNvPr id="0" name=""/>
                      <p:cNvPicPr/>
                      <p:nvPr/>
                    </p:nvPicPr>
                    <p:blipFill>
                      <a:blip r:embed="rId6"/>
                      <a:stretch>
                        <a:fillRect/>
                      </a:stretch>
                    </p:blipFill>
                    <p:spPr>
                      <a:xfrm>
                        <a:off x="2537460" y="4098293"/>
                        <a:ext cx="4089400" cy="76200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12716717"/>
              </p:ext>
            </p:extLst>
          </p:nvPr>
        </p:nvGraphicFramePr>
        <p:xfrm>
          <a:off x="3426460" y="5484815"/>
          <a:ext cx="2311400" cy="431800"/>
        </p:xfrm>
        <a:graphic>
          <a:graphicData uri="http://schemas.openxmlformats.org/presentationml/2006/ole">
            <mc:AlternateContent xmlns:mc="http://schemas.openxmlformats.org/markup-compatibility/2006">
              <mc:Choice xmlns:v="urn:schemas-microsoft-com:vml" Requires="v">
                <p:oleObj spid="_x0000_s745455" name="Equation" r:id="rId7" imgW="2311400" imgH="431800" progId="Equation.DSMT4">
                  <p:embed/>
                </p:oleObj>
              </mc:Choice>
              <mc:Fallback>
                <p:oleObj name="Equation" r:id="rId7" imgW="2311400" imgH="431800" progId="Equation.DSMT4">
                  <p:embed/>
                  <p:pic>
                    <p:nvPicPr>
                      <p:cNvPr id="0" name=""/>
                      <p:cNvPicPr/>
                      <p:nvPr/>
                    </p:nvPicPr>
                    <p:blipFill>
                      <a:blip r:embed="rId8"/>
                      <a:stretch>
                        <a:fillRect/>
                      </a:stretch>
                    </p:blipFill>
                    <p:spPr>
                      <a:xfrm>
                        <a:off x="3426460" y="5484815"/>
                        <a:ext cx="2311400" cy="431800"/>
                      </a:xfrm>
                      <a:prstGeom prst="rect">
                        <a:avLst/>
                      </a:prstGeom>
                    </p:spPr>
                  </p:pic>
                </p:oleObj>
              </mc:Fallback>
            </mc:AlternateContent>
          </a:graphicData>
        </a:graphic>
      </p:graphicFrame>
      <p:sp>
        <p:nvSpPr>
          <p:cNvPr id="9"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97</a:t>
            </a:fld>
            <a:endParaRPr lang="en-US" dirty="0"/>
          </a:p>
        </p:txBody>
      </p:sp>
    </p:spTree>
    <p:extLst>
      <p:ext uri="{BB962C8B-B14F-4D97-AF65-F5344CB8AC3E}">
        <p14:creationId xmlns:p14="http://schemas.microsoft.com/office/powerpoint/2010/main" val="1272993582"/>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Concepts: Angular momentum</a:t>
            </a:r>
            <a:endParaRPr lang="en-US" dirty="0"/>
          </a:p>
        </p:txBody>
      </p:sp>
      <p:sp>
        <p:nvSpPr>
          <p:cNvPr id="6" name="Content Placeholder 5"/>
          <p:cNvSpPr>
            <a:spLocks noGrp="1"/>
          </p:cNvSpPr>
          <p:nvPr>
            <p:ph idx="1"/>
          </p:nvPr>
        </p:nvSpPr>
        <p:spPr/>
        <p:txBody>
          <a:bodyPr/>
          <a:lstStyle/>
          <a:p>
            <a:r>
              <a:rPr lang="en-US" dirty="0" smtClean="0"/>
              <a:t>A </a:t>
            </a:r>
            <a:r>
              <a:rPr lang="en-US" b="1" dirty="0" smtClean="0"/>
              <a:t>rotational impulse </a:t>
            </a:r>
            <a:r>
              <a:rPr lang="en-US" i="1" dirty="0" smtClean="0"/>
              <a:t>J</a:t>
            </a:r>
            <a:r>
              <a:rPr lang="en-US" i="1" baseline="-25000" dirty="0" smtClean="0">
                <a:sym typeface="Symbol"/>
              </a:rPr>
              <a:t></a:t>
            </a:r>
            <a:r>
              <a:rPr lang="en-US" dirty="0" smtClean="0">
                <a:sym typeface="Symbol"/>
              </a:rPr>
              <a:t> </a:t>
            </a:r>
            <a:r>
              <a:rPr lang="en-US" dirty="0" smtClean="0"/>
              <a:t>is the amount of angular momentum transferred to a system from the environment by external torques.</a:t>
            </a:r>
          </a:p>
          <a:p>
            <a:r>
              <a:rPr lang="en-US" dirty="0" smtClean="0"/>
              <a:t>If the sum of the external torques due to forces exerted on a system is zero, the angular momentum of the system remains constant.</a:t>
            </a:r>
            <a:endParaRPr lang="en-US" dirty="0"/>
          </a:p>
        </p:txBody>
      </p:sp>
      <p:sp>
        <p:nvSpPr>
          <p:cNvPr id="17" name="Footer Placeholder 16"/>
          <p:cNvSpPr>
            <a:spLocks noGrp="1"/>
          </p:cNvSpPr>
          <p:nvPr>
            <p:ph type="ftr" sz="quarter" idx="10"/>
          </p:nvPr>
        </p:nvSpPr>
        <p:spPr/>
        <p:txBody>
          <a:bodyPr/>
          <a:lstStyle/>
          <a:p>
            <a:r>
              <a:rPr lang="en-GB" smtClean="0"/>
              <a:t>© 2015 Pearson Education, Inc.</a:t>
            </a:r>
            <a:endParaRPr lang="en-GB" dirty="0"/>
          </a:p>
        </p:txBody>
      </p:sp>
      <p:sp>
        <p:nvSpPr>
          <p:cNvPr id="16" name="Text Placeholder 15"/>
          <p:cNvSpPr>
            <a:spLocks noGrp="1"/>
          </p:cNvSpPr>
          <p:nvPr>
            <p:ph type="body" sz="quarter" idx="11"/>
          </p:nvPr>
        </p:nvSpPr>
        <p:spPr/>
        <p:txBody>
          <a:bodyPr/>
          <a:lstStyle/>
          <a:p>
            <a:r>
              <a:rPr lang="en-US" smtClean="0"/>
              <a:t>Chapter 12: Summary</a:t>
            </a:r>
            <a:endParaRPr lang="en-US" dirty="0"/>
          </a:p>
        </p:txBody>
      </p:sp>
      <p:sp>
        <p:nvSpPr>
          <p:cNvPr id="7"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98</a:t>
            </a:fld>
            <a:endParaRPr lang="en-US" dirty="0"/>
          </a:p>
        </p:txBody>
      </p:sp>
    </p:spTree>
    <p:extLst>
      <p:ext uri="{BB962C8B-B14F-4D97-AF65-F5344CB8AC3E}">
        <p14:creationId xmlns:p14="http://schemas.microsoft.com/office/powerpoint/2010/main" val="540028187"/>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solidFill>
                  <a:srgbClr val="AF2A42"/>
                </a:solidFill>
              </a:rPr>
              <a:t>Quantitative Tools: Angular momentum</a:t>
            </a:r>
            <a:endParaRPr lang="en-US" dirty="0">
              <a:solidFill>
                <a:srgbClr val="AF2A42"/>
              </a:solidFill>
            </a:endParaRPr>
          </a:p>
        </p:txBody>
      </p:sp>
      <p:sp>
        <p:nvSpPr>
          <p:cNvPr id="6" name="Content Placeholder 5"/>
          <p:cNvSpPr>
            <a:spLocks noGrp="1"/>
          </p:cNvSpPr>
          <p:nvPr>
            <p:ph idx="1"/>
          </p:nvPr>
        </p:nvSpPr>
        <p:spPr/>
        <p:txBody>
          <a:bodyPr/>
          <a:lstStyle/>
          <a:p>
            <a:pPr>
              <a:buClr>
                <a:srgbClr val="AF2A42"/>
              </a:buClr>
            </a:pPr>
            <a:r>
              <a:rPr lang="en-US" dirty="0" smtClean="0"/>
              <a:t>External torque caused by forces exerted on an object causes the object’s angular momentum </a:t>
            </a:r>
            <a:r>
              <a:rPr lang="en-US" i="1" dirty="0" smtClean="0"/>
              <a:t>L</a:t>
            </a:r>
            <a:r>
              <a:rPr lang="en-US" i="1" baseline="-25000" dirty="0" smtClean="0">
                <a:sym typeface="Symbol"/>
              </a:rPr>
              <a:t></a:t>
            </a:r>
            <a:r>
              <a:rPr lang="en-US" dirty="0" smtClean="0">
                <a:sym typeface="Symbol"/>
              </a:rPr>
              <a:t> </a:t>
            </a:r>
            <a:r>
              <a:rPr lang="en-US" dirty="0" smtClean="0"/>
              <a:t>to change:</a:t>
            </a:r>
            <a:endParaRPr lang="en-US" dirty="0"/>
          </a:p>
        </p:txBody>
      </p:sp>
      <p:sp>
        <p:nvSpPr>
          <p:cNvPr id="17" name="Footer Placeholder 16"/>
          <p:cNvSpPr>
            <a:spLocks noGrp="1"/>
          </p:cNvSpPr>
          <p:nvPr>
            <p:ph type="ftr" sz="quarter" idx="10"/>
          </p:nvPr>
        </p:nvSpPr>
        <p:spPr/>
        <p:txBody>
          <a:bodyPr/>
          <a:lstStyle/>
          <a:p>
            <a:r>
              <a:rPr lang="en-GB" smtClean="0"/>
              <a:t>© 2015 Pearson Education, Inc.</a:t>
            </a:r>
            <a:endParaRPr lang="en-GB" dirty="0"/>
          </a:p>
        </p:txBody>
      </p:sp>
      <p:sp>
        <p:nvSpPr>
          <p:cNvPr id="16" name="Text Placeholder 15"/>
          <p:cNvSpPr>
            <a:spLocks noGrp="1"/>
          </p:cNvSpPr>
          <p:nvPr>
            <p:ph type="body" sz="quarter" idx="11"/>
          </p:nvPr>
        </p:nvSpPr>
        <p:spPr/>
        <p:txBody>
          <a:bodyPr/>
          <a:lstStyle/>
          <a:p>
            <a:r>
              <a:rPr lang="en-US" smtClean="0"/>
              <a:t>Chapter 12: Summary</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2601169140"/>
              </p:ext>
            </p:extLst>
          </p:nvPr>
        </p:nvGraphicFramePr>
        <p:xfrm>
          <a:off x="3556000" y="3048823"/>
          <a:ext cx="2032000" cy="901700"/>
        </p:xfrm>
        <a:graphic>
          <a:graphicData uri="http://schemas.openxmlformats.org/presentationml/2006/ole">
            <mc:AlternateContent xmlns:mc="http://schemas.openxmlformats.org/markup-compatibility/2006">
              <mc:Choice xmlns:v="urn:schemas-microsoft-com:vml" Requires="v">
                <p:oleObj spid="_x0000_s117458" name="Equation" r:id="rId3" imgW="2032000" imgH="901700" progId="Equation.3">
                  <p:embed/>
                </p:oleObj>
              </mc:Choice>
              <mc:Fallback>
                <p:oleObj name="Equation" r:id="rId3" imgW="2032000" imgH="901700" progId="Equation.3">
                  <p:embed/>
                  <p:pic>
                    <p:nvPicPr>
                      <p:cNvPr id="0" name=""/>
                      <p:cNvPicPr/>
                      <p:nvPr/>
                    </p:nvPicPr>
                    <p:blipFill>
                      <a:blip r:embed="rId4"/>
                      <a:stretch>
                        <a:fillRect/>
                      </a:stretch>
                    </p:blipFill>
                    <p:spPr>
                      <a:xfrm>
                        <a:off x="3556000" y="3048823"/>
                        <a:ext cx="2032000" cy="901700"/>
                      </a:xfrm>
                      <a:prstGeom prst="rect">
                        <a:avLst/>
                      </a:prstGeom>
                    </p:spPr>
                  </p:pic>
                </p:oleObj>
              </mc:Fallback>
            </mc:AlternateContent>
          </a:graphicData>
        </a:graphic>
      </p:graphicFrame>
      <p:sp>
        <p:nvSpPr>
          <p:cNvPr id="9" name="Slide Number Placeholder 1"/>
          <p:cNvSpPr txBox="1">
            <a:spLocks/>
          </p:cNvSpPr>
          <p:nvPr/>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12-</a:t>
            </a:r>
            <a:fld id="{514208EC-3598-A14D-A83F-351803A72A07}" type="slidenum">
              <a:rPr lang="en-US" smtClean="0"/>
              <a:pPr/>
              <a:t>99</a:t>
            </a:fld>
            <a:endParaRPr lang="en-US" dirty="0"/>
          </a:p>
        </p:txBody>
      </p:sp>
    </p:spTree>
    <p:extLst>
      <p:ext uri="{BB962C8B-B14F-4D97-AF65-F5344CB8AC3E}">
        <p14:creationId xmlns:p14="http://schemas.microsoft.com/office/powerpoint/2010/main" val="1615895703"/>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gtk_01:Applications (Mac OS 9):Microsoft Office 2001:Templates:My Templates:HA5Lect_template.pot</Template>
  <TotalTime>11869</TotalTime>
  <Words>6383</Words>
  <Application>Microsoft Macintosh PowerPoint</Application>
  <PresentationFormat>On-screen Show (4:3)</PresentationFormat>
  <Paragraphs>811</Paragraphs>
  <Slides>103</Slides>
  <Notes>12</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103</vt:i4>
      </vt:variant>
    </vt:vector>
  </HeadingPairs>
  <TitlesOfParts>
    <vt:vector size="106" baseType="lpstr">
      <vt:lpstr>HA5Lect_template</vt:lpstr>
      <vt:lpstr>Equation</vt:lpstr>
      <vt:lpstr>Microsoft Equation</vt:lpstr>
      <vt:lpstr>Chapter 12 Torque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Exercise 12.3 Holding a ball</vt:lpstr>
      <vt:lpstr>PowerPoint Presentation</vt:lpstr>
      <vt:lpstr>Exercise 12.3 Holding a ball (cont.)</vt:lpstr>
      <vt:lpstr>Exercise 12.3 Holding a ball (cont.)</vt:lpstr>
      <vt:lpstr>Exercise 12.3 Holding a ball (cont.)</vt:lpstr>
      <vt:lpstr>Exercise 12.3 Holding a ball (cont.)</vt:lpstr>
      <vt:lpstr>Exercise 12.3 Holding a ball (cont.)</vt:lpstr>
      <vt:lpstr>Exercise 12.3 Holding a ball (cont.)</vt:lpstr>
      <vt:lpstr>Chapter 12 Torque</vt:lpstr>
      <vt:lpstr>PowerPoint Presentation</vt:lpstr>
      <vt:lpstr>Section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Goals</vt:lpstr>
      <vt:lpstr>PowerPoint Presentation</vt:lpstr>
      <vt:lpstr>PowerPoint Presentation</vt:lpstr>
      <vt:lpstr>PowerPoint Presentation</vt:lpstr>
      <vt:lpstr>Chapter 12 Torque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12.7 Bicycle friction</vt:lpstr>
      <vt:lpstr>Example 12.7 Bicycle friction (cont.)</vt:lpstr>
      <vt:lpstr>Example 12.7 Bicycle friction (cont.)</vt:lpstr>
      <vt:lpstr>Chapter 12 Torque</vt:lpstr>
      <vt:lpstr>Example 12.7 Bicycle friction (cont.)</vt:lpstr>
      <vt:lpstr>Example 12.7 Bicycle friction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12.8 Rolling down a ramp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Goals</vt:lpstr>
      <vt:lpstr>PowerPoint Presentation</vt:lpstr>
      <vt:lpstr>PowerPoint Presentation</vt:lpstr>
      <vt:lpstr>PowerPoint Presentation</vt:lpstr>
      <vt:lpstr>PowerPoint Presentation</vt:lpstr>
      <vt:lpstr>PowerPoint Presentation</vt:lpstr>
      <vt:lpstr>Concepts: Torque</vt:lpstr>
      <vt:lpstr>Quantitative Tools: Torque</vt:lpstr>
      <vt:lpstr>Quantitative Tools: Torque</vt:lpstr>
      <vt:lpstr>Concepts: Rotation of a rigid object</vt:lpstr>
      <vt:lpstr>Quantitative Tools: Rotation of a rigid object</vt:lpstr>
      <vt:lpstr>Quantitative Tools: Rotation of a rigid object</vt:lpstr>
      <vt:lpstr>Concepts: Angular momentum</vt:lpstr>
      <vt:lpstr>Quantitative Tools: Angular momentum</vt:lpstr>
      <vt:lpstr>Quantitative Tools: Angular momentum</vt:lpstr>
      <vt:lpstr>Concepts: Rotational quantities as vectors</vt:lpstr>
      <vt:lpstr>Concepts: Rotational quantities as vectors</vt:lpstr>
      <vt:lpstr>Quantitative Tools: Rotational quantities as vectors</vt:lpstr>
    </vt:vector>
  </TitlesOfParts>
  <Company>뿿ˤʤ㏘뿿</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 U</dc:creator>
  <cp:lastModifiedBy>Seth Fraden</cp:lastModifiedBy>
  <cp:revision>1183</cp:revision>
  <cp:lastPrinted>2014-06-26T04:43:42Z</cp:lastPrinted>
  <dcterms:created xsi:type="dcterms:W3CDTF">2007-09-26T05:29:17Z</dcterms:created>
  <dcterms:modified xsi:type="dcterms:W3CDTF">2015-11-18T19:44:47Z</dcterms:modified>
</cp:coreProperties>
</file>